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7" r:id="rId2"/>
    <p:sldId id="258" r:id="rId3"/>
    <p:sldId id="265" r:id="rId4"/>
    <p:sldId id="267" r:id="rId5"/>
    <p:sldId id="294" r:id="rId6"/>
    <p:sldId id="295" r:id="rId7"/>
    <p:sldId id="268" r:id="rId8"/>
    <p:sldId id="269" r:id="rId9"/>
    <p:sldId id="270" r:id="rId10"/>
    <p:sldId id="271" r:id="rId11"/>
    <p:sldId id="272" r:id="rId12"/>
    <p:sldId id="275" r:id="rId13"/>
    <p:sldId id="345" r:id="rId14"/>
    <p:sldId id="346" r:id="rId15"/>
    <p:sldId id="347" r:id="rId16"/>
    <p:sldId id="277" r:id="rId17"/>
    <p:sldId id="278" r:id="rId18"/>
    <p:sldId id="279" r:id="rId19"/>
    <p:sldId id="280" r:id="rId20"/>
    <p:sldId id="292" r:id="rId21"/>
    <p:sldId id="281" r:id="rId22"/>
    <p:sldId id="296" r:id="rId23"/>
    <p:sldId id="290" r:id="rId24"/>
    <p:sldId id="297" r:id="rId25"/>
    <p:sldId id="300" r:id="rId26"/>
    <p:sldId id="298" r:id="rId27"/>
    <p:sldId id="291" r:id="rId28"/>
    <p:sldId id="282" r:id="rId29"/>
    <p:sldId id="284" r:id="rId30"/>
    <p:sldId id="286" r:id="rId31"/>
    <p:sldId id="305" r:id="rId32"/>
    <p:sldId id="288" r:id="rId33"/>
    <p:sldId id="306" r:id="rId34"/>
    <p:sldId id="307" r:id="rId35"/>
    <p:sldId id="308" r:id="rId36"/>
    <p:sldId id="331" r:id="rId37"/>
    <p:sldId id="332" r:id="rId38"/>
    <p:sldId id="333" r:id="rId39"/>
    <p:sldId id="301" r:id="rId40"/>
    <p:sldId id="309" r:id="rId41"/>
    <p:sldId id="310" r:id="rId42"/>
    <p:sldId id="302" r:id="rId43"/>
    <p:sldId id="334" r:id="rId44"/>
    <p:sldId id="319" r:id="rId45"/>
    <p:sldId id="321" r:id="rId46"/>
    <p:sldId id="322" r:id="rId47"/>
    <p:sldId id="323" r:id="rId48"/>
    <p:sldId id="324" r:id="rId49"/>
    <p:sldId id="325" r:id="rId50"/>
  </p:sldIdLst>
  <p:sldSz cx="9144000" cy="6858000" type="screen4x3"/>
  <p:notesSz cx="6669088" cy="9775825"/>
  <p:defaultTextStyle>
    <a:defPPr>
      <a:defRPr lang="en-GB"/>
    </a:defPPr>
    <a:lvl1pPr algn="ctr" rtl="0" fontAlgn="base">
      <a:spcBef>
        <a:spcPct val="0"/>
      </a:spcBef>
      <a:spcAft>
        <a:spcPct val="0"/>
      </a:spcAft>
      <a:defRPr sz="4400" kern="1200">
        <a:solidFill>
          <a:srgbClr val="FFFF00"/>
        </a:solidFill>
        <a:latin typeface="Times New Roman" pitchFamily="18" charset="0"/>
        <a:ea typeface="+mn-ea"/>
        <a:cs typeface="+mn-cs"/>
      </a:defRPr>
    </a:lvl1pPr>
    <a:lvl2pPr marL="457200" algn="ctr" rtl="0" fontAlgn="base">
      <a:spcBef>
        <a:spcPct val="0"/>
      </a:spcBef>
      <a:spcAft>
        <a:spcPct val="0"/>
      </a:spcAft>
      <a:defRPr sz="4400" kern="1200">
        <a:solidFill>
          <a:srgbClr val="FFFF00"/>
        </a:solidFill>
        <a:latin typeface="Times New Roman" pitchFamily="18" charset="0"/>
        <a:ea typeface="+mn-ea"/>
        <a:cs typeface="+mn-cs"/>
      </a:defRPr>
    </a:lvl2pPr>
    <a:lvl3pPr marL="914400" algn="ctr" rtl="0" fontAlgn="base">
      <a:spcBef>
        <a:spcPct val="0"/>
      </a:spcBef>
      <a:spcAft>
        <a:spcPct val="0"/>
      </a:spcAft>
      <a:defRPr sz="4400" kern="1200">
        <a:solidFill>
          <a:srgbClr val="FFFF00"/>
        </a:solidFill>
        <a:latin typeface="Times New Roman" pitchFamily="18" charset="0"/>
        <a:ea typeface="+mn-ea"/>
        <a:cs typeface="+mn-cs"/>
      </a:defRPr>
    </a:lvl3pPr>
    <a:lvl4pPr marL="1371600" algn="ctr" rtl="0" fontAlgn="base">
      <a:spcBef>
        <a:spcPct val="0"/>
      </a:spcBef>
      <a:spcAft>
        <a:spcPct val="0"/>
      </a:spcAft>
      <a:defRPr sz="4400" kern="1200">
        <a:solidFill>
          <a:srgbClr val="FFFF00"/>
        </a:solidFill>
        <a:latin typeface="Times New Roman" pitchFamily="18" charset="0"/>
        <a:ea typeface="+mn-ea"/>
        <a:cs typeface="+mn-cs"/>
      </a:defRPr>
    </a:lvl4pPr>
    <a:lvl5pPr marL="1828800" algn="ctr" rtl="0" fontAlgn="base">
      <a:spcBef>
        <a:spcPct val="0"/>
      </a:spcBef>
      <a:spcAft>
        <a:spcPct val="0"/>
      </a:spcAft>
      <a:defRPr sz="4400" kern="1200">
        <a:solidFill>
          <a:srgbClr val="FFFF00"/>
        </a:solidFill>
        <a:latin typeface="Times New Roman" pitchFamily="18" charset="0"/>
        <a:ea typeface="+mn-ea"/>
        <a:cs typeface="+mn-cs"/>
      </a:defRPr>
    </a:lvl5pPr>
    <a:lvl6pPr marL="2286000" algn="l" defTabSz="914400" rtl="0" eaLnBrk="1" latinLnBrk="0" hangingPunct="1">
      <a:defRPr sz="4400" kern="1200">
        <a:solidFill>
          <a:srgbClr val="FFFF00"/>
        </a:solidFill>
        <a:latin typeface="Times New Roman" pitchFamily="18" charset="0"/>
        <a:ea typeface="+mn-ea"/>
        <a:cs typeface="+mn-cs"/>
      </a:defRPr>
    </a:lvl6pPr>
    <a:lvl7pPr marL="2743200" algn="l" defTabSz="914400" rtl="0" eaLnBrk="1" latinLnBrk="0" hangingPunct="1">
      <a:defRPr sz="4400" kern="1200">
        <a:solidFill>
          <a:srgbClr val="FFFF00"/>
        </a:solidFill>
        <a:latin typeface="Times New Roman" pitchFamily="18" charset="0"/>
        <a:ea typeface="+mn-ea"/>
        <a:cs typeface="+mn-cs"/>
      </a:defRPr>
    </a:lvl7pPr>
    <a:lvl8pPr marL="3200400" algn="l" defTabSz="914400" rtl="0" eaLnBrk="1" latinLnBrk="0" hangingPunct="1">
      <a:defRPr sz="4400" kern="1200">
        <a:solidFill>
          <a:srgbClr val="FFFF00"/>
        </a:solidFill>
        <a:latin typeface="Times New Roman" pitchFamily="18" charset="0"/>
        <a:ea typeface="+mn-ea"/>
        <a:cs typeface="+mn-cs"/>
      </a:defRPr>
    </a:lvl8pPr>
    <a:lvl9pPr marL="3657600" algn="l" defTabSz="914400" rtl="0" eaLnBrk="1" latinLnBrk="0" hangingPunct="1">
      <a:defRPr sz="4400"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2"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GB"/>
          </a:p>
        </p:txBody>
      </p:sp>
      <p:sp>
        <p:nvSpPr>
          <p:cNvPr id="37891" name="Rectangle 3"/>
          <p:cNvSpPr>
            <a:spLocks noGrp="1" noChangeArrowheads="1"/>
          </p:cNvSpPr>
          <p:nvPr>
            <p:ph type="dt" sz="quarter" idx="1"/>
          </p:nvPr>
        </p:nvSpPr>
        <p:spPr bwMode="auto">
          <a:xfrm>
            <a:off x="3779838"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GB"/>
          </a:p>
        </p:txBody>
      </p:sp>
      <p:sp>
        <p:nvSpPr>
          <p:cNvPr id="37892" name="Rectangle 4"/>
          <p:cNvSpPr>
            <a:spLocks noGrp="1" noChangeArrowheads="1"/>
          </p:cNvSpPr>
          <p:nvPr>
            <p:ph type="ftr" sz="quarter" idx="2"/>
          </p:nvPr>
        </p:nvSpPr>
        <p:spPr bwMode="auto">
          <a:xfrm>
            <a:off x="0" y="9286875"/>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GB"/>
          </a:p>
        </p:txBody>
      </p:sp>
      <p:sp>
        <p:nvSpPr>
          <p:cNvPr id="37893" name="Rectangle 5"/>
          <p:cNvSpPr>
            <a:spLocks noGrp="1" noChangeArrowheads="1"/>
          </p:cNvSpPr>
          <p:nvPr>
            <p:ph type="sldNum" sz="quarter" idx="3"/>
          </p:nvPr>
        </p:nvSpPr>
        <p:spPr bwMode="auto">
          <a:xfrm>
            <a:off x="3779838" y="9286875"/>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818AD41F-C2D0-4A27-8976-8901283626F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386569-9006-402B-84A1-A7FDFE4951A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19973F-3C6D-4C59-8AFD-0B04C82E25F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15100" y="609600"/>
            <a:ext cx="1943100" cy="54864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85800" y="609600"/>
            <a:ext cx="5676900"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EB88E8-8D75-41F6-AEFC-AE169E5DB56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91C50A-860F-43AA-B549-DCA0AA4B1C3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AE7930-0DA2-4400-A036-BA95E3FD640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BC216E-746A-443A-88A6-8B2F92EFEDE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2BC3036-1111-408A-87F6-7A1CD8C5128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1F48699-0173-4886-85CE-F577128EF7A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C75998B-237B-4C07-AACB-61149B2C25E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80B3E2C-47DB-4FBA-B505-5891F0727D5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F41E8B1-2706-4A0A-B0D1-96CFE772147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A5822F1F-EF57-4DC2-855C-FEEBF546213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692150"/>
            <a:ext cx="7775575" cy="2017713"/>
          </a:xfrm>
        </p:spPr>
        <p:txBody>
          <a:bodyPr/>
          <a:lstStyle/>
          <a:p>
            <a:pPr eaLnBrk="1" hangingPunct="1"/>
            <a:r>
              <a:rPr lang="el-GR" sz="4000" b="1" dirty="0" smtClean="0">
                <a:solidFill>
                  <a:srgbClr val="FFFF00"/>
                </a:solidFill>
              </a:rPr>
              <a:t>Η ικανοποίηση των ασθενών και η μέτρησή της</a:t>
            </a:r>
            <a:endParaRPr lang="en-GB" sz="4000" b="1" dirty="0" smtClean="0">
              <a:solidFill>
                <a:srgbClr val="FFFF00"/>
              </a:solidFill>
            </a:endParaRPr>
          </a:p>
        </p:txBody>
      </p:sp>
      <p:sp>
        <p:nvSpPr>
          <p:cNvPr id="3075" name="Rectangle 3"/>
          <p:cNvSpPr>
            <a:spLocks noGrp="1" noChangeArrowheads="1"/>
          </p:cNvSpPr>
          <p:nvPr>
            <p:ph type="subTitle" idx="1"/>
          </p:nvPr>
        </p:nvSpPr>
        <p:spPr>
          <a:xfrm>
            <a:off x="1619250" y="5229225"/>
            <a:ext cx="6172200" cy="1219200"/>
          </a:xfrm>
        </p:spPr>
        <p:txBody>
          <a:bodyPr/>
          <a:lstStyle/>
          <a:p>
            <a:pPr eaLnBrk="1" hangingPunct="1"/>
            <a:r>
              <a:rPr lang="el-GR" sz="2800" b="1" dirty="0" smtClean="0">
                <a:solidFill>
                  <a:schemeClr val="bg1"/>
                </a:solidFill>
              </a:rPr>
              <a:t>Βασίλης </a:t>
            </a:r>
            <a:r>
              <a:rPr lang="el-GR" sz="2800" b="1" dirty="0" err="1" smtClean="0">
                <a:solidFill>
                  <a:schemeClr val="bg1"/>
                </a:solidFill>
              </a:rPr>
              <a:t>Αλετράς</a:t>
            </a:r>
            <a:endParaRPr lang="en-US" sz="2800" b="1" dirty="0" smtClean="0">
              <a:solidFill>
                <a:schemeClr val="bg1"/>
              </a:solidFill>
            </a:endParaRPr>
          </a:p>
          <a:p>
            <a:pPr eaLnBrk="1" hangingPunct="1"/>
            <a:r>
              <a:rPr lang="el-GR" sz="2800" b="1" smtClean="0">
                <a:solidFill>
                  <a:schemeClr val="bg1"/>
                </a:solidFill>
              </a:rPr>
              <a:t>Καθηγητής</a:t>
            </a:r>
            <a:endParaRPr lang="en-GB" sz="2800" b="1" dirty="0" smtClean="0">
              <a:solidFill>
                <a:schemeClr val="bg1"/>
              </a:solidFill>
            </a:endParaRPr>
          </a:p>
        </p:txBody>
      </p:sp>
      <p:pic>
        <p:nvPicPr>
          <p:cNvPr id="3076" name="Picture 4"/>
          <p:cNvPicPr>
            <a:picLocks noChangeAspect="1" noChangeArrowheads="1"/>
          </p:cNvPicPr>
          <p:nvPr/>
        </p:nvPicPr>
        <p:blipFill>
          <a:blip r:embed="rId2" cstate="print"/>
          <a:srcRect/>
          <a:stretch>
            <a:fillRect/>
          </a:stretch>
        </p:blipFill>
        <p:spPr bwMode="auto">
          <a:xfrm>
            <a:off x="1042988" y="3068638"/>
            <a:ext cx="7058025" cy="205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1143000"/>
          </a:xfrm>
        </p:spPr>
        <p:txBody>
          <a:bodyPr/>
          <a:lstStyle/>
          <a:p>
            <a:pPr eaLnBrk="1" hangingPunct="1"/>
            <a:r>
              <a:rPr lang="el-GR" sz="4000" b="1" smtClean="0">
                <a:solidFill>
                  <a:schemeClr val="bg1"/>
                </a:solidFill>
              </a:rPr>
              <a:t>Διαδικασία Έκφρασης της Ικανοποίησης και Αξιολόγησης της Ποιότητας</a:t>
            </a:r>
            <a:endParaRPr lang="en-US" sz="4000" b="1" smtClean="0">
              <a:solidFill>
                <a:schemeClr val="bg1"/>
              </a:solidFill>
            </a:endParaRPr>
          </a:p>
        </p:txBody>
      </p:sp>
      <p:sp>
        <p:nvSpPr>
          <p:cNvPr id="12291" name="Rectangle 3"/>
          <p:cNvSpPr>
            <a:spLocks noGrp="1" noChangeArrowheads="1"/>
          </p:cNvSpPr>
          <p:nvPr>
            <p:ph type="body" idx="1"/>
          </p:nvPr>
        </p:nvSpPr>
        <p:spPr>
          <a:xfrm>
            <a:off x="685800" y="1828800"/>
            <a:ext cx="7772400" cy="4114800"/>
          </a:xfrm>
        </p:spPr>
        <p:txBody>
          <a:bodyPr/>
          <a:lstStyle/>
          <a:p>
            <a:pPr algn="just" eaLnBrk="1" hangingPunct="1">
              <a:lnSpc>
                <a:spcPct val="90000"/>
              </a:lnSpc>
            </a:pPr>
            <a:r>
              <a:rPr lang="el-GR" sz="2800" b="1" smtClean="0">
                <a:solidFill>
                  <a:srgbClr val="FFFF00"/>
                </a:solidFill>
              </a:rPr>
              <a:t>Η συνολική αξιολόγηση της ποιότητας (ή η συνολική ικανοποίηση του ασθενή) είναι ένας σταθμικός μέσος των αξιολογήσεων (ή ικανοποιήσεων) από όλες τις επιμέρους υπηρεσίες του νοσοκομείου, με βάρη στάθμισης τη σημασία που αποδίδει ο ασθενής σε κάθε επιμέρους υπηρεσία (λ):</a:t>
            </a:r>
          </a:p>
          <a:p>
            <a:pPr algn="ctr" eaLnBrk="1" hangingPunct="1">
              <a:lnSpc>
                <a:spcPct val="90000"/>
              </a:lnSpc>
              <a:buFontTx/>
              <a:buNone/>
            </a:pPr>
            <a:r>
              <a:rPr lang="el-GR" sz="2800" b="1" smtClean="0">
                <a:solidFill>
                  <a:srgbClr val="FFFF00"/>
                </a:solidFill>
              </a:rPr>
              <a:t>	ΑΞΙΟΛΟΓΗΣΗ ΠΟΙΟΤΗΤΑΣ ΝΟΣΟΚΟΜΕΙΟΥ (ΙΚΑΝΟΠΟΙΗΣΗ) = λ1 * Αξιολόγηση Έργου Νοσηλευτών + λ2 * Αξιολόγηση Έργου Ιατρών + λ3 * Αξιολόγηση Φαγητού Νοσοκομείου +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p:spPr>
        <p:txBody>
          <a:bodyPr/>
          <a:lstStyle/>
          <a:p>
            <a:pPr eaLnBrk="1" hangingPunct="1"/>
            <a:r>
              <a:rPr lang="el-GR" b="1" smtClean="0">
                <a:solidFill>
                  <a:schemeClr val="bg1"/>
                </a:solidFill>
              </a:rPr>
              <a:t>Αξιολόγηση Ικανοποίησης ή Ποιότητας;</a:t>
            </a:r>
            <a:endParaRPr lang="en-US" b="1" smtClean="0">
              <a:solidFill>
                <a:schemeClr val="bg1"/>
              </a:solidFill>
            </a:endParaRPr>
          </a:p>
        </p:txBody>
      </p:sp>
      <p:sp>
        <p:nvSpPr>
          <p:cNvPr id="13315" name="Rectangle 3"/>
          <p:cNvSpPr>
            <a:spLocks noGrp="1" noChangeArrowheads="1"/>
          </p:cNvSpPr>
          <p:nvPr>
            <p:ph type="body" idx="1"/>
          </p:nvPr>
        </p:nvSpPr>
        <p:spPr>
          <a:xfrm>
            <a:off x="685800" y="1676400"/>
            <a:ext cx="7772400" cy="4419600"/>
          </a:xfrm>
        </p:spPr>
        <p:txBody>
          <a:bodyPr/>
          <a:lstStyle/>
          <a:p>
            <a:pPr algn="just" eaLnBrk="1" hangingPunct="1">
              <a:lnSpc>
                <a:spcPct val="90000"/>
              </a:lnSpc>
            </a:pPr>
            <a:r>
              <a:rPr lang="el-GR" sz="2800" b="1" smtClean="0">
                <a:solidFill>
                  <a:srgbClr val="FFFF00"/>
                </a:solidFill>
              </a:rPr>
              <a:t>Συνήθως, δεν αφορούν όλες οι ερωτήσεις των ερωτηματολογίων στην ικανοποίηση</a:t>
            </a:r>
          </a:p>
          <a:p>
            <a:pPr algn="just" eaLnBrk="1" hangingPunct="1">
              <a:lnSpc>
                <a:spcPct val="90000"/>
              </a:lnSpc>
            </a:pPr>
            <a:r>
              <a:rPr lang="el-GR" sz="2800" b="1" smtClean="0">
                <a:solidFill>
                  <a:srgbClr val="FFFF00"/>
                </a:solidFill>
              </a:rPr>
              <a:t>Στην αξιολόγηση της ποιότητας υπάρχει σχετική αντικειμενικότητα καθώς η πληροφορία μπορεί να ελεγχθεί εναλλακτικώς (π.χ. χρόνος εξέτασης από ιατρό)</a:t>
            </a:r>
          </a:p>
          <a:p>
            <a:pPr algn="just" eaLnBrk="1" hangingPunct="1">
              <a:lnSpc>
                <a:spcPct val="90000"/>
              </a:lnSpc>
            </a:pPr>
            <a:r>
              <a:rPr lang="el-GR" sz="2800" b="1" smtClean="0">
                <a:solidFill>
                  <a:srgbClr val="FFFF00"/>
                </a:solidFill>
              </a:rPr>
              <a:t>Στην αξιολόγηση της ικανοποίησης όμως περιλαμβάνεται μία υποκειμενική προσωπική εκτίμηση (π.χ. επάρκεια χρόνου εξέτασης)</a:t>
            </a:r>
          </a:p>
          <a:p>
            <a:pPr algn="just" eaLnBrk="1" hangingPunct="1">
              <a:lnSpc>
                <a:spcPct val="90000"/>
              </a:lnSpc>
            </a:pPr>
            <a:r>
              <a:rPr lang="el-GR" sz="2800" b="1" smtClean="0">
                <a:solidFill>
                  <a:srgbClr val="FFFF00"/>
                </a:solidFill>
              </a:rPr>
              <a:t> Επικριτές Ερευνών Ικανοποίησης: Εστιάζουν στην υποκειμενικότητα</a:t>
            </a:r>
            <a:endParaRPr lang="en-US" sz="2800" b="1" smtClean="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219200"/>
          </a:xfrm>
        </p:spPr>
        <p:txBody>
          <a:bodyPr/>
          <a:lstStyle/>
          <a:p>
            <a:pPr eaLnBrk="1" hangingPunct="1"/>
            <a:r>
              <a:rPr lang="el-GR" b="1" smtClean="0">
                <a:solidFill>
                  <a:schemeClr val="bg1"/>
                </a:solidFill>
              </a:rPr>
              <a:t>Αξιολόγηση Ικανοποίησης ή Ποιότητας (Εμπειρίας);</a:t>
            </a:r>
            <a:r>
              <a:rPr lang="el-GR" b="1" smtClean="0">
                <a:solidFill>
                  <a:srgbClr val="FFCC00"/>
                </a:solidFill>
              </a:rPr>
              <a:t> </a:t>
            </a:r>
            <a:endParaRPr lang="en-US" smtClean="0"/>
          </a:p>
        </p:txBody>
      </p:sp>
      <p:sp>
        <p:nvSpPr>
          <p:cNvPr id="14339" name="Rectangle 3"/>
          <p:cNvSpPr>
            <a:spLocks noGrp="1" noChangeArrowheads="1"/>
          </p:cNvSpPr>
          <p:nvPr>
            <p:ph type="body" idx="1"/>
          </p:nvPr>
        </p:nvSpPr>
        <p:spPr>
          <a:xfrm>
            <a:off x="685800" y="1524000"/>
            <a:ext cx="7696200" cy="5334000"/>
          </a:xfrm>
        </p:spPr>
        <p:txBody>
          <a:bodyPr/>
          <a:lstStyle/>
          <a:p>
            <a:pPr algn="just" eaLnBrk="1" hangingPunct="1"/>
            <a:r>
              <a:rPr lang="el-GR" sz="2800" b="1" smtClean="0">
                <a:solidFill>
                  <a:srgbClr val="FFFF00"/>
                </a:solidFill>
              </a:rPr>
              <a:t>Υποστηρικτές: Όντως –όπως δείχνουν και εμπειρικές μελέτες– οι διαφορές στο βαθμό ικανοποίησης επηρεάζονται από τις προτιμήσεις και προσδοκίες</a:t>
            </a:r>
          </a:p>
          <a:p>
            <a:pPr algn="just" eaLnBrk="1" hangingPunct="1"/>
            <a:r>
              <a:rPr lang="el-GR" sz="2800" b="1" smtClean="0">
                <a:solidFill>
                  <a:srgbClr val="FFFF00"/>
                </a:solidFill>
              </a:rPr>
              <a:t>Όμως η επίδραση αυτή είναι μικρή σε σχέση με αυτή των εμπειριών των χρηστών. Είναι;</a:t>
            </a:r>
          </a:p>
          <a:p>
            <a:pPr algn="just" eaLnBrk="1" hangingPunct="1"/>
            <a:r>
              <a:rPr lang="el-GR" sz="2800" b="1" smtClean="0">
                <a:solidFill>
                  <a:srgbClr val="FFFF00"/>
                </a:solidFill>
              </a:rPr>
              <a:t>Αυτό σημαίνει ότι </a:t>
            </a:r>
          </a:p>
          <a:p>
            <a:pPr lvl="1" algn="just" eaLnBrk="1" hangingPunct="1"/>
            <a:r>
              <a:rPr lang="el-GR" sz="2400" b="1" smtClean="0">
                <a:solidFill>
                  <a:srgbClr val="FFFF00"/>
                </a:solidFill>
              </a:rPr>
              <a:t>ο βαθμός ικανοποίησης μπορεί να χρησιμοποιηθεί για τη μέτρηση της ποιότητας</a:t>
            </a:r>
          </a:p>
          <a:p>
            <a:pPr lvl="1" algn="just" eaLnBrk="1" hangingPunct="1"/>
            <a:r>
              <a:rPr lang="el-GR" sz="2400" b="1" smtClean="0">
                <a:solidFill>
                  <a:srgbClr val="FFFF00"/>
                </a:solidFill>
              </a:rPr>
              <a:t>οι προμηθευτές οφείλουν να βελτιώνουν τις υπηρεσίες και όχι να προσπαθούν να μεταβάλουν τις προτιμήσεις και προσδοκίες των χρηστών</a:t>
            </a:r>
            <a:endParaRPr lang="en-US" sz="2400" b="1" smtClean="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684213" y="333375"/>
            <a:ext cx="7772400" cy="1143000"/>
          </a:xfrm>
        </p:spPr>
        <p:txBody>
          <a:bodyPr/>
          <a:lstStyle/>
          <a:p>
            <a:pPr eaLnBrk="1" hangingPunct="1"/>
            <a:r>
              <a:rPr lang="el-GR" b="1" smtClean="0">
                <a:solidFill>
                  <a:schemeClr val="bg1"/>
                </a:solidFill>
              </a:rPr>
              <a:t>Προβλήματα με μελέτες ικανοποίησης</a:t>
            </a:r>
          </a:p>
        </p:txBody>
      </p:sp>
      <p:sp>
        <p:nvSpPr>
          <p:cNvPr id="15363" name="2 - Θέση περιεχομένου"/>
          <p:cNvSpPr>
            <a:spLocks noGrp="1"/>
          </p:cNvSpPr>
          <p:nvPr>
            <p:ph idx="1"/>
          </p:nvPr>
        </p:nvSpPr>
        <p:spPr>
          <a:xfrm>
            <a:off x="684213" y="1628775"/>
            <a:ext cx="7772400" cy="4114800"/>
          </a:xfrm>
        </p:spPr>
        <p:txBody>
          <a:bodyPr/>
          <a:lstStyle/>
          <a:p>
            <a:pPr eaLnBrk="1" hangingPunct="1"/>
            <a:r>
              <a:rPr lang="en-US" sz="2400" b="1" smtClean="0">
                <a:solidFill>
                  <a:srgbClr val="C2FFF0"/>
                </a:solidFill>
              </a:rPr>
              <a:t>Bjertnaes et al (2012)</a:t>
            </a:r>
            <a:r>
              <a:rPr lang="el-GR" sz="2400" b="1" smtClean="0">
                <a:solidFill>
                  <a:srgbClr val="C2FFF0"/>
                </a:solidFill>
              </a:rPr>
              <a:t>:</a:t>
            </a:r>
            <a:r>
              <a:rPr lang="en-US" sz="2400" b="1" smtClean="0">
                <a:solidFill>
                  <a:srgbClr val="FFFF00"/>
                </a:solidFill>
              </a:rPr>
              <a:t> </a:t>
            </a:r>
            <a:r>
              <a:rPr lang="el-GR" sz="2400" b="1" smtClean="0">
                <a:solidFill>
                  <a:srgbClr val="FFFF00"/>
                </a:solidFill>
              </a:rPr>
              <a:t>Στατιστική παλινδρόμηση της συνολικής ικανοποίησης έδειξε ότι η επίδραση της εκπλήρωσης των προσδοκιών (</a:t>
            </a:r>
            <a:r>
              <a:rPr lang="en-US" sz="2400" b="1" smtClean="0">
                <a:solidFill>
                  <a:srgbClr val="FFFF00"/>
                </a:solidFill>
              </a:rPr>
              <a:t>expectations’ fulfillment) </a:t>
            </a:r>
            <a:r>
              <a:rPr lang="el-GR" sz="2400" b="1" smtClean="0">
                <a:solidFill>
                  <a:srgbClr val="FFFF00"/>
                </a:solidFill>
              </a:rPr>
              <a:t>ήταν λίγο μικρότερη από εκείνη της εμπειρίας από νοσηλευτικές υπηρεσίες και μεγαλύτερη από εμπειρία από ιατρικές υπηρεσίες</a:t>
            </a:r>
          </a:p>
          <a:p>
            <a:pPr eaLnBrk="1" hangingPunct="1"/>
            <a:r>
              <a:rPr lang="en-US" sz="2400" b="1" smtClean="0">
                <a:solidFill>
                  <a:srgbClr val="C2FFF0"/>
                </a:solidFill>
              </a:rPr>
              <a:t>Gill &amp; White (2009): </a:t>
            </a:r>
            <a:r>
              <a:rPr lang="el-GR" sz="2400" b="1" smtClean="0">
                <a:solidFill>
                  <a:srgbClr val="FFFF00"/>
                </a:solidFill>
              </a:rPr>
              <a:t>Η έρευνα ίσως πρέπει να στραφεί στη μέτρηση της αντιλαμβανόμενης ποιότητας (π.χ. </a:t>
            </a:r>
            <a:r>
              <a:rPr lang="en-US" sz="2400" b="1" smtClean="0">
                <a:solidFill>
                  <a:srgbClr val="FFFF00"/>
                </a:solidFill>
              </a:rPr>
              <a:t>SERVQUAL) </a:t>
            </a:r>
            <a:r>
              <a:rPr lang="el-GR" sz="2400" b="1" smtClean="0">
                <a:solidFill>
                  <a:srgbClr val="FFFF00"/>
                </a:solidFill>
              </a:rPr>
              <a:t>επειδή υπάρχει μεγαλύτερο θεωρητικό υπόβαθρο</a:t>
            </a:r>
          </a:p>
          <a:p>
            <a:pPr eaLnBrk="1" hangingPunct="1"/>
            <a:r>
              <a:rPr lang="en-US" sz="2400" b="1" smtClean="0">
                <a:solidFill>
                  <a:srgbClr val="C2FFF0"/>
                </a:solidFill>
              </a:rPr>
              <a:t>Williams et al (1998): </a:t>
            </a:r>
            <a:r>
              <a:rPr lang="el-GR" sz="2400" b="1" smtClean="0">
                <a:solidFill>
                  <a:srgbClr val="FFFF00"/>
                </a:solidFill>
              </a:rPr>
              <a:t>Με ποιοτική έρευνα βρήκαν ότι οι υψηλές βαθμολογίες πολλές φορές συγκάλυπταν αρνητικές εμπειρίες</a:t>
            </a:r>
            <a:endParaRPr lang="el-GR" u="sng"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684213" y="404813"/>
            <a:ext cx="7772400" cy="1143000"/>
          </a:xfrm>
        </p:spPr>
        <p:txBody>
          <a:bodyPr/>
          <a:lstStyle/>
          <a:p>
            <a:pPr eaLnBrk="1" hangingPunct="1"/>
            <a:r>
              <a:rPr lang="el-GR" b="1" smtClean="0">
                <a:solidFill>
                  <a:schemeClr val="bg1"/>
                </a:solidFill>
              </a:rPr>
              <a:t>Προβλήματα με μελέτες ικανοποίησης</a:t>
            </a:r>
            <a:endParaRPr lang="el-GR" smtClean="0"/>
          </a:p>
        </p:txBody>
      </p:sp>
      <p:sp>
        <p:nvSpPr>
          <p:cNvPr id="16387" name="2 - Θέση περιεχομένου"/>
          <p:cNvSpPr>
            <a:spLocks noGrp="1"/>
          </p:cNvSpPr>
          <p:nvPr>
            <p:ph idx="1"/>
          </p:nvPr>
        </p:nvSpPr>
        <p:spPr>
          <a:xfrm>
            <a:off x="684213" y="1844675"/>
            <a:ext cx="7772400" cy="4114800"/>
          </a:xfrm>
        </p:spPr>
        <p:txBody>
          <a:bodyPr/>
          <a:lstStyle/>
          <a:p>
            <a:pPr eaLnBrk="1" hangingPunct="1"/>
            <a:r>
              <a:rPr lang="en-US" sz="2000" b="1" smtClean="0">
                <a:solidFill>
                  <a:srgbClr val="C2FFF0"/>
                </a:solidFill>
              </a:rPr>
              <a:t>Greaves et al 2012 and Fenton et al 2012: </a:t>
            </a:r>
            <a:r>
              <a:rPr lang="el-GR" sz="2000" b="1" smtClean="0">
                <a:solidFill>
                  <a:srgbClr val="FFFF00"/>
                </a:solidFill>
              </a:rPr>
              <a:t>Υψηλά επίπεδα ικανοποίησης κάποιες φορές σηματοδοτούν υψηλή ποιότητα φροντίδας ενώ άλλες χαμηλές προσδοκίες ή περιττές υπηρεσίες</a:t>
            </a:r>
          </a:p>
          <a:p>
            <a:pPr eaLnBrk="1" hangingPunct="1"/>
            <a:endParaRPr lang="en-US" sz="2000" b="1" smtClean="0">
              <a:solidFill>
                <a:srgbClr val="FFFF00"/>
              </a:solidFill>
            </a:endParaRPr>
          </a:p>
          <a:p>
            <a:pPr eaLnBrk="1" hangingPunct="1"/>
            <a:r>
              <a:rPr lang="el-GR" sz="2000" b="1" smtClean="0">
                <a:solidFill>
                  <a:srgbClr val="FFFF00"/>
                </a:solidFill>
              </a:rPr>
              <a:t>Επιπλέον, ποιοτική έρευνα έδειξε ότι μπορεί να δηλώσουν υψηλή ικανοποίηση εάν πιστεύουν ότι η κακή υπηρεσία δεν είναι υπό τον άμεσο έλεγχο του ατόμου που αξιολογείται (π.χ. έλλειψη προσωπικού και βαθμολογία ιατρού που βιάζεται σε όσα κάνει)</a:t>
            </a:r>
          </a:p>
          <a:p>
            <a:pPr eaLnBrk="1" hangingPunct="1"/>
            <a:endParaRPr lang="el-GR" sz="2000" b="1" smtClean="0">
              <a:solidFill>
                <a:srgbClr val="FFFF00"/>
              </a:solidFill>
            </a:endParaRPr>
          </a:p>
          <a:p>
            <a:pPr eaLnBrk="1" hangingPunct="1"/>
            <a:r>
              <a:rPr lang="el-GR" sz="2000" b="1" smtClean="0">
                <a:solidFill>
                  <a:srgbClr val="FFFF00"/>
                </a:solidFill>
              </a:rPr>
              <a:t>Υψηλά επίπεδα ικανοποίησης δείχνουν ότι οι υπηρεσίες είναι επαρκείς και όχι υψηλής ποιότητας. Χαμηλά επίπεδα κρύβουν προβλήματα και δεν πρέπει να κρύβονται πίσω από μέσους όρους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684213" y="0"/>
            <a:ext cx="7772400" cy="1143000"/>
          </a:xfrm>
        </p:spPr>
        <p:txBody>
          <a:bodyPr/>
          <a:lstStyle/>
          <a:p>
            <a:pPr eaLnBrk="1" hangingPunct="1"/>
            <a:r>
              <a:rPr lang="en-US" b="1" smtClean="0">
                <a:solidFill>
                  <a:schemeClr val="bg1"/>
                </a:solidFill>
              </a:rPr>
              <a:t>Patient Experiences?</a:t>
            </a:r>
            <a:endParaRPr lang="el-GR" b="1" smtClean="0">
              <a:solidFill>
                <a:schemeClr val="bg1"/>
              </a:solidFill>
            </a:endParaRPr>
          </a:p>
        </p:txBody>
      </p:sp>
      <p:sp>
        <p:nvSpPr>
          <p:cNvPr id="17411" name="2 - Θέση περιεχομένου"/>
          <p:cNvSpPr>
            <a:spLocks noGrp="1"/>
          </p:cNvSpPr>
          <p:nvPr>
            <p:ph idx="1"/>
          </p:nvPr>
        </p:nvSpPr>
        <p:spPr>
          <a:xfrm>
            <a:off x="684213" y="1196975"/>
            <a:ext cx="7772400" cy="4330700"/>
          </a:xfrm>
        </p:spPr>
        <p:txBody>
          <a:bodyPr/>
          <a:lstStyle/>
          <a:p>
            <a:pPr eaLnBrk="1" hangingPunct="1"/>
            <a:r>
              <a:rPr lang="el-GR" sz="2400" b="1" smtClean="0">
                <a:solidFill>
                  <a:srgbClr val="FFFF00"/>
                </a:solidFill>
              </a:rPr>
              <a:t>Μια προτεινόμενη λύση είναι να αξιολογείται το </a:t>
            </a:r>
            <a:r>
              <a:rPr lang="en-US" sz="2400" b="1" smtClean="0">
                <a:solidFill>
                  <a:srgbClr val="FFFF00"/>
                </a:solidFill>
              </a:rPr>
              <a:t>experience </a:t>
            </a:r>
            <a:r>
              <a:rPr lang="el-GR" sz="2400" b="1" smtClean="0">
                <a:solidFill>
                  <a:srgbClr val="FFFF00"/>
                </a:solidFill>
              </a:rPr>
              <a:t>και όχι το </a:t>
            </a:r>
            <a:r>
              <a:rPr lang="en-US" sz="2400" b="1" smtClean="0">
                <a:solidFill>
                  <a:srgbClr val="FFFF00"/>
                </a:solidFill>
              </a:rPr>
              <a:t>satisfaction </a:t>
            </a:r>
            <a:r>
              <a:rPr lang="el-GR" sz="2400" b="1" smtClean="0">
                <a:solidFill>
                  <a:srgbClr val="FFFF00"/>
                </a:solidFill>
              </a:rPr>
              <a:t>ως πιο αντικειμενικό</a:t>
            </a:r>
          </a:p>
          <a:p>
            <a:pPr eaLnBrk="1" hangingPunct="1"/>
            <a:r>
              <a:rPr lang="el-GR" sz="2400" b="1" smtClean="0">
                <a:solidFill>
                  <a:srgbClr val="FFFF00"/>
                </a:solidFill>
              </a:rPr>
              <a:t>Παραδείγματα ερωτήσεων:</a:t>
            </a:r>
            <a:r>
              <a:rPr lang="en-US" sz="2400" b="1" smtClean="0">
                <a:solidFill>
                  <a:srgbClr val="FFFF00"/>
                </a:solidFill>
              </a:rPr>
              <a:t> </a:t>
            </a:r>
          </a:p>
          <a:p>
            <a:pPr eaLnBrk="1" hangingPunct="1">
              <a:buFontTx/>
              <a:buNone/>
            </a:pPr>
            <a:r>
              <a:rPr lang="el-GR" sz="2400" b="1" i="1" smtClean="0">
                <a:solidFill>
                  <a:srgbClr val="FFFF00"/>
                </a:solidFill>
              </a:rPr>
              <a:t>	Τους τελευταίους 12 μήνες, πόσες μέρες χρειάστηκε συνήθως να περιμένετε για ραντεβού όταν έπρεπε άμεσα να δείτε τον γιατρό;</a:t>
            </a:r>
            <a:endParaRPr lang="en-US" sz="2400" b="1" i="1" smtClean="0">
              <a:solidFill>
                <a:srgbClr val="FFFF00"/>
              </a:solidFill>
            </a:endParaRPr>
          </a:p>
          <a:p>
            <a:pPr eaLnBrk="1" hangingPunct="1"/>
            <a:r>
              <a:rPr lang="el-GR" sz="2400" b="1" i="1" smtClean="0">
                <a:solidFill>
                  <a:srgbClr val="FFFF00"/>
                </a:solidFill>
              </a:rPr>
              <a:t>Του τελευταίους 12 μήνες, συζήτησε κανείς στο γραφείο του γιατρού σας συγκεκριμένους στόχους για την κατάσταση της υγείας σας; (</a:t>
            </a:r>
            <a:r>
              <a:rPr lang="en-US" sz="2400" b="1" i="1" smtClean="0">
                <a:solidFill>
                  <a:srgbClr val="FFFF00"/>
                </a:solidFill>
              </a:rPr>
              <a:t>specific goals for your health?</a:t>
            </a:r>
            <a:r>
              <a:rPr lang="el-GR" sz="2400" b="1" i="1" smtClean="0">
                <a:solidFill>
                  <a:srgbClr val="FFFF00"/>
                </a:solidFill>
              </a:rPr>
              <a:t>)</a:t>
            </a:r>
            <a:r>
              <a:rPr lang="en-US" sz="2400" b="1" i="1" smtClean="0">
                <a:solidFill>
                  <a:srgbClr val="FFFF00"/>
                </a:solidFill>
              </a:rPr>
              <a:t> </a:t>
            </a:r>
          </a:p>
          <a:p>
            <a:pPr eaLnBrk="1" hangingPunct="1"/>
            <a:r>
              <a:rPr lang="el-GR" sz="2400" b="1" smtClean="0">
                <a:solidFill>
                  <a:srgbClr val="FFFF00"/>
                </a:solidFill>
              </a:rPr>
              <a:t>Και ως πολλαπλής επιλογής απαντήσεις θέτονται πιο αντικειμενικές όπως</a:t>
            </a:r>
            <a:r>
              <a:rPr lang="en-US" sz="2400" b="1" smtClean="0">
                <a:solidFill>
                  <a:srgbClr val="FFFF00"/>
                </a:solidFill>
              </a:rPr>
              <a:t>: </a:t>
            </a:r>
          </a:p>
          <a:p>
            <a:pPr lvl="1" eaLnBrk="1" hangingPunct="1"/>
            <a:r>
              <a:rPr lang="en-US" sz="2000" b="1" i="1" smtClean="0">
                <a:solidFill>
                  <a:srgbClr val="FFFF00"/>
                </a:solidFill>
              </a:rPr>
              <a:t>Same day, 1 day, 2-3 days, 4-7 days, more than 7 days </a:t>
            </a:r>
          </a:p>
          <a:p>
            <a:pPr lvl="1" eaLnBrk="1" hangingPunct="1"/>
            <a:r>
              <a:rPr lang="en-US" sz="2000" b="1" i="1" smtClean="0">
                <a:solidFill>
                  <a:srgbClr val="FFFF00"/>
                </a:solidFill>
              </a:rPr>
              <a:t>Never, sometimes, usually, always </a:t>
            </a:r>
            <a:endParaRPr lang="el-GR" sz="2000" b="1" smtClean="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27088" y="260350"/>
            <a:ext cx="7848600" cy="762000"/>
          </a:xfrm>
        </p:spPr>
        <p:txBody>
          <a:bodyPr/>
          <a:lstStyle/>
          <a:p>
            <a:pPr eaLnBrk="1" hangingPunct="1"/>
            <a:r>
              <a:rPr lang="el-GR" b="1" smtClean="0">
                <a:solidFill>
                  <a:schemeClr val="bg1"/>
                </a:solidFill>
              </a:rPr>
              <a:t>Εμπειρική Διερεύνηση</a:t>
            </a:r>
            <a:endParaRPr lang="en-US" b="1" smtClean="0">
              <a:solidFill>
                <a:schemeClr val="bg1"/>
              </a:solidFill>
            </a:endParaRPr>
          </a:p>
        </p:txBody>
      </p:sp>
      <p:sp>
        <p:nvSpPr>
          <p:cNvPr id="18435" name="Rectangle 3"/>
          <p:cNvSpPr>
            <a:spLocks noGrp="1" noChangeArrowheads="1"/>
          </p:cNvSpPr>
          <p:nvPr>
            <p:ph type="body" idx="1"/>
          </p:nvPr>
        </p:nvSpPr>
        <p:spPr>
          <a:xfrm>
            <a:off x="684213" y="1196975"/>
            <a:ext cx="8001000" cy="5867400"/>
          </a:xfrm>
        </p:spPr>
        <p:txBody>
          <a:bodyPr/>
          <a:lstStyle/>
          <a:p>
            <a:pPr algn="just" eaLnBrk="1" hangingPunct="1">
              <a:lnSpc>
                <a:spcPct val="80000"/>
              </a:lnSpc>
            </a:pPr>
            <a:r>
              <a:rPr lang="el-GR" sz="2800" b="1" smtClean="0">
                <a:solidFill>
                  <a:srgbClr val="FFFF00"/>
                </a:solidFill>
              </a:rPr>
              <a:t>Τα βασικά στάδια μιας μελέτης μέτρησης του βαθμού ικανοποίησης ασθενών είναι:</a:t>
            </a:r>
          </a:p>
          <a:p>
            <a:pPr lvl="1" algn="just" eaLnBrk="1" hangingPunct="1">
              <a:lnSpc>
                <a:spcPct val="80000"/>
              </a:lnSpc>
            </a:pPr>
            <a:r>
              <a:rPr lang="el-GR" sz="2400" b="1" smtClean="0">
                <a:solidFill>
                  <a:srgbClr val="FFFF00"/>
                </a:solidFill>
              </a:rPr>
              <a:t>Γενικότερος σχεδιασμός που αποσκοπεί στην αποφυγή λαθών και μεροληψιών</a:t>
            </a:r>
          </a:p>
          <a:p>
            <a:pPr lvl="1" algn="just" eaLnBrk="1" hangingPunct="1">
              <a:lnSpc>
                <a:spcPct val="80000"/>
              </a:lnSpc>
            </a:pPr>
            <a:r>
              <a:rPr lang="el-GR" sz="2400" b="1" smtClean="0">
                <a:solidFill>
                  <a:srgbClr val="FFFF00"/>
                </a:solidFill>
              </a:rPr>
              <a:t>Επιλογή μεθόδου διεξαγωγής της έρευνας (π.χ. τηλεφωνικής) και της δειγματοληψίας</a:t>
            </a:r>
          </a:p>
          <a:p>
            <a:pPr lvl="1" algn="just" eaLnBrk="1" hangingPunct="1">
              <a:lnSpc>
                <a:spcPct val="80000"/>
              </a:lnSpc>
            </a:pPr>
            <a:r>
              <a:rPr lang="el-GR" sz="2400" b="1" smtClean="0">
                <a:solidFill>
                  <a:srgbClr val="FFFF00"/>
                </a:solidFill>
              </a:rPr>
              <a:t>Επιλογή των κατάλληλων ερωτήσεων και του τρόπου με τον οποίο θα τεθούν στους χρήστες</a:t>
            </a:r>
          </a:p>
          <a:p>
            <a:pPr lvl="1" algn="just" eaLnBrk="1" hangingPunct="1">
              <a:lnSpc>
                <a:spcPct val="80000"/>
              </a:lnSpc>
            </a:pPr>
            <a:r>
              <a:rPr lang="el-GR" sz="2400" b="1" smtClean="0">
                <a:solidFill>
                  <a:srgbClr val="FFFF00"/>
                </a:solidFill>
              </a:rPr>
              <a:t>Ομαδοποίηση των ερωτήσεων και επιλογή κλίμακας μέτρησης των απαντήσεων</a:t>
            </a:r>
          </a:p>
          <a:p>
            <a:pPr lvl="1" algn="just" eaLnBrk="1" hangingPunct="1">
              <a:lnSpc>
                <a:spcPct val="80000"/>
              </a:lnSpc>
            </a:pPr>
            <a:r>
              <a:rPr lang="el-GR" sz="2400" b="1" smtClean="0">
                <a:solidFill>
                  <a:srgbClr val="FFFF00"/>
                </a:solidFill>
              </a:rPr>
              <a:t>Προέλεγχος ερωτηματολογίων</a:t>
            </a:r>
          </a:p>
          <a:p>
            <a:pPr lvl="1" algn="just" eaLnBrk="1" hangingPunct="1">
              <a:lnSpc>
                <a:spcPct val="80000"/>
              </a:lnSpc>
            </a:pPr>
            <a:r>
              <a:rPr lang="el-GR" sz="2400" b="1" smtClean="0">
                <a:solidFill>
                  <a:srgbClr val="FFFF00"/>
                </a:solidFill>
              </a:rPr>
              <a:t>Παρουσίαση των αποτελεσμάτων, στατιστική ανάλυση (π.χ. διαφορές κατά φύλο) και δημιουργία αθροιστικών κλιμάκων</a:t>
            </a:r>
            <a:endParaRPr lang="en-US" sz="2400" b="1" smtClean="0">
              <a:solidFill>
                <a:srgbClr val="FFFF00"/>
              </a:solidFill>
            </a:endParaRPr>
          </a:p>
          <a:p>
            <a:pPr lvl="1" algn="just" eaLnBrk="1" hangingPunct="1">
              <a:lnSpc>
                <a:spcPct val="80000"/>
              </a:lnSpc>
            </a:pPr>
            <a:r>
              <a:rPr lang="el-GR" sz="2400" b="1" smtClean="0">
                <a:solidFill>
                  <a:srgbClr val="FFFF00"/>
                </a:solidFill>
              </a:rPr>
              <a:t>Έλεγχος εγκυρότητας και αξιοπιστίας των ερωτηματολογίων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228600"/>
            <a:ext cx="7696200" cy="838200"/>
          </a:xfrm>
        </p:spPr>
        <p:txBody>
          <a:bodyPr/>
          <a:lstStyle/>
          <a:p>
            <a:pPr eaLnBrk="1" hangingPunct="1"/>
            <a:r>
              <a:rPr lang="el-GR" b="1" smtClean="0">
                <a:solidFill>
                  <a:srgbClr val="FFCC00"/>
                </a:solidFill>
              </a:rPr>
              <a:t>  </a:t>
            </a:r>
            <a:r>
              <a:rPr lang="el-GR" b="1" smtClean="0">
                <a:solidFill>
                  <a:schemeClr val="bg1"/>
                </a:solidFill>
              </a:rPr>
              <a:t>Επιλογή Ερωτήσεων</a:t>
            </a:r>
            <a:r>
              <a:rPr lang="el-GR" b="1" smtClean="0">
                <a:solidFill>
                  <a:srgbClr val="FFCC00"/>
                </a:solidFill>
              </a:rPr>
              <a:t>  </a:t>
            </a:r>
            <a:endParaRPr lang="en-US" b="1" smtClean="0">
              <a:solidFill>
                <a:srgbClr val="FFCC00"/>
              </a:solidFill>
            </a:endParaRPr>
          </a:p>
        </p:txBody>
      </p:sp>
      <p:sp>
        <p:nvSpPr>
          <p:cNvPr id="19459" name="Rectangle 3"/>
          <p:cNvSpPr>
            <a:spLocks noGrp="1" noChangeArrowheads="1"/>
          </p:cNvSpPr>
          <p:nvPr>
            <p:ph type="body" idx="1"/>
          </p:nvPr>
        </p:nvSpPr>
        <p:spPr>
          <a:xfrm>
            <a:off x="611188" y="1484313"/>
            <a:ext cx="8153400" cy="5715000"/>
          </a:xfrm>
        </p:spPr>
        <p:txBody>
          <a:bodyPr/>
          <a:lstStyle/>
          <a:p>
            <a:pPr algn="just" eaLnBrk="1" hangingPunct="1">
              <a:lnSpc>
                <a:spcPct val="90000"/>
              </a:lnSpc>
            </a:pPr>
            <a:r>
              <a:rPr lang="el-GR" sz="2400" b="1" dirty="0" smtClean="0">
                <a:solidFill>
                  <a:srgbClr val="FFFF00"/>
                </a:solidFill>
              </a:rPr>
              <a:t>Πρέπει να επιλεγούν οι κατάλληλες ερωτήσεις – στοιχεία (</a:t>
            </a:r>
            <a:r>
              <a:rPr lang="en-US" sz="2400" b="1" dirty="0" smtClean="0">
                <a:solidFill>
                  <a:srgbClr val="FFFF00"/>
                </a:solidFill>
              </a:rPr>
              <a:t>items)</a:t>
            </a:r>
            <a:r>
              <a:rPr lang="el-GR" sz="2400" b="1" dirty="0" smtClean="0">
                <a:solidFill>
                  <a:srgbClr val="FFFF00"/>
                </a:solidFill>
              </a:rPr>
              <a:t> του ερωτηματολογίου που θα καλύπτουν ΟΛΕΣ τις σημαντικές πτυχές της εμπειρίας</a:t>
            </a:r>
          </a:p>
          <a:p>
            <a:pPr algn="just" eaLnBrk="1" hangingPunct="1">
              <a:lnSpc>
                <a:spcPct val="90000"/>
              </a:lnSpc>
              <a:buFontTx/>
              <a:buNone/>
            </a:pPr>
            <a:endParaRPr lang="el-GR" sz="2400" b="1" dirty="0" smtClean="0">
              <a:solidFill>
                <a:srgbClr val="FFFF00"/>
              </a:solidFill>
            </a:endParaRPr>
          </a:p>
          <a:p>
            <a:pPr algn="just" eaLnBrk="1" hangingPunct="1">
              <a:lnSpc>
                <a:spcPct val="90000"/>
              </a:lnSpc>
            </a:pPr>
            <a:r>
              <a:rPr lang="el-GR" sz="2400" b="1" dirty="0" smtClean="0">
                <a:solidFill>
                  <a:srgbClr val="FFFF00"/>
                </a:solidFill>
              </a:rPr>
              <a:t>Η αναγνώρισή τους βασίζεται σε τρία βήματα:</a:t>
            </a:r>
          </a:p>
          <a:p>
            <a:pPr lvl="1" algn="just" eaLnBrk="1" hangingPunct="1">
              <a:lnSpc>
                <a:spcPct val="90000"/>
              </a:lnSpc>
            </a:pPr>
            <a:r>
              <a:rPr lang="el-GR" sz="2400" b="1" dirty="0" smtClean="0">
                <a:solidFill>
                  <a:schemeClr val="bg1"/>
                </a:solidFill>
              </a:rPr>
              <a:t>Αυτά θα τα συζητήσουμε </a:t>
            </a:r>
          </a:p>
          <a:p>
            <a:pPr lvl="1" algn="just" eaLnBrk="1" hangingPunct="1">
              <a:lnSpc>
                <a:spcPct val="90000"/>
              </a:lnSpc>
            </a:pPr>
            <a:r>
              <a:rPr lang="el-GR" sz="2400" b="1" dirty="0" smtClean="0">
                <a:solidFill>
                  <a:srgbClr val="FFFF00"/>
                </a:solidFill>
              </a:rPr>
              <a:t>Το ερωτηματολόγιο οφείλει να συμπληρωθεί με δημογραφικά – προσωπικά στοιχεία των χρηστών στο τέλος του, εξηγώντας την αναγκαιότητα των ερωτήσεων στους χρήστες και δίνοντας τη δυνατότητα να μην απαντήσουν σε κάποιες</a:t>
            </a:r>
            <a:r>
              <a:rPr lang="en-US" sz="2400" b="1" dirty="0" smtClean="0">
                <a:solidFill>
                  <a:srgbClr val="FFFF00"/>
                </a:solidFill>
              </a:rPr>
              <a:t> </a:t>
            </a:r>
            <a:r>
              <a:rPr lang="en-US" sz="2400" b="1" dirty="0" smtClean="0">
                <a:solidFill>
                  <a:srgbClr val="FF0000"/>
                </a:solidFill>
              </a:rPr>
              <a:t>EOS EDO!!!</a:t>
            </a:r>
            <a:endParaRPr lang="el-GR" sz="2400" b="1" dirty="0" smtClean="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55650" y="260350"/>
            <a:ext cx="7772400" cy="914400"/>
          </a:xfrm>
        </p:spPr>
        <p:txBody>
          <a:bodyPr/>
          <a:lstStyle/>
          <a:p>
            <a:pPr eaLnBrk="1" hangingPunct="1"/>
            <a:r>
              <a:rPr lang="el-GR" b="1" smtClean="0">
                <a:solidFill>
                  <a:schemeClr val="bg1"/>
                </a:solidFill>
              </a:rPr>
              <a:t>Επιλογή Ερωτήσεων</a:t>
            </a:r>
            <a:endParaRPr lang="en-US" b="1" smtClean="0">
              <a:solidFill>
                <a:schemeClr val="bg1"/>
              </a:solidFill>
            </a:endParaRPr>
          </a:p>
        </p:txBody>
      </p:sp>
      <p:sp>
        <p:nvSpPr>
          <p:cNvPr id="20483" name="Rectangle 3"/>
          <p:cNvSpPr>
            <a:spLocks noGrp="1" noChangeArrowheads="1"/>
          </p:cNvSpPr>
          <p:nvPr>
            <p:ph type="body" idx="1"/>
          </p:nvPr>
        </p:nvSpPr>
        <p:spPr>
          <a:xfrm>
            <a:off x="755650" y="1341438"/>
            <a:ext cx="7772400" cy="5181600"/>
          </a:xfrm>
        </p:spPr>
        <p:txBody>
          <a:bodyPr/>
          <a:lstStyle/>
          <a:p>
            <a:pPr algn="just" eaLnBrk="1" hangingPunct="1">
              <a:lnSpc>
                <a:spcPct val="90000"/>
              </a:lnSpc>
            </a:pPr>
            <a:r>
              <a:rPr lang="el-GR" sz="2800" b="1" smtClean="0">
                <a:solidFill>
                  <a:srgbClr val="FFFF00"/>
                </a:solidFill>
              </a:rPr>
              <a:t>Τα δημογραφικά-προσωπικά στοιχεία είναι π.χ. </a:t>
            </a:r>
          </a:p>
          <a:p>
            <a:pPr lvl="1" algn="just" eaLnBrk="1" hangingPunct="1">
              <a:lnSpc>
                <a:spcPct val="90000"/>
              </a:lnSpc>
            </a:pPr>
            <a:r>
              <a:rPr lang="el-GR" sz="2400" b="1" smtClean="0">
                <a:solidFill>
                  <a:srgbClr val="FFFF00"/>
                </a:solidFill>
              </a:rPr>
              <a:t>Φύλο και ηλικία</a:t>
            </a:r>
          </a:p>
          <a:p>
            <a:pPr lvl="1" algn="just" eaLnBrk="1" hangingPunct="1">
              <a:lnSpc>
                <a:spcPct val="90000"/>
              </a:lnSpc>
            </a:pPr>
            <a:r>
              <a:rPr lang="el-GR" sz="2400" b="1" smtClean="0">
                <a:solidFill>
                  <a:srgbClr val="FFFF00"/>
                </a:solidFill>
              </a:rPr>
              <a:t>Εισοδηματική κατάσταση</a:t>
            </a:r>
          </a:p>
          <a:p>
            <a:pPr lvl="1" algn="just" eaLnBrk="1" hangingPunct="1">
              <a:lnSpc>
                <a:spcPct val="90000"/>
              </a:lnSpc>
            </a:pPr>
            <a:r>
              <a:rPr lang="el-GR" sz="2400" b="1" smtClean="0">
                <a:solidFill>
                  <a:srgbClr val="FFFF00"/>
                </a:solidFill>
              </a:rPr>
              <a:t>Κατάσταση υγείας χρήστη</a:t>
            </a:r>
          </a:p>
          <a:p>
            <a:pPr lvl="1" algn="just" eaLnBrk="1" hangingPunct="1">
              <a:lnSpc>
                <a:spcPct val="90000"/>
              </a:lnSpc>
            </a:pPr>
            <a:r>
              <a:rPr lang="el-GR" sz="2400" b="1" smtClean="0">
                <a:solidFill>
                  <a:srgbClr val="FFFF00"/>
                </a:solidFill>
              </a:rPr>
              <a:t>Μορφωτικό επίπεδο</a:t>
            </a:r>
          </a:p>
          <a:p>
            <a:pPr algn="just" eaLnBrk="1" hangingPunct="1">
              <a:lnSpc>
                <a:spcPct val="90000"/>
              </a:lnSpc>
            </a:pPr>
            <a:r>
              <a:rPr lang="el-GR" sz="2800" b="1" smtClean="0">
                <a:solidFill>
                  <a:srgbClr val="FFFF00"/>
                </a:solidFill>
              </a:rPr>
              <a:t>Έχουν δε διπλή χρησιμότητα:</a:t>
            </a:r>
          </a:p>
          <a:p>
            <a:pPr lvl="1" algn="just" eaLnBrk="1" hangingPunct="1">
              <a:lnSpc>
                <a:spcPct val="90000"/>
              </a:lnSpc>
            </a:pPr>
            <a:r>
              <a:rPr lang="el-GR" sz="2400" b="1" smtClean="0">
                <a:solidFill>
                  <a:srgbClr val="FFFF00"/>
                </a:solidFill>
              </a:rPr>
              <a:t>Ίσως οι παράγοντες αυτοί να επηρεάζουν τον βαθμό ικανοποίησης και άρα να γίνουν συγκρίσεις σε διαφορετικές υπο-ομάδες του πληθυσμού</a:t>
            </a:r>
          </a:p>
          <a:p>
            <a:pPr lvl="1" algn="just" eaLnBrk="1" hangingPunct="1">
              <a:lnSpc>
                <a:spcPct val="90000"/>
              </a:lnSpc>
            </a:pPr>
            <a:r>
              <a:rPr lang="el-GR" sz="2400" b="1" smtClean="0">
                <a:solidFill>
                  <a:srgbClr val="FFFF00"/>
                </a:solidFill>
              </a:rPr>
              <a:t>Θα μπορέσει ο ερευνητής να διαπιστώσει αν τα χαρακτηριστικά εκείνων που δέχθηκαν να συμπληρώσουν τα ερωτηματολόγια (δείγματος) είναι παρόμοια με εκείνα του γεννήτορα πληθυσμού</a:t>
            </a:r>
            <a:endParaRPr lang="en-US" sz="2400" b="1"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848600" cy="914400"/>
          </a:xfrm>
        </p:spPr>
        <p:txBody>
          <a:bodyPr/>
          <a:lstStyle/>
          <a:p>
            <a:pPr eaLnBrk="1" hangingPunct="1"/>
            <a:r>
              <a:rPr lang="el-GR" b="1" smtClean="0">
                <a:solidFill>
                  <a:schemeClr val="bg1"/>
                </a:solidFill>
              </a:rPr>
              <a:t>Είδη Πληροφόρησης</a:t>
            </a:r>
            <a:endParaRPr lang="en-US" b="1" smtClean="0">
              <a:solidFill>
                <a:schemeClr val="bg1"/>
              </a:solidFill>
            </a:endParaRPr>
          </a:p>
        </p:txBody>
      </p:sp>
      <p:sp>
        <p:nvSpPr>
          <p:cNvPr id="21507" name="Rectangle 3"/>
          <p:cNvSpPr>
            <a:spLocks noGrp="1" noChangeArrowheads="1"/>
          </p:cNvSpPr>
          <p:nvPr>
            <p:ph type="body" idx="1"/>
          </p:nvPr>
        </p:nvSpPr>
        <p:spPr>
          <a:xfrm>
            <a:off x="685800" y="838200"/>
            <a:ext cx="7848600" cy="6019800"/>
          </a:xfrm>
        </p:spPr>
        <p:txBody>
          <a:bodyPr/>
          <a:lstStyle/>
          <a:p>
            <a:pPr eaLnBrk="1" hangingPunct="1">
              <a:lnSpc>
                <a:spcPct val="90000"/>
              </a:lnSpc>
            </a:pPr>
            <a:r>
              <a:rPr lang="el-GR" sz="2800" b="1" smtClean="0">
                <a:solidFill>
                  <a:srgbClr val="FFFF00"/>
                </a:solidFill>
              </a:rPr>
              <a:t>Τρία είδη πληροφόρησης μπορούν να εξαχθούν μέσω των ερωτήσεων:</a:t>
            </a:r>
          </a:p>
          <a:p>
            <a:pPr lvl="1" eaLnBrk="1" hangingPunct="1">
              <a:lnSpc>
                <a:spcPct val="90000"/>
              </a:lnSpc>
            </a:pPr>
            <a:r>
              <a:rPr lang="el-GR" sz="2400" b="1" i="1" smtClean="0">
                <a:solidFill>
                  <a:srgbClr val="FFFF00"/>
                </a:solidFill>
              </a:rPr>
              <a:t>Αναφορές γεγονότων</a:t>
            </a:r>
            <a:r>
              <a:rPr lang="el-GR" sz="2400" b="1" smtClean="0">
                <a:solidFill>
                  <a:srgbClr val="FFFF00"/>
                </a:solidFill>
              </a:rPr>
              <a:t> (λ.χ. «πόσο συχνά καθαριζόταν το δωμάτιό σας;»). Δεν μετρούν καθαυτή την ικανοποίηση. Όμως κάποιες αναφορές (π.χ. «ποιά είναι η ηλικία σας;») είναι απαραίτητες</a:t>
            </a:r>
          </a:p>
          <a:p>
            <a:pPr lvl="1" eaLnBrk="1" hangingPunct="1">
              <a:lnSpc>
                <a:spcPct val="90000"/>
              </a:lnSpc>
            </a:pPr>
            <a:r>
              <a:rPr lang="el-GR" sz="2400" b="1" i="1" smtClean="0">
                <a:solidFill>
                  <a:srgbClr val="FFFF00"/>
                </a:solidFill>
              </a:rPr>
              <a:t>Αξιολογήσεις ή βαθμολογήσεις</a:t>
            </a:r>
            <a:r>
              <a:rPr lang="el-GR" sz="2400" b="1" smtClean="0">
                <a:solidFill>
                  <a:srgbClr val="FFFF00"/>
                </a:solidFill>
              </a:rPr>
              <a:t> προμηθευτών και υπηρεσιών (π.χ. «το δωμάτιό μου ήταν πολύ καθαρό», «είμαι πολύ δυσαρεστημένος από τις υπηρεσίες διατροφής»), οι οποίες είναι υποκειμενικές</a:t>
            </a:r>
          </a:p>
          <a:p>
            <a:pPr lvl="1" eaLnBrk="1" hangingPunct="1">
              <a:lnSpc>
                <a:spcPct val="90000"/>
              </a:lnSpc>
            </a:pPr>
            <a:r>
              <a:rPr lang="el-GR" sz="2400" b="1" i="1" smtClean="0">
                <a:solidFill>
                  <a:srgbClr val="FFFF00"/>
                </a:solidFill>
              </a:rPr>
              <a:t>Αναφορές προσδοκώμενης συμπεριφοράς</a:t>
            </a:r>
            <a:r>
              <a:rPr lang="el-GR" sz="2400" b="1" smtClean="0">
                <a:solidFill>
                  <a:srgbClr val="FFFF00"/>
                </a:solidFill>
              </a:rPr>
              <a:t>, σχετικά με τη μελλοντική χρήση των υπηρεσιών (λ.χ. είναι πολύ πιθανό να επιλέξω πάλι τον ίδιο ιατρό στα απογευματινά ιατρεία). Λαμβάνονται ως μέτρα ικανοποίησης υπό την έννοια ότι μια δυσαρέσκεια θα απέτρεπε μελλοντική χρήση</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8001000" cy="1600200"/>
          </a:xfrm>
        </p:spPr>
        <p:txBody>
          <a:bodyPr/>
          <a:lstStyle/>
          <a:p>
            <a:pPr eaLnBrk="1" hangingPunct="1"/>
            <a:r>
              <a:rPr lang="el-GR" b="1" smtClean="0">
                <a:solidFill>
                  <a:schemeClr val="bg1"/>
                </a:solidFill>
              </a:rPr>
              <a:t>Ωφέλειες από την Εκπόνηση Μελετών Ικανοποίησης</a:t>
            </a:r>
            <a:endParaRPr lang="en-GB" b="1" smtClean="0">
              <a:solidFill>
                <a:schemeClr val="bg1"/>
              </a:solidFill>
            </a:endParaRPr>
          </a:p>
        </p:txBody>
      </p:sp>
      <p:sp>
        <p:nvSpPr>
          <p:cNvPr id="4099" name="Rectangle 3"/>
          <p:cNvSpPr>
            <a:spLocks noGrp="1" noChangeArrowheads="1"/>
          </p:cNvSpPr>
          <p:nvPr>
            <p:ph type="body" idx="1"/>
          </p:nvPr>
        </p:nvSpPr>
        <p:spPr>
          <a:xfrm>
            <a:off x="762000" y="1905000"/>
            <a:ext cx="7924800" cy="4495800"/>
          </a:xfrm>
        </p:spPr>
        <p:txBody>
          <a:bodyPr/>
          <a:lstStyle/>
          <a:p>
            <a:pPr algn="just" eaLnBrk="1" hangingPunct="1">
              <a:lnSpc>
                <a:spcPct val="90000"/>
              </a:lnSpc>
              <a:buFontTx/>
              <a:buNone/>
            </a:pPr>
            <a:r>
              <a:rPr lang="el-GR" b="1" smtClean="0">
                <a:solidFill>
                  <a:srgbClr val="FFFF00"/>
                </a:solidFill>
              </a:rPr>
              <a:t>	Οι μελέτες ικανοποίησης βοηθούν στη βελτίωση των</a:t>
            </a:r>
          </a:p>
          <a:p>
            <a:pPr algn="just" eaLnBrk="1" hangingPunct="1">
              <a:lnSpc>
                <a:spcPct val="90000"/>
              </a:lnSpc>
              <a:buFontTx/>
              <a:buNone/>
            </a:pPr>
            <a:endParaRPr lang="el-GR" b="1" smtClean="0">
              <a:solidFill>
                <a:srgbClr val="FFFF00"/>
              </a:solidFill>
            </a:endParaRPr>
          </a:p>
          <a:p>
            <a:pPr algn="just" eaLnBrk="1" hangingPunct="1">
              <a:lnSpc>
                <a:spcPct val="90000"/>
              </a:lnSpc>
              <a:buFontTx/>
              <a:buNone/>
            </a:pPr>
            <a:r>
              <a:rPr lang="el-GR" b="1" smtClean="0">
                <a:solidFill>
                  <a:srgbClr val="FFFF00"/>
                </a:solidFill>
              </a:rPr>
              <a:t>						</a:t>
            </a:r>
          </a:p>
          <a:p>
            <a:pPr algn="just" eaLnBrk="1" hangingPunct="1">
              <a:lnSpc>
                <a:spcPct val="90000"/>
              </a:lnSpc>
              <a:buFontTx/>
              <a:buNone/>
            </a:pPr>
            <a:r>
              <a:rPr lang="el-GR" b="1" smtClean="0">
                <a:solidFill>
                  <a:srgbClr val="FFFF00"/>
                </a:solidFill>
              </a:rPr>
              <a:t>    	Διαδικασιών		Ανθρώπινων</a:t>
            </a:r>
          </a:p>
          <a:p>
            <a:pPr algn="just" eaLnBrk="1" hangingPunct="1">
              <a:lnSpc>
                <a:spcPct val="90000"/>
              </a:lnSpc>
              <a:buFontTx/>
              <a:buNone/>
            </a:pPr>
            <a:r>
              <a:rPr lang="el-GR" b="1" smtClean="0">
                <a:solidFill>
                  <a:srgbClr val="FFFF00"/>
                </a:solidFill>
              </a:rPr>
              <a:t>   		Νοσοκομείου		Συμπεριφορών</a:t>
            </a:r>
          </a:p>
          <a:p>
            <a:pPr algn="just" eaLnBrk="1" hangingPunct="1">
              <a:lnSpc>
                <a:spcPct val="90000"/>
              </a:lnSpc>
              <a:buFontTx/>
              <a:buNone/>
            </a:pPr>
            <a:r>
              <a:rPr lang="el-GR" b="1" smtClean="0">
                <a:solidFill>
                  <a:srgbClr val="FFFF00"/>
                </a:solidFill>
              </a:rPr>
              <a:t>			</a:t>
            </a:r>
          </a:p>
          <a:p>
            <a:pPr algn="just" eaLnBrk="1" hangingPunct="1">
              <a:lnSpc>
                <a:spcPct val="90000"/>
              </a:lnSpc>
              <a:buFontTx/>
              <a:buNone/>
            </a:pPr>
            <a:r>
              <a:rPr lang="el-GR" b="1" smtClean="0">
                <a:solidFill>
                  <a:srgbClr val="FFFF00"/>
                </a:solidFill>
              </a:rPr>
              <a:t>			Ποιότητα + Ικανοποίηση</a:t>
            </a:r>
          </a:p>
          <a:p>
            <a:pPr algn="just" eaLnBrk="1" hangingPunct="1">
              <a:lnSpc>
                <a:spcPct val="90000"/>
              </a:lnSpc>
              <a:buFontTx/>
              <a:buNone/>
            </a:pPr>
            <a:endParaRPr lang="en-GB" b="1" smtClean="0">
              <a:solidFill>
                <a:srgbClr val="FFFF00"/>
              </a:solidFill>
            </a:endParaRPr>
          </a:p>
        </p:txBody>
      </p:sp>
      <p:sp>
        <p:nvSpPr>
          <p:cNvPr id="4100" name="AutoShape 4"/>
          <p:cNvSpPr>
            <a:spLocks noChangeArrowheads="1"/>
          </p:cNvSpPr>
          <p:nvPr/>
        </p:nvSpPr>
        <p:spPr bwMode="auto">
          <a:xfrm>
            <a:off x="2286000" y="2971800"/>
            <a:ext cx="1447800" cy="990600"/>
          </a:xfrm>
          <a:prstGeom prst="downArrow">
            <a:avLst>
              <a:gd name="adj1" fmla="val 50000"/>
              <a:gd name="adj2" fmla="val 25000"/>
            </a:avLst>
          </a:prstGeom>
          <a:solidFill>
            <a:srgbClr val="00FFFF"/>
          </a:solidFill>
          <a:ln w="9525">
            <a:solidFill>
              <a:schemeClr val="tx1"/>
            </a:solidFill>
            <a:miter lim="800000"/>
            <a:headEnd/>
            <a:tailEnd/>
          </a:ln>
        </p:spPr>
        <p:txBody>
          <a:bodyPr wrap="none" anchor="ctr"/>
          <a:lstStyle/>
          <a:p>
            <a:endParaRPr lang="el-GR"/>
          </a:p>
        </p:txBody>
      </p:sp>
      <p:sp>
        <p:nvSpPr>
          <p:cNvPr id="4101" name="AutoShape 7"/>
          <p:cNvSpPr>
            <a:spLocks noChangeArrowheads="1"/>
          </p:cNvSpPr>
          <p:nvPr/>
        </p:nvSpPr>
        <p:spPr bwMode="auto">
          <a:xfrm>
            <a:off x="5943600" y="2971800"/>
            <a:ext cx="1447800" cy="990600"/>
          </a:xfrm>
          <a:prstGeom prst="downArrow">
            <a:avLst>
              <a:gd name="adj1" fmla="val 50000"/>
              <a:gd name="adj2" fmla="val 25000"/>
            </a:avLst>
          </a:prstGeom>
          <a:solidFill>
            <a:srgbClr val="00FFFF"/>
          </a:solidFill>
          <a:ln w="9525">
            <a:solidFill>
              <a:schemeClr val="tx1"/>
            </a:solidFill>
            <a:miter lim="800000"/>
            <a:headEnd/>
            <a:tailEnd/>
          </a:ln>
        </p:spPr>
        <p:txBody>
          <a:bodyPr wrap="none" anchor="ctr"/>
          <a:lstStyle/>
          <a:p>
            <a:endParaRPr lang="el-GR"/>
          </a:p>
        </p:txBody>
      </p:sp>
      <p:sp>
        <p:nvSpPr>
          <p:cNvPr id="4102" name="AutoShape 8"/>
          <p:cNvSpPr>
            <a:spLocks noChangeArrowheads="1"/>
          </p:cNvSpPr>
          <p:nvPr/>
        </p:nvSpPr>
        <p:spPr bwMode="auto">
          <a:xfrm>
            <a:off x="1828800" y="5029200"/>
            <a:ext cx="609600" cy="1143000"/>
          </a:xfrm>
          <a:prstGeom prst="curvedRightArrow">
            <a:avLst>
              <a:gd name="adj1" fmla="val 37500"/>
              <a:gd name="adj2" fmla="val 75000"/>
              <a:gd name="adj3" fmla="val 33333"/>
            </a:avLst>
          </a:prstGeom>
          <a:solidFill>
            <a:srgbClr val="00FFFF"/>
          </a:solidFill>
          <a:ln w="9525">
            <a:solidFill>
              <a:schemeClr val="tx1"/>
            </a:solidFill>
            <a:miter lim="800000"/>
            <a:headEnd/>
            <a:tailEnd/>
          </a:ln>
        </p:spPr>
        <p:txBody>
          <a:bodyPr wrap="none" anchor="ctr"/>
          <a:lstStyle/>
          <a:p>
            <a:endParaRPr lang="el-GR"/>
          </a:p>
        </p:txBody>
      </p:sp>
      <p:sp>
        <p:nvSpPr>
          <p:cNvPr id="4103" name="AutoShape 9"/>
          <p:cNvSpPr>
            <a:spLocks noChangeArrowheads="1"/>
          </p:cNvSpPr>
          <p:nvPr/>
        </p:nvSpPr>
        <p:spPr bwMode="auto">
          <a:xfrm>
            <a:off x="7315200" y="5029200"/>
            <a:ext cx="609600" cy="1143000"/>
          </a:xfrm>
          <a:prstGeom prst="curvedLeftArrow">
            <a:avLst>
              <a:gd name="adj1" fmla="val 37500"/>
              <a:gd name="adj2" fmla="val 75000"/>
              <a:gd name="adj3" fmla="val 33333"/>
            </a:avLst>
          </a:prstGeom>
          <a:solidFill>
            <a:srgbClr val="00FFFF"/>
          </a:solidFill>
          <a:ln w="9525">
            <a:solidFill>
              <a:schemeClr val="tx1"/>
            </a:solidFill>
            <a:miter lim="800000"/>
            <a:headEnd/>
            <a:tailEnd/>
          </a:ln>
        </p:spPr>
        <p:txBody>
          <a:bodyPr wrap="none" anchor="ctr"/>
          <a:lstStyle/>
          <a:p>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1143000"/>
          </a:xfrm>
        </p:spPr>
        <p:txBody>
          <a:bodyPr/>
          <a:lstStyle/>
          <a:p>
            <a:pPr eaLnBrk="1" hangingPunct="1"/>
            <a:r>
              <a:rPr lang="el-GR" b="1" smtClean="0">
                <a:solidFill>
                  <a:schemeClr val="bg1"/>
                </a:solidFill>
              </a:rPr>
              <a:t>Διατύπωση Ερωτήσεων</a:t>
            </a:r>
            <a:endParaRPr lang="en-GB" b="1" smtClean="0">
              <a:solidFill>
                <a:schemeClr val="bg1"/>
              </a:solidFill>
            </a:endParaRPr>
          </a:p>
        </p:txBody>
      </p:sp>
      <p:sp>
        <p:nvSpPr>
          <p:cNvPr id="22531" name="Rectangle 3"/>
          <p:cNvSpPr>
            <a:spLocks noGrp="1" noChangeArrowheads="1"/>
          </p:cNvSpPr>
          <p:nvPr>
            <p:ph type="body" idx="1"/>
          </p:nvPr>
        </p:nvSpPr>
        <p:spPr>
          <a:xfrm>
            <a:off x="685800" y="1371600"/>
            <a:ext cx="7772400" cy="5257800"/>
          </a:xfrm>
        </p:spPr>
        <p:txBody>
          <a:bodyPr/>
          <a:lstStyle/>
          <a:p>
            <a:pPr eaLnBrk="1" hangingPunct="1"/>
            <a:r>
              <a:rPr lang="el-GR" sz="2800" b="1" smtClean="0">
                <a:solidFill>
                  <a:srgbClr val="FFFF00"/>
                </a:solidFill>
              </a:rPr>
              <a:t>Οι ερωτήσεις πρέπει να είναι απόλυτα κατανοητές, σαφείς και να μην προσβάλλουν τη νοημοσύνη ή προσωπικότητα των ερωτώμενων</a:t>
            </a:r>
          </a:p>
          <a:p>
            <a:pPr lvl="1" eaLnBrk="1" hangingPunct="1"/>
            <a:r>
              <a:rPr lang="el-GR" sz="2400" b="1" smtClean="0">
                <a:solidFill>
                  <a:srgbClr val="FFFF00"/>
                </a:solidFill>
              </a:rPr>
              <a:t>Να μην αναφέρονται ταυτόχρονα σε πολλά χαρακτηριστικά (λ.χ. «ήταν το νοσηλευτικό προσωπικό επαγγελματικώς ικανό, φιλικό και εξυπηρετικό;»)</a:t>
            </a:r>
          </a:p>
          <a:p>
            <a:pPr lvl="1" eaLnBrk="1" hangingPunct="1"/>
            <a:r>
              <a:rPr lang="el-GR" sz="2400" b="1" smtClean="0">
                <a:solidFill>
                  <a:srgbClr val="FFFF00"/>
                </a:solidFill>
              </a:rPr>
              <a:t>Να αποφεύγεται η --χωρίς επεξηγήσεις– τεχνική ορολογία και οι συντμήσεις (π.χ. ΗΚΓ για το ηλεκτροκαρδιογράφημα) </a:t>
            </a:r>
          </a:p>
          <a:p>
            <a:pPr lvl="1" eaLnBrk="1" hangingPunct="1"/>
            <a:r>
              <a:rPr lang="el-GR" sz="2400" b="1" smtClean="0">
                <a:solidFill>
                  <a:srgbClr val="FFFF00"/>
                </a:solidFill>
              </a:rPr>
              <a:t>Να μην υπάρχουν ερωτήσεις για υπηρεσίες τις οποίες δεν χρησιμοποίησαν κάποιοι και εξαναγκάζονται να απαντήσουν</a:t>
            </a:r>
            <a:endParaRPr lang="en-GB" sz="2400" b="1"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28600"/>
            <a:ext cx="7772400" cy="1143000"/>
          </a:xfrm>
        </p:spPr>
        <p:txBody>
          <a:bodyPr/>
          <a:lstStyle/>
          <a:p>
            <a:pPr eaLnBrk="1" hangingPunct="1"/>
            <a:r>
              <a:rPr lang="el-GR" b="1" smtClean="0">
                <a:solidFill>
                  <a:schemeClr val="bg1"/>
                </a:solidFill>
              </a:rPr>
              <a:t>Διατύπωση Ερωτήσεων</a:t>
            </a:r>
            <a:endParaRPr lang="en-US" b="1" smtClean="0">
              <a:solidFill>
                <a:schemeClr val="bg1"/>
              </a:solidFill>
            </a:endParaRPr>
          </a:p>
        </p:txBody>
      </p:sp>
      <p:sp>
        <p:nvSpPr>
          <p:cNvPr id="23555" name="Rectangle 3"/>
          <p:cNvSpPr>
            <a:spLocks noGrp="1" noChangeArrowheads="1"/>
          </p:cNvSpPr>
          <p:nvPr>
            <p:ph type="body" idx="1"/>
          </p:nvPr>
        </p:nvSpPr>
        <p:spPr>
          <a:xfrm>
            <a:off x="685800" y="1600200"/>
            <a:ext cx="7848600" cy="3810000"/>
          </a:xfrm>
        </p:spPr>
        <p:txBody>
          <a:bodyPr/>
          <a:lstStyle/>
          <a:p>
            <a:pPr lvl="1" algn="just" eaLnBrk="1" hangingPunct="1"/>
            <a:r>
              <a:rPr lang="el-GR" b="1" smtClean="0">
                <a:solidFill>
                  <a:srgbClr val="FFFF00"/>
                </a:solidFill>
              </a:rPr>
              <a:t>Να επεξηγούνται ή να αναδιατυπώνονται ερωτήσεις ασαφείς (π.χ. «ήταν το νοσηλευτικό προσωπικό αποδοτικό;»)</a:t>
            </a:r>
          </a:p>
          <a:p>
            <a:pPr lvl="1" algn="just" eaLnBrk="1" hangingPunct="1">
              <a:buFontTx/>
              <a:buNone/>
            </a:pPr>
            <a:endParaRPr lang="el-GR" b="1" smtClean="0">
              <a:solidFill>
                <a:srgbClr val="FFFF00"/>
              </a:solidFill>
            </a:endParaRPr>
          </a:p>
          <a:p>
            <a:pPr lvl="1" algn="just" eaLnBrk="1" hangingPunct="1"/>
            <a:r>
              <a:rPr lang="el-GR" b="1" smtClean="0">
                <a:solidFill>
                  <a:srgbClr val="FFFF00"/>
                </a:solidFill>
              </a:rPr>
              <a:t>Να αποφεύγονται ή να αναδιατυπώνονται ερωτήσεις που μπορεί να προκαλέσουν διαμαρτυρίες (π.χ. «ποιό είναι σε ευρώ το ύψος του ετήσιου εισοδήματός σας;»)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143000"/>
          </a:xfrm>
        </p:spPr>
        <p:txBody>
          <a:bodyPr/>
          <a:lstStyle/>
          <a:p>
            <a:pPr eaLnBrk="1" hangingPunct="1"/>
            <a:r>
              <a:rPr lang="el-GR" b="1" smtClean="0">
                <a:solidFill>
                  <a:schemeClr val="bg1"/>
                </a:solidFill>
              </a:rPr>
              <a:t>Διατύπωση Ερωτήσεων</a:t>
            </a:r>
            <a:endParaRPr lang="en-US" b="1" smtClean="0">
              <a:solidFill>
                <a:schemeClr val="bg1"/>
              </a:solidFill>
            </a:endParaRPr>
          </a:p>
        </p:txBody>
      </p:sp>
      <p:sp>
        <p:nvSpPr>
          <p:cNvPr id="24579" name="Rectangle 3"/>
          <p:cNvSpPr>
            <a:spLocks noGrp="1" noChangeArrowheads="1"/>
          </p:cNvSpPr>
          <p:nvPr>
            <p:ph type="body" idx="1"/>
          </p:nvPr>
        </p:nvSpPr>
        <p:spPr>
          <a:xfrm>
            <a:off x="685800" y="990600"/>
            <a:ext cx="7924800" cy="5486400"/>
          </a:xfrm>
        </p:spPr>
        <p:txBody>
          <a:bodyPr/>
          <a:lstStyle/>
          <a:p>
            <a:pPr lvl="1" algn="just" eaLnBrk="1" hangingPunct="1">
              <a:lnSpc>
                <a:spcPct val="90000"/>
              </a:lnSpc>
            </a:pPr>
            <a:r>
              <a:rPr lang="el-GR" sz="2400" b="1" smtClean="0">
                <a:solidFill>
                  <a:srgbClr val="FFFF00"/>
                </a:solidFill>
              </a:rPr>
              <a:t>Να αποφεύγονται οι διπλές αρνήσεις, π.χ. «Η ιατρική φροντίδα που έλαβα δεν ήταν άριστη»: </a:t>
            </a:r>
          </a:p>
          <a:p>
            <a:pPr lvl="2" algn="just" eaLnBrk="1" hangingPunct="1">
              <a:lnSpc>
                <a:spcPct val="90000"/>
              </a:lnSpc>
            </a:pPr>
            <a:r>
              <a:rPr lang="el-GR" sz="2000" b="1" smtClean="0">
                <a:solidFill>
                  <a:srgbClr val="FFFF00"/>
                </a:solidFill>
              </a:rPr>
              <a:t>Συμφωνώ απολύτως</a:t>
            </a:r>
          </a:p>
          <a:p>
            <a:pPr lvl="2" algn="just" eaLnBrk="1" hangingPunct="1">
              <a:lnSpc>
                <a:spcPct val="90000"/>
              </a:lnSpc>
            </a:pPr>
            <a:r>
              <a:rPr lang="el-GR" sz="2000" b="1" smtClean="0">
                <a:solidFill>
                  <a:srgbClr val="FFFF00"/>
                </a:solidFill>
              </a:rPr>
              <a:t>Μάλλον συμφωνώ </a:t>
            </a:r>
          </a:p>
          <a:p>
            <a:pPr lvl="2" algn="just" eaLnBrk="1" hangingPunct="1">
              <a:lnSpc>
                <a:spcPct val="90000"/>
              </a:lnSpc>
            </a:pPr>
            <a:r>
              <a:rPr lang="el-GR" sz="2000" b="1" smtClean="0">
                <a:solidFill>
                  <a:srgbClr val="FFFF00"/>
                </a:solidFill>
              </a:rPr>
              <a:t>Ούτε συμφωνώ, ούτε διαφωνώ</a:t>
            </a:r>
          </a:p>
          <a:p>
            <a:pPr lvl="2" algn="just" eaLnBrk="1" hangingPunct="1">
              <a:lnSpc>
                <a:spcPct val="90000"/>
              </a:lnSpc>
            </a:pPr>
            <a:r>
              <a:rPr lang="el-GR" sz="2000" b="1" smtClean="0">
                <a:solidFill>
                  <a:srgbClr val="FFFF00"/>
                </a:solidFill>
              </a:rPr>
              <a:t>Μάλλον διαφωνώ</a:t>
            </a:r>
          </a:p>
          <a:p>
            <a:pPr lvl="2" algn="just" eaLnBrk="1" hangingPunct="1">
              <a:lnSpc>
                <a:spcPct val="90000"/>
              </a:lnSpc>
            </a:pPr>
            <a:r>
              <a:rPr lang="el-GR" sz="2000" b="1" smtClean="0">
                <a:solidFill>
                  <a:srgbClr val="FFFF00"/>
                </a:solidFill>
              </a:rPr>
              <a:t>Διαφωνώ απολύτως</a:t>
            </a:r>
          </a:p>
          <a:p>
            <a:pPr algn="just" eaLnBrk="1" hangingPunct="1">
              <a:lnSpc>
                <a:spcPct val="90000"/>
              </a:lnSpc>
            </a:pPr>
            <a:r>
              <a:rPr lang="el-GR" sz="2800" b="1" smtClean="0">
                <a:solidFill>
                  <a:srgbClr val="FFFF00"/>
                </a:solidFill>
              </a:rPr>
              <a:t>Οι διαθέσιμες απαντήσεις οφείλουν να μη δημιουργούν μεροληψίες, π.χ. «Από την ενημέρωση για την κατάσταση της υγείας σας είστε»: </a:t>
            </a:r>
          </a:p>
          <a:p>
            <a:pPr lvl="2" algn="just" eaLnBrk="1" hangingPunct="1">
              <a:lnSpc>
                <a:spcPct val="90000"/>
              </a:lnSpc>
            </a:pPr>
            <a:r>
              <a:rPr lang="el-GR" sz="2000" b="1" smtClean="0">
                <a:solidFill>
                  <a:srgbClr val="FFFF00"/>
                </a:solidFill>
              </a:rPr>
              <a:t>Πολύ ικανοποιημένος</a:t>
            </a:r>
          </a:p>
          <a:p>
            <a:pPr lvl="2" algn="just" eaLnBrk="1" hangingPunct="1">
              <a:lnSpc>
                <a:spcPct val="90000"/>
              </a:lnSpc>
            </a:pPr>
            <a:r>
              <a:rPr lang="el-GR" sz="2000" b="1" smtClean="0">
                <a:solidFill>
                  <a:srgbClr val="FFFF00"/>
                </a:solidFill>
              </a:rPr>
              <a:t>Αρκετά ικανοποιημένος</a:t>
            </a:r>
          </a:p>
          <a:p>
            <a:pPr lvl="2" algn="just" eaLnBrk="1" hangingPunct="1">
              <a:lnSpc>
                <a:spcPct val="90000"/>
              </a:lnSpc>
            </a:pPr>
            <a:r>
              <a:rPr lang="el-GR" sz="2000" b="1" smtClean="0">
                <a:solidFill>
                  <a:srgbClr val="FFFF00"/>
                </a:solidFill>
              </a:rPr>
              <a:t>Ούτε ικανοποιημένος ούτε δυσαρεστημένος</a:t>
            </a:r>
          </a:p>
          <a:p>
            <a:pPr lvl="2" algn="just" eaLnBrk="1" hangingPunct="1">
              <a:lnSpc>
                <a:spcPct val="90000"/>
              </a:lnSpc>
            </a:pPr>
            <a:r>
              <a:rPr lang="el-GR" sz="2000" b="1" smtClean="0">
                <a:solidFill>
                  <a:srgbClr val="FFFF00"/>
                </a:solidFill>
              </a:rPr>
              <a:t>Δυσαρεστημένος</a:t>
            </a:r>
            <a:endParaRPr lang="en-US"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47700" y="304800"/>
            <a:ext cx="7886700" cy="914400"/>
          </a:xfrm>
        </p:spPr>
        <p:txBody>
          <a:bodyPr/>
          <a:lstStyle/>
          <a:p>
            <a:pPr eaLnBrk="1" hangingPunct="1"/>
            <a:r>
              <a:rPr lang="el-GR" b="1" smtClean="0">
                <a:solidFill>
                  <a:schemeClr val="bg1"/>
                </a:solidFill>
              </a:rPr>
              <a:t>Προέλεγχος Ερωτηματολογίου</a:t>
            </a:r>
            <a:endParaRPr lang="en-GB" b="1" smtClean="0">
              <a:solidFill>
                <a:schemeClr val="bg1"/>
              </a:solidFill>
            </a:endParaRPr>
          </a:p>
        </p:txBody>
      </p:sp>
      <p:sp>
        <p:nvSpPr>
          <p:cNvPr id="25603" name="Rectangle 3"/>
          <p:cNvSpPr>
            <a:spLocks noGrp="1" noChangeArrowheads="1"/>
          </p:cNvSpPr>
          <p:nvPr>
            <p:ph type="body" idx="1"/>
          </p:nvPr>
        </p:nvSpPr>
        <p:spPr>
          <a:xfrm>
            <a:off x="685800" y="1219200"/>
            <a:ext cx="7924800" cy="4953000"/>
          </a:xfrm>
        </p:spPr>
        <p:txBody>
          <a:bodyPr/>
          <a:lstStyle/>
          <a:p>
            <a:pPr eaLnBrk="1" hangingPunct="1"/>
            <a:r>
              <a:rPr lang="el-GR" b="1" smtClean="0">
                <a:solidFill>
                  <a:srgbClr val="FFFF00"/>
                </a:solidFill>
              </a:rPr>
              <a:t>Είναι απαραίτητος, διότι εξασφαλίζει την ακρίβεια και ορθή ερμηνεία των αποτελεσμάτων της έρευνας</a:t>
            </a:r>
          </a:p>
          <a:p>
            <a:pPr eaLnBrk="1" hangingPunct="1"/>
            <a:r>
              <a:rPr lang="el-GR" b="1" smtClean="0">
                <a:solidFill>
                  <a:srgbClr val="FFFF00"/>
                </a:solidFill>
              </a:rPr>
              <a:t>Προβλήματα που μπορεί να επισημάνει:</a:t>
            </a:r>
          </a:p>
          <a:p>
            <a:pPr lvl="1" eaLnBrk="1" hangingPunct="1"/>
            <a:r>
              <a:rPr lang="el-GR" b="1" smtClean="0">
                <a:solidFill>
                  <a:srgbClr val="FFFF00"/>
                </a:solidFill>
              </a:rPr>
              <a:t>Προβλήματα με το ΠΕΡΙΕΧΟΜΕΝΟ ΤΩΝ ΕΡΩΤΗΣΕΩΝ (</a:t>
            </a:r>
            <a:r>
              <a:rPr lang="en-US" b="1" smtClean="0">
                <a:solidFill>
                  <a:srgbClr val="FFFF00"/>
                </a:solidFill>
              </a:rPr>
              <a:t>content problems, </a:t>
            </a:r>
            <a:r>
              <a:rPr lang="el-GR" b="1" smtClean="0">
                <a:solidFill>
                  <a:srgbClr val="FFFF00"/>
                </a:solidFill>
              </a:rPr>
              <a:t>π.χ. ασαφή ερώτηση) </a:t>
            </a:r>
          </a:p>
          <a:p>
            <a:pPr lvl="1" eaLnBrk="1" hangingPunct="1">
              <a:buFontTx/>
              <a:buNone/>
            </a:pPr>
            <a:r>
              <a:rPr lang="el-GR" b="1" smtClean="0">
                <a:solidFill>
                  <a:srgbClr val="FFFF00"/>
                </a:solidFill>
              </a:rPr>
              <a:t>Παράδειγμα: Είστε ικανοποιημένος από τις ακτινολογικές υπηρεσίες του νοσοκομείου; Ναι / Όχι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pPr eaLnBrk="1" hangingPunct="1"/>
            <a:r>
              <a:rPr lang="el-GR" b="1" smtClean="0">
                <a:solidFill>
                  <a:schemeClr val="bg1"/>
                </a:solidFill>
              </a:rPr>
              <a:t>Προέλεγχος Ερωτηματολογίου</a:t>
            </a:r>
            <a:endParaRPr lang="en-US" b="1" smtClean="0">
              <a:solidFill>
                <a:schemeClr val="bg1"/>
              </a:solidFill>
            </a:endParaRPr>
          </a:p>
        </p:txBody>
      </p:sp>
      <p:sp>
        <p:nvSpPr>
          <p:cNvPr id="26627" name="Rectangle 1027"/>
          <p:cNvSpPr>
            <a:spLocks noGrp="1" noChangeArrowheads="1"/>
          </p:cNvSpPr>
          <p:nvPr>
            <p:ph type="body" idx="1"/>
          </p:nvPr>
        </p:nvSpPr>
        <p:spPr/>
        <p:txBody>
          <a:bodyPr/>
          <a:lstStyle/>
          <a:p>
            <a:pPr lvl="1" eaLnBrk="1" hangingPunct="1">
              <a:lnSpc>
                <a:spcPct val="90000"/>
              </a:lnSpc>
              <a:buFontTx/>
              <a:buNone/>
            </a:pPr>
            <a:r>
              <a:rPr lang="el-GR" b="1" smtClean="0">
                <a:solidFill>
                  <a:srgbClr val="FFFF00"/>
                </a:solidFill>
              </a:rPr>
              <a:t>Αναθεωρημένη Ερώτηση: Είστε ικανοποιημένος από τις ακτινολογικές υπηρεσίες (περιλαμβάνονται εδώ οι ακτινογραφίες, υπέρηχοι, αξονικές τομογραφίες, μαγνητικές τομογραφίες, μαστογραφίες) του νοσοκομείου; Ναι / Όχι </a:t>
            </a:r>
          </a:p>
          <a:p>
            <a:pPr lvl="1" eaLnBrk="1" hangingPunct="1">
              <a:lnSpc>
                <a:spcPct val="90000"/>
              </a:lnSpc>
              <a:buFontTx/>
              <a:buNone/>
            </a:pPr>
            <a:endParaRPr lang="el-GR" b="1" smtClean="0">
              <a:solidFill>
                <a:srgbClr val="FFFF00"/>
              </a:solidFill>
            </a:endParaRPr>
          </a:p>
          <a:p>
            <a:pPr lvl="1" eaLnBrk="1" hangingPunct="1">
              <a:lnSpc>
                <a:spcPct val="90000"/>
              </a:lnSpc>
            </a:pPr>
            <a:r>
              <a:rPr lang="el-GR" b="1" smtClean="0">
                <a:solidFill>
                  <a:srgbClr val="FFFF00"/>
                </a:solidFill>
              </a:rPr>
              <a:t>Προβλήματα με τις ΟΔΗΓΙΕΣ για τη μετάβαση από ερώτηση σε ερώτηση (π.χ. </a:t>
            </a:r>
            <a:r>
              <a:rPr lang="en-US" b="1" smtClean="0">
                <a:solidFill>
                  <a:srgbClr val="FFFF00"/>
                </a:solidFill>
              </a:rPr>
              <a:t>skip or navigate questions) </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b="1" smtClean="0">
                <a:solidFill>
                  <a:schemeClr val="bg1"/>
                </a:solidFill>
              </a:rPr>
              <a:t>Προέλεγχος Ερωτηματολογίου</a:t>
            </a:r>
            <a:endParaRPr lang="en-US" b="1" smtClean="0">
              <a:solidFill>
                <a:schemeClr val="bg1"/>
              </a:solidFill>
            </a:endParaRPr>
          </a:p>
        </p:txBody>
      </p:sp>
      <p:sp>
        <p:nvSpPr>
          <p:cNvPr id="27651" name="Rectangle 3"/>
          <p:cNvSpPr>
            <a:spLocks noGrp="1" noChangeArrowheads="1"/>
          </p:cNvSpPr>
          <p:nvPr>
            <p:ph type="body" idx="1"/>
          </p:nvPr>
        </p:nvSpPr>
        <p:spPr/>
        <p:txBody>
          <a:bodyPr/>
          <a:lstStyle/>
          <a:p>
            <a:pPr eaLnBrk="1" hangingPunct="1">
              <a:lnSpc>
                <a:spcPct val="90000"/>
              </a:lnSpc>
              <a:buFontTx/>
              <a:buNone/>
            </a:pPr>
            <a:r>
              <a:rPr lang="el-GR" sz="2800" b="1" smtClean="0">
                <a:solidFill>
                  <a:srgbClr val="FFFF00"/>
                </a:solidFill>
              </a:rPr>
              <a:t>	Παράδειγμα</a:t>
            </a:r>
            <a:r>
              <a:rPr lang="en-US" sz="2800" b="1" smtClean="0">
                <a:solidFill>
                  <a:srgbClr val="FFFF00"/>
                </a:solidFill>
              </a:rPr>
              <a:t>: </a:t>
            </a:r>
            <a:r>
              <a:rPr lang="el-GR" sz="2800" b="1" smtClean="0">
                <a:solidFill>
                  <a:srgbClr val="FFFF00"/>
                </a:solidFill>
              </a:rPr>
              <a:t>Θα καταλάβουν όλοι την παρακάτω ερώτηση; </a:t>
            </a:r>
            <a:endParaRPr lang="en-US" sz="2800" b="1" smtClean="0">
              <a:solidFill>
                <a:srgbClr val="FFFF00"/>
              </a:solidFill>
            </a:endParaRPr>
          </a:p>
          <a:p>
            <a:pPr eaLnBrk="1" hangingPunct="1">
              <a:lnSpc>
                <a:spcPct val="90000"/>
              </a:lnSpc>
              <a:buFontTx/>
              <a:buNone/>
            </a:pPr>
            <a:r>
              <a:rPr lang="el-GR" sz="2800" b="1" smtClean="0">
                <a:solidFill>
                  <a:srgbClr val="FFFF00"/>
                </a:solidFill>
              </a:rPr>
              <a:t>6. </a:t>
            </a:r>
            <a:r>
              <a:rPr lang="el-GR" sz="2800" b="1" smtClean="0">
                <a:solidFill>
                  <a:srgbClr val="FFFF00"/>
                </a:solidFill>
                <a:cs typeface="Times New Roman" pitchFamily="18" charset="0"/>
              </a:rPr>
              <a:t>Με τι μέσο προσήλθατε στο νοσοκομείο</a:t>
            </a:r>
            <a:r>
              <a:rPr lang="el-GR" sz="2800" b="1" smtClean="0">
                <a:solidFill>
                  <a:srgbClr val="FFFF00"/>
                </a:solidFill>
              </a:rPr>
              <a:t>;</a:t>
            </a:r>
          </a:p>
          <a:p>
            <a:pPr eaLnBrk="1" hangingPunct="1">
              <a:lnSpc>
                <a:spcPct val="90000"/>
              </a:lnSpc>
              <a:buFontTx/>
              <a:buNone/>
            </a:pPr>
            <a:r>
              <a:rPr lang="el-GR" sz="2800" b="1" smtClean="0">
                <a:solidFill>
                  <a:srgbClr val="FFFF00"/>
                </a:solidFill>
              </a:rPr>
              <a:t>	</a:t>
            </a:r>
            <a:r>
              <a:rPr lang="en-US" sz="2800" b="1" smtClean="0">
                <a:solidFill>
                  <a:srgbClr val="FFFF00"/>
                </a:solidFill>
              </a:rPr>
              <a:t>	</a:t>
            </a:r>
            <a:r>
              <a:rPr lang="el-GR" sz="2800" b="1" smtClean="0">
                <a:solidFill>
                  <a:srgbClr val="FFFF00"/>
                </a:solidFill>
              </a:rPr>
              <a:t>ΙΧ Να μην απαντηθεί η ερώτηση 9</a:t>
            </a:r>
          </a:p>
          <a:p>
            <a:pPr eaLnBrk="1" hangingPunct="1">
              <a:lnSpc>
                <a:spcPct val="90000"/>
              </a:lnSpc>
              <a:buFontTx/>
              <a:buNone/>
            </a:pPr>
            <a:r>
              <a:rPr lang="el-GR" sz="2800" b="1" smtClean="0">
                <a:solidFill>
                  <a:srgbClr val="FFFF00"/>
                </a:solidFill>
              </a:rPr>
              <a:t>	</a:t>
            </a:r>
            <a:r>
              <a:rPr lang="en-US" sz="2800" b="1" smtClean="0">
                <a:solidFill>
                  <a:srgbClr val="FFFF00"/>
                </a:solidFill>
              </a:rPr>
              <a:t>	</a:t>
            </a:r>
            <a:r>
              <a:rPr lang="el-GR" sz="2800" b="1" smtClean="0">
                <a:solidFill>
                  <a:srgbClr val="FFFF00"/>
                </a:solidFill>
              </a:rPr>
              <a:t>ΔΧ Να μην απαντηθούν οι ερωτήσεις </a:t>
            </a:r>
            <a:endParaRPr lang="en-US" sz="2800" b="1" smtClean="0">
              <a:solidFill>
                <a:srgbClr val="FFFF00"/>
              </a:solidFill>
            </a:endParaRPr>
          </a:p>
          <a:p>
            <a:pPr eaLnBrk="1" hangingPunct="1">
              <a:lnSpc>
                <a:spcPct val="90000"/>
              </a:lnSpc>
              <a:buFontTx/>
              <a:buNone/>
            </a:pPr>
            <a:r>
              <a:rPr lang="en-US" sz="2800" b="1" smtClean="0">
                <a:solidFill>
                  <a:srgbClr val="FFFF00"/>
                </a:solidFill>
              </a:rPr>
              <a:t>		</a:t>
            </a:r>
            <a:r>
              <a:rPr lang="el-GR" sz="2800" b="1" smtClean="0">
                <a:solidFill>
                  <a:srgbClr val="FFFF00"/>
                </a:solidFill>
              </a:rPr>
              <a:t>7</a:t>
            </a:r>
            <a:r>
              <a:rPr lang="en-US" sz="2800" b="1" smtClean="0">
                <a:solidFill>
                  <a:srgbClr val="FFFF00"/>
                </a:solidFill>
              </a:rPr>
              <a:t> </a:t>
            </a:r>
            <a:r>
              <a:rPr lang="el-GR" sz="2800" b="1" smtClean="0">
                <a:solidFill>
                  <a:srgbClr val="FFFF00"/>
                </a:solidFill>
              </a:rPr>
              <a:t>&amp; 8</a:t>
            </a:r>
          </a:p>
          <a:p>
            <a:pPr lvl="1" eaLnBrk="1" hangingPunct="1">
              <a:lnSpc>
                <a:spcPct val="90000"/>
              </a:lnSpc>
              <a:buFontTx/>
              <a:buNone/>
            </a:pPr>
            <a:r>
              <a:rPr lang="en-US" sz="2400" b="1" smtClean="0">
                <a:solidFill>
                  <a:srgbClr val="FFFF00"/>
                </a:solidFill>
              </a:rPr>
              <a:t>	</a:t>
            </a:r>
            <a:r>
              <a:rPr lang="el-GR" sz="2400" b="1" smtClean="0">
                <a:solidFill>
                  <a:srgbClr val="FFFF00"/>
                </a:solidFill>
              </a:rPr>
              <a:t>Σημ: Η ερώτηση 9 αφορά στην ικανοποίηση από την πρόσβαση μέσω δημόσιας συγκοινωνίας, ενώ οι 7 &amp; 8 στο ιδιωτικό αυτοκίνητο (π.χ.</a:t>
            </a:r>
            <a:r>
              <a:rPr lang="en-US" sz="2400" b="1" smtClean="0">
                <a:solidFill>
                  <a:srgbClr val="FFFF00"/>
                </a:solidFill>
              </a:rPr>
              <a:t> parking)</a:t>
            </a:r>
          </a:p>
          <a:p>
            <a:pPr lvl="1"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0"/>
            <a:ext cx="7772400" cy="1143000"/>
          </a:xfrm>
        </p:spPr>
        <p:txBody>
          <a:bodyPr/>
          <a:lstStyle/>
          <a:p>
            <a:pPr eaLnBrk="1" hangingPunct="1"/>
            <a:r>
              <a:rPr lang="el-GR" b="1" smtClean="0">
                <a:solidFill>
                  <a:schemeClr val="bg1"/>
                </a:solidFill>
              </a:rPr>
              <a:t>Προέλεγχος Ερωτηματολογίου</a:t>
            </a:r>
            <a:endParaRPr lang="en-US" b="1" smtClean="0">
              <a:solidFill>
                <a:schemeClr val="bg1"/>
              </a:solidFill>
            </a:endParaRPr>
          </a:p>
        </p:txBody>
      </p:sp>
      <p:sp>
        <p:nvSpPr>
          <p:cNvPr id="28675" name="Rectangle 3"/>
          <p:cNvSpPr>
            <a:spLocks noGrp="1" noChangeArrowheads="1"/>
          </p:cNvSpPr>
          <p:nvPr>
            <p:ph type="body" idx="1"/>
          </p:nvPr>
        </p:nvSpPr>
        <p:spPr>
          <a:xfrm>
            <a:off x="684213" y="1412875"/>
            <a:ext cx="7848600" cy="5029200"/>
          </a:xfrm>
        </p:spPr>
        <p:txBody>
          <a:bodyPr/>
          <a:lstStyle/>
          <a:p>
            <a:pPr lvl="1" eaLnBrk="1" hangingPunct="1">
              <a:lnSpc>
                <a:spcPct val="90000"/>
              </a:lnSpc>
            </a:pPr>
            <a:r>
              <a:rPr lang="el-GR" sz="2400" b="1" smtClean="0">
                <a:solidFill>
                  <a:srgbClr val="FFFF00"/>
                </a:solidFill>
              </a:rPr>
              <a:t>Στα ερωτηματολόγια που συμπληρώνουν μόνοι οι χρήστες μπορεί να εντοπίσει προβλήματα με τον ΤΡΟΠΟ ΠΑΡΟΥΣΙΑΣΗΣ των ερωτήσεων </a:t>
            </a:r>
            <a:r>
              <a:rPr lang="en-US" sz="2400" b="1" smtClean="0">
                <a:solidFill>
                  <a:srgbClr val="FFFF00"/>
                </a:solidFill>
              </a:rPr>
              <a:t>(questionnaire formatting</a:t>
            </a:r>
            <a:r>
              <a:rPr lang="el-GR" sz="2400" b="1" smtClean="0">
                <a:solidFill>
                  <a:srgbClr val="FFFF00"/>
                </a:solidFill>
              </a:rPr>
              <a:t>)</a:t>
            </a:r>
          </a:p>
          <a:p>
            <a:pPr lvl="1" eaLnBrk="1" hangingPunct="1">
              <a:lnSpc>
                <a:spcPct val="90000"/>
              </a:lnSpc>
              <a:buFontTx/>
              <a:buNone/>
            </a:pPr>
            <a:r>
              <a:rPr lang="el-GR" sz="2400" b="1" smtClean="0">
                <a:solidFill>
                  <a:srgbClr val="FFFF00"/>
                </a:solidFill>
              </a:rPr>
              <a:t>Παράδειγμα: Ποιά από τις παρακάτω μορφοποιήσεις είναι προτιμότερη;</a:t>
            </a:r>
          </a:p>
          <a:p>
            <a:pPr lvl="1" eaLnBrk="1" hangingPunct="1">
              <a:lnSpc>
                <a:spcPct val="90000"/>
              </a:lnSpc>
              <a:buFontTx/>
              <a:buNone/>
            </a:pPr>
            <a:r>
              <a:rPr lang="el-GR" sz="2400" b="1" smtClean="0">
                <a:solidFill>
                  <a:srgbClr val="FFFF00"/>
                </a:solidFill>
              </a:rPr>
              <a:t>2. Πήγατε στο νοσοκομείο με δικό σας αυτοκίνητο;</a:t>
            </a:r>
          </a:p>
          <a:p>
            <a:pPr lvl="1" eaLnBrk="1" hangingPunct="1">
              <a:lnSpc>
                <a:spcPct val="90000"/>
              </a:lnSpc>
              <a:buFontTx/>
              <a:buNone/>
            </a:pPr>
            <a:r>
              <a:rPr lang="el-GR" sz="2400" b="1" smtClean="0">
                <a:solidFill>
                  <a:srgbClr val="FFFF00"/>
                </a:solidFill>
              </a:rPr>
              <a:t>	ΝΑΙ</a:t>
            </a:r>
          </a:p>
          <a:p>
            <a:pPr lvl="1" eaLnBrk="1" hangingPunct="1">
              <a:lnSpc>
                <a:spcPct val="90000"/>
              </a:lnSpc>
              <a:buFontTx/>
              <a:buNone/>
            </a:pPr>
            <a:r>
              <a:rPr lang="el-GR" sz="2400" b="1" smtClean="0">
                <a:solidFill>
                  <a:srgbClr val="FFFF00"/>
                </a:solidFill>
              </a:rPr>
              <a:t>	ΟΧΙ </a:t>
            </a:r>
          </a:p>
          <a:p>
            <a:pPr eaLnBrk="1" hangingPunct="1">
              <a:lnSpc>
                <a:spcPct val="90000"/>
              </a:lnSpc>
              <a:buFontTx/>
              <a:buNone/>
            </a:pPr>
            <a:r>
              <a:rPr lang="el-GR" sz="2800" smtClean="0"/>
              <a:t>			</a:t>
            </a:r>
            <a:r>
              <a:rPr lang="el-GR" sz="2400" b="1" smtClean="0">
                <a:solidFill>
                  <a:srgbClr val="FFFF00"/>
                </a:solidFill>
              </a:rPr>
              <a:t>Είχατε δυσκολίες παρκαρίσματος;</a:t>
            </a:r>
          </a:p>
          <a:p>
            <a:pPr eaLnBrk="1" hangingPunct="1">
              <a:lnSpc>
                <a:spcPct val="90000"/>
              </a:lnSpc>
              <a:buFontTx/>
              <a:buNone/>
            </a:pPr>
            <a:r>
              <a:rPr lang="el-GR" sz="2400" b="1" smtClean="0">
                <a:solidFill>
                  <a:srgbClr val="FFFF00"/>
                </a:solidFill>
              </a:rPr>
              <a:t>				ΝΑΙ</a:t>
            </a:r>
          </a:p>
          <a:p>
            <a:pPr eaLnBrk="1" hangingPunct="1">
              <a:lnSpc>
                <a:spcPct val="90000"/>
              </a:lnSpc>
              <a:buFontTx/>
              <a:buNone/>
            </a:pPr>
            <a:r>
              <a:rPr lang="el-GR" sz="2400" b="1" smtClean="0">
                <a:solidFill>
                  <a:srgbClr val="FFFF00"/>
                </a:solidFill>
              </a:rPr>
              <a:t>				ΟΧΙ</a:t>
            </a:r>
            <a:endParaRPr lang="en-US" sz="2400" b="1" smtClean="0">
              <a:solidFill>
                <a:srgbClr val="FFFF00"/>
              </a:solidFill>
            </a:endParaRPr>
          </a:p>
        </p:txBody>
      </p:sp>
      <p:sp>
        <p:nvSpPr>
          <p:cNvPr id="28676" name="Line 4"/>
          <p:cNvSpPr>
            <a:spLocks noChangeShapeType="1"/>
          </p:cNvSpPr>
          <p:nvPr/>
        </p:nvSpPr>
        <p:spPr bwMode="auto">
          <a:xfrm>
            <a:off x="2195513" y="4221163"/>
            <a:ext cx="1143000" cy="609600"/>
          </a:xfrm>
          <a:prstGeom prst="line">
            <a:avLst/>
          </a:prstGeom>
          <a:noFill/>
          <a:ln w="9525">
            <a:solidFill>
              <a:srgbClr val="FFFF00"/>
            </a:solidFill>
            <a:round/>
            <a:headEnd/>
            <a:tailEnd type="triangle" w="med" len="med"/>
          </a:ln>
        </p:spPr>
        <p:txBody>
          <a:bodyPr wrap="none" anchor="ctr"/>
          <a:lstStyle/>
          <a:p>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b="1" smtClean="0">
                <a:solidFill>
                  <a:schemeClr val="bg1"/>
                </a:solidFill>
              </a:rPr>
              <a:t>Προέλεγχος Ερωτηματολογίου</a:t>
            </a:r>
            <a:endParaRPr lang="en-US" b="1" smtClean="0">
              <a:solidFill>
                <a:schemeClr val="bg1"/>
              </a:solidFill>
            </a:endParaRPr>
          </a:p>
        </p:txBody>
      </p:sp>
      <p:sp>
        <p:nvSpPr>
          <p:cNvPr id="29699" name="Rectangle 3"/>
          <p:cNvSpPr>
            <a:spLocks noGrp="1" noChangeArrowheads="1"/>
          </p:cNvSpPr>
          <p:nvPr>
            <p:ph type="body" idx="1"/>
          </p:nvPr>
        </p:nvSpPr>
        <p:spPr/>
        <p:txBody>
          <a:bodyPr/>
          <a:lstStyle/>
          <a:p>
            <a:pPr lvl="1" eaLnBrk="1" hangingPunct="1">
              <a:buFontTx/>
              <a:buNone/>
            </a:pPr>
            <a:r>
              <a:rPr lang="el-GR" b="1" smtClean="0">
                <a:solidFill>
                  <a:srgbClr val="FFFF00"/>
                </a:solidFill>
              </a:rPr>
              <a:t>2. Πήγατε στο νοσοκομείο με δικό σας αυτοκίνητο;</a:t>
            </a:r>
          </a:p>
          <a:p>
            <a:pPr lvl="1" eaLnBrk="1" hangingPunct="1">
              <a:buFontTx/>
              <a:buNone/>
            </a:pPr>
            <a:r>
              <a:rPr lang="el-GR" b="1" smtClean="0">
                <a:solidFill>
                  <a:srgbClr val="FFFF00"/>
                </a:solidFill>
              </a:rPr>
              <a:t>	ΝΑΙ (Απαντήστε την ερώτηση 2β)</a:t>
            </a:r>
          </a:p>
          <a:p>
            <a:pPr lvl="1" eaLnBrk="1" hangingPunct="1">
              <a:buFontTx/>
              <a:buNone/>
            </a:pPr>
            <a:r>
              <a:rPr lang="el-GR" b="1" smtClean="0">
                <a:solidFill>
                  <a:srgbClr val="FFFF00"/>
                </a:solidFill>
              </a:rPr>
              <a:t>	ΟΧΙ (Απαντήστε την ερώτηση 3)</a:t>
            </a:r>
          </a:p>
          <a:p>
            <a:pPr eaLnBrk="1" hangingPunct="1">
              <a:buFontTx/>
              <a:buNone/>
            </a:pPr>
            <a:r>
              <a:rPr lang="el-GR" smtClean="0"/>
              <a:t>		</a:t>
            </a:r>
            <a:r>
              <a:rPr lang="el-GR" sz="2800" b="1" smtClean="0">
                <a:solidFill>
                  <a:srgbClr val="FFFF00"/>
                </a:solidFill>
              </a:rPr>
              <a:t>2β. Είχατε δυσκολίες παρκαρίσματος;</a:t>
            </a:r>
          </a:p>
          <a:p>
            <a:pPr eaLnBrk="1" hangingPunct="1">
              <a:buFontTx/>
              <a:buNone/>
            </a:pPr>
            <a:r>
              <a:rPr lang="el-GR" sz="2800" b="1" smtClean="0">
                <a:solidFill>
                  <a:srgbClr val="FFFF00"/>
                </a:solidFill>
              </a:rPr>
              <a:t>			ΝΑΙ</a:t>
            </a:r>
          </a:p>
          <a:p>
            <a:pPr eaLnBrk="1" hangingPunct="1">
              <a:buFontTx/>
              <a:buNone/>
            </a:pPr>
            <a:r>
              <a:rPr lang="el-GR" sz="2800" b="1" smtClean="0">
                <a:solidFill>
                  <a:srgbClr val="FFFF00"/>
                </a:solidFill>
              </a:rPr>
              <a:t>			ΟΧΙ</a:t>
            </a:r>
            <a:endParaRPr lang="en-US" sz="2800" b="1" smtClean="0">
              <a:solidFill>
                <a:srgbClr val="FFFF00"/>
              </a:solidFill>
            </a:endParaRPr>
          </a:p>
          <a:p>
            <a:pPr lvl="1" eaLnBrk="1" hangingPunct="1">
              <a:buFontTx/>
              <a:buNone/>
            </a:pPr>
            <a:endParaRPr lang="el-GR" b="1" smtClean="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0"/>
            <a:ext cx="7772400" cy="914400"/>
          </a:xfrm>
        </p:spPr>
        <p:txBody>
          <a:bodyPr/>
          <a:lstStyle/>
          <a:p>
            <a:pPr eaLnBrk="1" hangingPunct="1"/>
            <a:r>
              <a:rPr lang="el-GR" b="1" smtClean="0">
                <a:solidFill>
                  <a:schemeClr val="bg1"/>
                </a:solidFill>
              </a:rPr>
              <a:t>Μέθοδοι Προελέγχου</a:t>
            </a:r>
            <a:endParaRPr lang="en-US" b="1" smtClean="0">
              <a:solidFill>
                <a:schemeClr val="bg1"/>
              </a:solidFill>
            </a:endParaRPr>
          </a:p>
        </p:txBody>
      </p:sp>
      <p:sp>
        <p:nvSpPr>
          <p:cNvPr id="30723" name="Rectangle 3"/>
          <p:cNvSpPr>
            <a:spLocks noGrp="1" noChangeArrowheads="1"/>
          </p:cNvSpPr>
          <p:nvPr>
            <p:ph type="body" idx="1"/>
          </p:nvPr>
        </p:nvSpPr>
        <p:spPr>
          <a:xfrm>
            <a:off x="685800" y="838200"/>
            <a:ext cx="8001000" cy="5791200"/>
          </a:xfrm>
        </p:spPr>
        <p:txBody>
          <a:bodyPr/>
          <a:lstStyle/>
          <a:p>
            <a:pPr algn="just" eaLnBrk="1" hangingPunct="1">
              <a:lnSpc>
                <a:spcPct val="80000"/>
              </a:lnSpc>
            </a:pPr>
            <a:r>
              <a:rPr lang="el-GR" sz="2800" b="1" smtClean="0">
                <a:solidFill>
                  <a:srgbClr val="FFFF00"/>
                </a:solidFill>
              </a:rPr>
              <a:t>Μερικές από τις μεθόδους είναι:</a:t>
            </a:r>
            <a:endParaRPr lang="en-US" sz="2800" b="1" smtClean="0">
              <a:solidFill>
                <a:srgbClr val="FFFF00"/>
              </a:solidFill>
            </a:endParaRPr>
          </a:p>
          <a:p>
            <a:pPr algn="just" eaLnBrk="1" hangingPunct="1">
              <a:lnSpc>
                <a:spcPct val="80000"/>
              </a:lnSpc>
            </a:pPr>
            <a:r>
              <a:rPr lang="en-US" sz="2800" b="1" smtClean="0">
                <a:solidFill>
                  <a:srgbClr val="FFFF00"/>
                </a:solidFill>
              </a:rPr>
              <a:t>Focus Groups</a:t>
            </a:r>
            <a:endParaRPr lang="el-GR" sz="2800" b="1" smtClean="0">
              <a:solidFill>
                <a:srgbClr val="FFFF00"/>
              </a:solidFill>
            </a:endParaRPr>
          </a:p>
          <a:p>
            <a:pPr lvl="1" algn="just" eaLnBrk="1" hangingPunct="1">
              <a:lnSpc>
                <a:spcPct val="80000"/>
              </a:lnSpc>
            </a:pPr>
            <a:r>
              <a:rPr lang="el-GR" sz="2400" b="1" smtClean="0">
                <a:solidFill>
                  <a:srgbClr val="FFFF00"/>
                </a:solidFill>
              </a:rPr>
              <a:t>Να ζητήσεις σε συνεντεύξεις από τους ερωτώμενους να εξωτερικεύουν τη σκέψη τους κατά τη συμπλήρωση του ερωτηματολογίου (</a:t>
            </a:r>
            <a:r>
              <a:rPr lang="en-US" sz="2400" b="1" smtClean="0">
                <a:solidFill>
                  <a:srgbClr val="FFFF00"/>
                </a:solidFill>
              </a:rPr>
              <a:t>concurrent  think-aloud method)</a:t>
            </a:r>
          </a:p>
          <a:p>
            <a:pPr lvl="1" algn="just" eaLnBrk="1" hangingPunct="1">
              <a:lnSpc>
                <a:spcPct val="80000"/>
              </a:lnSpc>
            </a:pPr>
            <a:r>
              <a:rPr lang="el-GR" sz="2400" b="1" smtClean="0">
                <a:solidFill>
                  <a:srgbClr val="FFFF00"/>
                </a:solidFill>
              </a:rPr>
              <a:t>Να ζητήσεις να συμπληρώσουν πρώτα τα ερωτηματολόγιο και κατόπιν να σου εξηγήσουν πως σκέφτηκαν (</a:t>
            </a:r>
            <a:r>
              <a:rPr lang="en-US" sz="2400" b="1" smtClean="0">
                <a:solidFill>
                  <a:srgbClr val="FFFF00"/>
                </a:solidFill>
              </a:rPr>
              <a:t>retrospective think-aloud method). </a:t>
            </a:r>
            <a:r>
              <a:rPr lang="el-GR" sz="2400" b="1" smtClean="0">
                <a:solidFill>
                  <a:srgbClr val="FFFF00"/>
                </a:solidFill>
              </a:rPr>
              <a:t>Μπορείς τόσο να ρωτήσεις π.χ. τι σημαίνει μία έννοια </a:t>
            </a:r>
            <a:r>
              <a:rPr lang="en-US" sz="2400" b="1" smtClean="0">
                <a:solidFill>
                  <a:srgbClr val="FFFF00"/>
                </a:solidFill>
              </a:rPr>
              <a:t>(probing) </a:t>
            </a:r>
            <a:r>
              <a:rPr lang="el-GR" sz="2400" b="1" smtClean="0">
                <a:solidFill>
                  <a:srgbClr val="FFFF00"/>
                </a:solidFill>
              </a:rPr>
              <a:t>ή να ζητήσεις να σου παραφράσουν με δικά τους λόγια μια ερώτηση</a:t>
            </a:r>
            <a:r>
              <a:rPr lang="en-US" sz="2400" b="1" smtClean="0">
                <a:solidFill>
                  <a:srgbClr val="FFFF00"/>
                </a:solidFill>
              </a:rPr>
              <a:t> (paraphrasing)</a:t>
            </a:r>
          </a:p>
          <a:p>
            <a:pPr algn="just" eaLnBrk="1" hangingPunct="1">
              <a:lnSpc>
                <a:spcPct val="80000"/>
              </a:lnSpc>
            </a:pPr>
            <a:r>
              <a:rPr lang="el-GR" sz="2800" b="1" smtClean="0">
                <a:solidFill>
                  <a:srgbClr val="FFFF00"/>
                </a:solidFill>
              </a:rPr>
              <a:t>Οι παραπάνω μέθοδοι εφαρμόζονται σε 10 – 15 άτομα στα πρώιμα στάδια διαμόρφωσης του ερωτηματολογίου</a:t>
            </a:r>
          </a:p>
          <a:p>
            <a:pPr algn="just" eaLnBrk="1" hangingPunct="1">
              <a:lnSpc>
                <a:spcPct val="80000"/>
              </a:lnSpc>
            </a:pPr>
            <a:r>
              <a:rPr lang="el-GR" sz="2800" b="1" smtClean="0">
                <a:solidFill>
                  <a:srgbClr val="FFFF00"/>
                </a:solidFill>
              </a:rPr>
              <a:t>Ο προέλεγχος σκόπιμο είναι να γίνει 2-3 φορές</a:t>
            </a:r>
            <a:endParaRPr lang="en-US" sz="2800" b="1" smtClean="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l-GR" b="1" smtClean="0">
                <a:solidFill>
                  <a:schemeClr val="bg1"/>
                </a:solidFill>
              </a:rPr>
              <a:t>Μέθοδοι Προελέγχου</a:t>
            </a:r>
            <a:endParaRPr lang="en-US" b="1" smtClean="0">
              <a:solidFill>
                <a:schemeClr val="bg1"/>
              </a:solidFill>
            </a:endParaRPr>
          </a:p>
        </p:txBody>
      </p:sp>
      <p:sp>
        <p:nvSpPr>
          <p:cNvPr id="31747" name="Rectangle 3"/>
          <p:cNvSpPr>
            <a:spLocks noGrp="1" noChangeArrowheads="1"/>
          </p:cNvSpPr>
          <p:nvPr>
            <p:ph type="body" idx="1"/>
          </p:nvPr>
        </p:nvSpPr>
        <p:spPr/>
        <p:txBody>
          <a:bodyPr/>
          <a:lstStyle/>
          <a:p>
            <a:pPr algn="just" eaLnBrk="1" hangingPunct="1">
              <a:lnSpc>
                <a:spcPct val="90000"/>
              </a:lnSpc>
            </a:pPr>
            <a:r>
              <a:rPr lang="el-GR" sz="2800" b="1" smtClean="0">
                <a:solidFill>
                  <a:srgbClr val="FFFF00"/>
                </a:solidFill>
              </a:rPr>
              <a:t>Άλλες μέθοδοι χρησιμοποιούνται σε μεταγενέστερα στάδια διαμόρφωσης του ερωτηματολογίου και προϋποθέτουν μεγαλύτερα δείγματα ερωτώμενων</a:t>
            </a:r>
          </a:p>
          <a:p>
            <a:pPr algn="just" eaLnBrk="1" hangingPunct="1">
              <a:lnSpc>
                <a:spcPct val="90000"/>
              </a:lnSpc>
            </a:pPr>
            <a:r>
              <a:rPr lang="el-GR" sz="2800" b="1" smtClean="0">
                <a:solidFill>
                  <a:srgbClr val="FFFF00"/>
                </a:solidFill>
              </a:rPr>
              <a:t>Τέτοια μέθοδος είναι:</a:t>
            </a:r>
          </a:p>
          <a:p>
            <a:pPr lvl="1" algn="just" eaLnBrk="1" hangingPunct="1">
              <a:lnSpc>
                <a:spcPct val="90000"/>
              </a:lnSpc>
            </a:pPr>
            <a:r>
              <a:rPr lang="el-GR" sz="2400" b="1" smtClean="0">
                <a:solidFill>
                  <a:srgbClr val="FFFF00"/>
                </a:solidFill>
              </a:rPr>
              <a:t>Ο έλεγχος παραλλαγών του ερωτηματολογίου σε χωριστές ομάδες (</a:t>
            </a:r>
            <a:r>
              <a:rPr lang="en-US" sz="2400" b="1" smtClean="0">
                <a:solidFill>
                  <a:srgbClr val="FFFF00"/>
                </a:solidFill>
              </a:rPr>
              <a:t>split-panel tests) </a:t>
            </a:r>
            <a:r>
              <a:rPr lang="el-GR" sz="2400" b="1" smtClean="0">
                <a:solidFill>
                  <a:srgbClr val="FFFF00"/>
                </a:solidFill>
              </a:rPr>
              <a:t>για τυχόν διαφορές π.χ. στο ποσοστό μη απαντημένων ερωτήσεων. Τα άτομα πρέπει να κατανεμηθούν τυχαία στις δύο ομάδες</a:t>
            </a:r>
            <a:endParaRPr lang="en-US" sz="2400"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b="1" smtClean="0">
                <a:solidFill>
                  <a:schemeClr val="bg1"/>
                </a:solidFill>
              </a:rPr>
              <a:t>Η Σημασία των «Εκπλήξεων»</a:t>
            </a:r>
            <a:r>
              <a:rPr lang="el-GR" b="1" smtClean="0">
                <a:solidFill>
                  <a:srgbClr val="FFCC00"/>
                </a:solidFill>
              </a:rPr>
              <a:t> </a:t>
            </a:r>
            <a:endParaRPr lang="en-GB" b="1" smtClean="0">
              <a:solidFill>
                <a:srgbClr val="FFCC00"/>
              </a:solidFill>
            </a:endParaRPr>
          </a:p>
        </p:txBody>
      </p:sp>
      <p:sp>
        <p:nvSpPr>
          <p:cNvPr id="5123" name="Rectangle 3"/>
          <p:cNvSpPr>
            <a:spLocks noGrp="1" noChangeArrowheads="1"/>
          </p:cNvSpPr>
          <p:nvPr>
            <p:ph type="body" idx="1"/>
          </p:nvPr>
        </p:nvSpPr>
        <p:spPr/>
        <p:txBody>
          <a:bodyPr/>
          <a:lstStyle/>
          <a:p>
            <a:pPr algn="just" eaLnBrk="1" hangingPunct="1">
              <a:lnSpc>
                <a:spcPct val="90000"/>
              </a:lnSpc>
            </a:pPr>
            <a:r>
              <a:rPr lang="el-GR" sz="2800" b="1" smtClean="0">
                <a:solidFill>
                  <a:srgbClr val="FFFF00"/>
                </a:solidFill>
              </a:rPr>
              <a:t>Οι περισσότερες «εκπλήξεις» που αντιλαμβάνεται και αναφέρει ο ασθενής είναι αρνητικές (π.χ. για τη συμπεριφορά προσωπικού) </a:t>
            </a:r>
          </a:p>
          <a:p>
            <a:pPr algn="just" eaLnBrk="1" hangingPunct="1">
              <a:lnSpc>
                <a:spcPct val="90000"/>
              </a:lnSpc>
            </a:pPr>
            <a:r>
              <a:rPr lang="el-GR" sz="2800" b="1" smtClean="0">
                <a:solidFill>
                  <a:srgbClr val="FFFF00"/>
                </a:solidFill>
              </a:rPr>
              <a:t>Αυτές καθορίζουν εν μέρει τη συνολική ικανοποίηση </a:t>
            </a:r>
          </a:p>
          <a:p>
            <a:pPr algn="just" eaLnBrk="1" hangingPunct="1">
              <a:lnSpc>
                <a:spcPct val="90000"/>
              </a:lnSpc>
            </a:pPr>
            <a:r>
              <a:rPr lang="el-GR" sz="2800" b="1" smtClean="0">
                <a:solidFill>
                  <a:srgbClr val="FFFF00"/>
                </a:solidFill>
              </a:rPr>
              <a:t>Είναι δε συνάρτηση: </a:t>
            </a:r>
          </a:p>
          <a:p>
            <a:pPr lvl="1" algn="just" eaLnBrk="1" hangingPunct="1">
              <a:lnSpc>
                <a:spcPct val="90000"/>
              </a:lnSpc>
            </a:pPr>
            <a:r>
              <a:rPr lang="el-GR" sz="2400" b="1" smtClean="0">
                <a:solidFill>
                  <a:srgbClr val="FFFF00"/>
                </a:solidFill>
              </a:rPr>
              <a:t>των προσδοκιών των χρηστών, και </a:t>
            </a:r>
          </a:p>
          <a:p>
            <a:pPr lvl="1" algn="just" eaLnBrk="1" hangingPunct="1">
              <a:lnSpc>
                <a:spcPct val="90000"/>
              </a:lnSpc>
            </a:pPr>
            <a:r>
              <a:rPr lang="el-GR" sz="2400" b="1" smtClean="0">
                <a:solidFill>
                  <a:srgbClr val="FFFF00"/>
                </a:solidFill>
              </a:rPr>
              <a:t>της επαφής με τον προμηθευτή καθαυτή</a:t>
            </a:r>
            <a:endParaRPr lang="en-GB" sz="2400" b="1" smtClean="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l-GR" b="1" smtClean="0">
                <a:solidFill>
                  <a:schemeClr val="bg1"/>
                </a:solidFill>
              </a:rPr>
              <a:t>Δειγματοληψία</a:t>
            </a:r>
            <a:endParaRPr lang="en-US" b="1" smtClean="0">
              <a:solidFill>
                <a:schemeClr val="bg1"/>
              </a:solidFill>
            </a:endParaRPr>
          </a:p>
        </p:txBody>
      </p:sp>
      <p:sp>
        <p:nvSpPr>
          <p:cNvPr id="32771" name="Rectangle 3"/>
          <p:cNvSpPr>
            <a:spLocks noGrp="1" noChangeArrowheads="1"/>
          </p:cNvSpPr>
          <p:nvPr>
            <p:ph type="body" idx="1"/>
          </p:nvPr>
        </p:nvSpPr>
        <p:spPr/>
        <p:txBody>
          <a:bodyPr/>
          <a:lstStyle/>
          <a:p>
            <a:pPr algn="just" eaLnBrk="1" hangingPunct="1">
              <a:lnSpc>
                <a:spcPct val="90000"/>
              </a:lnSpc>
            </a:pPr>
            <a:r>
              <a:rPr lang="el-GR" b="1" smtClean="0">
                <a:solidFill>
                  <a:srgbClr val="FFFF00"/>
                </a:solidFill>
              </a:rPr>
              <a:t>Πρέπει να είναι το δείγμα αντιπροσωπευτικό και επαρκές</a:t>
            </a:r>
          </a:p>
          <a:p>
            <a:pPr algn="just" eaLnBrk="1" hangingPunct="1">
              <a:lnSpc>
                <a:spcPct val="90000"/>
              </a:lnSpc>
            </a:pPr>
            <a:r>
              <a:rPr lang="el-GR" b="1" smtClean="0">
                <a:solidFill>
                  <a:srgbClr val="FFFF00"/>
                </a:solidFill>
              </a:rPr>
              <a:t>Πρέπει όλοι οι χρήστες να έχουν την ίδια πιθανότητα να επιλεγούν (δηλ. να είναι τυχαίο το δείγμα)</a:t>
            </a:r>
          </a:p>
          <a:p>
            <a:pPr algn="just" eaLnBrk="1" hangingPunct="1">
              <a:lnSpc>
                <a:spcPct val="90000"/>
              </a:lnSpc>
            </a:pPr>
            <a:r>
              <a:rPr lang="el-GR" b="1" smtClean="0">
                <a:solidFill>
                  <a:schemeClr val="bg1"/>
                </a:solidFill>
              </a:rPr>
              <a:t>Θα δούμε συγκεκριμένο παράδειγμα ενός μη αντιπροσωπευτικού δείγματος αργότερα</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b="1" smtClean="0">
                <a:solidFill>
                  <a:schemeClr val="bg1"/>
                </a:solidFill>
              </a:rPr>
              <a:t>Μέθοδοι Διεξαγωγής της Έρευνας</a:t>
            </a:r>
            <a:endParaRPr lang="en-US" smtClean="0">
              <a:solidFill>
                <a:schemeClr val="bg1"/>
              </a:solidFill>
            </a:endParaRPr>
          </a:p>
        </p:txBody>
      </p:sp>
      <p:sp>
        <p:nvSpPr>
          <p:cNvPr id="33795" name="Rectangle 3"/>
          <p:cNvSpPr>
            <a:spLocks noGrp="1" noChangeArrowheads="1"/>
          </p:cNvSpPr>
          <p:nvPr>
            <p:ph type="body" idx="1"/>
          </p:nvPr>
        </p:nvSpPr>
        <p:spPr/>
        <p:txBody>
          <a:bodyPr/>
          <a:lstStyle/>
          <a:p>
            <a:pPr algn="just" eaLnBrk="1" hangingPunct="1"/>
            <a:r>
              <a:rPr lang="el-GR" b="1" smtClean="0">
                <a:solidFill>
                  <a:srgbClr val="FFFF00"/>
                </a:solidFill>
              </a:rPr>
              <a:t>Μέσω ταχυδρομικών επιστολών </a:t>
            </a:r>
          </a:p>
          <a:p>
            <a:pPr algn="just" eaLnBrk="1" hangingPunct="1"/>
            <a:r>
              <a:rPr lang="el-GR" b="1" smtClean="0">
                <a:solidFill>
                  <a:srgbClr val="FFFF00"/>
                </a:solidFill>
              </a:rPr>
              <a:t>Με τηλεφωνικές συνεντεύξεις </a:t>
            </a:r>
          </a:p>
          <a:p>
            <a:pPr algn="just" eaLnBrk="1" hangingPunct="1"/>
            <a:r>
              <a:rPr lang="el-GR" b="1" smtClean="0">
                <a:solidFill>
                  <a:srgbClr val="FFFF00"/>
                </a:solidFill>
              </a:rPr>
              <a:t>Στο νοσοκομείο</a:t>
            </a:r>
          </a:p>
          <a:p>
            <a:pPr algn="just" eaLnBrk="1" hangingPunct="1"/>
            <a:r>
              <a:rPr lang="el-GR" b="1" smtClean="0">
                <a:solidFill>
                  <a:srgbClr val="FFFF00"/>
                </a:solidFill>
              </a:rPr>
              <a:t>Στο σπίτι του χρήστη</a:t>
            </a:r>
          </a:p>
          <a:p>
            <a:pPr algn="just" eaLnBrk="1" hangingPunct="1"/>
            <a:r>
              <a:rPr lang="el-GR" b="1" smtClean="0">
                <a:solidFill>
                  <a:srgbClr val="FFFF00"/>
                </a:solidFill>
              </a:rPr>
              <a:t>Μέσω Ίντερνετ</a:t>
            </a:r>
          </a:p>
          <a:p>
            <a:pPr algn="just" eaLnBrk="1" hangingPunct="1"/>
            <a:r>
              <a:rPr lang="el-GR" b="1" smtClean="0">
                <a:solidFill>
                  <a:schemeClr val="bg1"/>
                </a:solidFill>
              </a:rPr>
              <a:t>Ποια είναι τα + και – καθεμιάς;</a:t>
            </a:r>
            <a:endParaRPr lang="en-US" smtClean="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b="1" smtClean="0">
                <a:solidFill>
                  <a:schemeClr val="bg1"/>
                </a:solidFill>
              </a:rPr>
              <a:t>Σφάλματα Μέτρησης</a:t>
            </a:r>
            <a:endParaRPr lang="en-US" b="1" smtClean="0">
              <a:solidFill>
                <a:schemeClr val="bg1"/>
              </a:solidFill>
            </a:endParaRPr>
          </a:p>
        </p:txBody>
      </p:sp>
      <p:sp>
        <p:nvSpPr>
          <p:cNvPr id="34819" name="Rectangle 3"/>
          <p:cNvSpPr>
            <a:spLocks noGrp="1" noChangeArrowheads="1"/>
          </p:cNvSpPr>
          <p:nvPr>
            <p:ph type="body" idx="1"/>
          </p:nvPr>
        </p:nvSpPr>
        <p:spPr/>
        <p:txBody>
          <a:bodyPr/>
          <a:lstStyle/>
          <a:p>
            <a:pPr algn="just" eaLnBrk="1" hangingPunct="1"/>
            <a:r>
              <a:rPr lang="el-GR" b="1" smtClean="0">
                <a:solidFill>
                  <a:srgbClr val="FFFF00"/>
                </a:solidFill>
              </a:rPr>
              <a:t>Η μετρηθείσα βαθμολογία από τα ερωτηματολόγια (Χμ) ισούται με το άθροισμα της μη παρατηρούμενης πραγματικής βαθμολογίας (Χπ) ή ικανοποίησης των ασθενών, των τυχαίων πηγών σφάλματος (Χτ) και των συστηματικών πηγών σφάλματος (Χσ):</a:t>
            </a:r>
          </a:p>
          <a:p>
            <a:pPr lvl="1" algn="ctr" eaLnBrk="1" hangingPunct="1">
              <a:buFontTx/>
              <a:buNone/>
            </a:pPr>
            <a:r>
              <a:rPr lang="el-GR" b="1" smtClean="0">
                <a:solidFill>
                  <a:srgbClr val="FFFF00"/>
                </a:solidFill>
              </a:rPr>
              <a:t>Χμ = Χπ + Χτ  + Χσ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3000"/>
          </a:xfrm>
        </p:spPr>
        <p:txBody>
          <a:bodyPr/>
          <a:lstStyle/>
          <a:p>
            <a:pPr eaLnBrk="1" hangingPunct="1"/>
            <a:r>
              <a:rPr lang="el-GR" b="1" smtClean="0">
                <a:solidFill>
                  <a:schemeClr val="bg1"/>
                </a:solidFill>
              </a:rPr>
              <a:t>Σφάλματα Μέτρησης</a:t>
            </a:r>
            <a:endParaRPr lang="en-US" b="1" smtClean="0">
              <a:solidFill>
                <a:schemeClr val="bg1"/>
              </a:solidFill>
            </a:endParaRPr>
          </a:p>
        </p:txBody>
      </p:sp>
      <p:sp>
        <p:nvSpPr>
          <p:cNvPr id="35843" name="Rectangle 3"/>
          <p:cNvSpPr>
            <a:spLocks noGrp="1" noChangeArrowheads="1"/>
          </p:cNvSpPr>
          <p:nvPr>
            <p:ph type="body" idx="1"/>
          </p:nvPr>
        </p:nvSpPr>
        <p:spPr>
          <a:xfrm>
            <a:off x="685800" y="1600200"/>
            <a:ext cx="7772400" cy="4800600"/>
          </a:xfrm>
        </p:spPr>
        <p:txBody>
          <a:bodyPr/>
          <a:lstStyle/>
          <a:p>
            <a:pPr algn="just" eaLnBrk="1" hangingPunct="1">
              <a:lnSpc>
                <a:spcPct val="90000"/>
              </a:lnSpc>
            </a:pPr>
            <a:r>
              <a:rPr lang="el-GR" sz="2800" b="1" u="sng" smtClean="0">
                <a:solidFill>
                  <a:srgbClr val="FFFF00"/>
                </a:solidFill>
              </a:rPr>
              <a:t>Τυχαία</a:t>
            </a:r>
            <a:r>
              <a:rPr lang="el-GR" sz="2800" b="1" smtClean="0">
                <a:solidFill>
                  <a:srgbClr val="FFFF00"/>
                </a:solidFill>
              </a:rPr>
              <a:t> σφάλματα είναι εκείνα που προκύπτουν από παροδικά στοιχεία </a:t>
            </a:r>
          </a:p>
          <a:p>
            <a:pPr lvl="1" algn="just" eaLnBrk="1" hangingPunct="1">
              <a:lnSpc>
                <a:spcPct val="90000"/>
              </a:lnSpc>
            </a:pPr>
            <a:r>
              <a:rPr lang="el-GR" sz="2400" b="1" smtClean="0">
                <a:solidFill>
                  <a:srgbClr val="FFFF00"/>
                </a:solidFill>
              </a:rPr>
              <a:t>του ερωτώμενου (π.χ. διάθεση, προσοχή, κόπωση) </a:t>
            </a:r>
          </a:p>
          <a:p>
            <a:pPr lvl="1" algn="just" eaLnBrk="1" hangingPunct="1">
              <a:lnSpc>
                <a:spcPct val="90000"/>
              </a:lnSpc>
            </a:pPr>
            <a:r>
              <a:rPr lang="el-GR" sz="2400" b="1" smtClean="0">
                <a:solidFill>
                  <a:srgbClr val="FFFF00"/>
                </a:solidFill>
              </a:rPr>
              <a:t>της διαδικασίας μέτρησης (π.χ. χρόνος που μεσολαβεί μεταξύ επαφής με προμηθευτή και συμπλήρωσης ερωτηματολογίου)</a:t>
            </a:r>
          </a:p>
          <a:p>
            <a:pPr lvl="1" algn="just" eaLnBrk="1" hangingPunct="1">
              <a:lnSpc>
                <a:spcPct val="90000"/>
              </a:lnSpc>
            </a:pPr>
            <a:r>
              <a:rPr lang="el-GR" sz="2400" b="1" smtClean="0">
                <a:solidFill>
                  <a:srgbClr val="FFFF00"/>
                </a:solidFill>
              </a:rPr>
              <a:t>του περιβάλλοντος όπου γίνεται η μέτρηση (π.χ. απόσπαση προσοχής από το παιδί που κλαίει την ώρα της συνεντεύξεως στο σπίτι) </a:t>
            </a:r>
          </a:p>
          <a:p>
            <a:pPr algn="just" eaLnBrk="1" hangingPunct="1">
              <a:lnSpc>
                <a:spcPct val="90000"/>
              </a:lnSpc>
            </a:pPr>
            <a:r>
              <a:rPr lang="el-GR" sz="2800" b="1" smtClean="0">
                <a:solidFill>
                  <a:srgbClr val="FFFF00"/>
                </a:solidFill>
              </a:rPr>
              <a:t>Τα σφάλματα αυτά μπορεί να μεταβληθούν από μια μέτρηση σε άλλη χωρίς να έχει αλλάξει ο βαθμός ικανοποίησης</a:t>
            </a:r>
            <a:endParaRPr lang="en-US" sz="2800" b="1" smtClean="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pPr eaLnBrk="1" hangingPunct="1"/>
            <a:r>
              <a:rPr lang="el-GR" b="1" smtClean="0">
                <a:solidFill>
                  <a:schemeClr val="bg1"/>
                </a:solidFill>
              </a:rPr>
              <a:t>Σφάλματα Μέτρησης</a:t>
            </a:r>
            <a:endParaRPr lang="en-US" b="1" smtClean="0">
              <a:solidFill>
                <a:schemeClr val="bg1"/>
              </a:solidFill>
            </a:endParaRPr>
          </a:p>
        </p:txBody>
      </p:sp>
      <p:sp>
        <p:nvSpPr>
          <p:cNvPr id="36867" name="Rectangle 3"/>
          <p:cNvSpPr>
            <a:spLocks noGrp="1" noChangeArrowheads="1"/>
          </p:cNvSpPr>
          <p:nvPr>
            <p:ph type="body" idx="1"/>
          </p:nvPr>
        </p:nvSpPr>
        <p:spPr>
          <a:xfrm>
            <a:off x="685800" y="1676400"/>
            <a:ext cx="8001000" cy="4648200"/>
          </a:xfrm>
        </p:spPr>
        <p:txBody>
          <a:bodyPr/>
          <a:lstStyle/>
          <a:p>
            <a:pPr algn="just" eaLnBrk="1" hangingPunct="1">
              <a:lnSpc>
                <a:spcPct val="90000"/>
              </a:lnSpc>
            </a:pPr>
            <a:r>
              <a:rPr lang="el-GR" sz="2800" b="1" u="sng" smtClean="0">
                <a:solidFill>
                  <a:srgbClr val="FFFF00"/>
                </a:solidFill>
              </a:rPr>
              <a:t>Συστηματικά</a:t>
            </a:r>
            <a:r>
              <a:rPr lang="el-GR" sz="2800" b="1" smtClean="0">
                <a:solidFill>
                  <a:srgbClr val="FFFF00"/>
                </a:solidFill>
              </a:rPr>
              <a:t> σφάλματα είναι εκείνα που επηρεάζουν συνεχώς τη διαδικασία μέτρησης ή το χαρακτηριστικό που μετράται (εδώ, ικανοποίηση) </a:t>
            </a:r>
          </a:p>
          <a:p>
            <a:pPr algn="just" eaLnBrk="1" hangingPunct="1">
              <a:lnSpc>
                <a:spcPct val="90000"/>
              </a:lnSpc>
            </a:pPr>
            <a:r>
              <a:rPr lang="el-GR" sz="2800" b="1" smtClean="0">
                <a:solidFill>
                  <a:srgbClr val="FFFF00"/>
                </a:solidFill>
              </a:rPr>
              <a:t>Περιλαμβάνουν π.χ. </a:t>
            </a:r>
          </a:p>
          <a:p>
            <a:pPr lvl="1" algn="just" eaLnBrk="1" hangingPunct="1">
              <a:lnSpc>
                <a:spcPct val="90000"/>
              </a:lnSpc>
            </a:pPr>
            <a:r>
              <a:rPr lang="el-GR" sz="2400" b="1" smtClean="0">
                <a:solidFill>
                  <a:srgbClr val="FFFF00"/>
                </a:solidFill>
              </a:rPr>
              <a:t>την τάση κάποιων ανθρώπων να συμφωνούν με τις ερωτήσεις ανεξάρτητα από το περιεχόμενό τους</a:t>
            </a:r>
          </a:p>
          <a:p>
            <a:pPr lvl="1" algn="just" eaLnBrk="1" hangingPunct="1">
              <a:lnSpc>
                <a:spcPct val="90000"/>
              </a:lnSpc>
            </a:pPr>
            <a:r>
              <a:rPr lang="el-GR" sz="2400" b="1" smtClean="0">
                <a:solidFill>
                  <a:srgbClr val="FFFF00"/>
                </a:solidFill>
              </a:rPr>
              <a:t>το σφάλμα από τη μεροληψία που δημιουργείται όταν οι απαντήσεις είναι ημιτελείς (πολύ ικανοποιημένος – αρκετά ικανοποιημένος – ούτε ικανοποιημένος, ούτε δυσαρεστημένος – δυσαρεστημένος)</a:t>
            </a:r>
            <a:endParaRPr lang="en-US" sz="2400" b="1" smtClean="0">
              <a:solidFill>
                <a:srgbClr val="FFFF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b="1" smtClean="0">
                <a:solidFill>
                  <a:schemeClr val="bg1"/>
                </a:solidFill>
              </a:rPr>
              <a:t>Σφάλματα Μέτρησης</a:t>
            </a:r>
            <a:endParaRPr lang="en-US" b="1" smtClean="0">
              <a:solidFill>
                <a:schemeClr val="bg1"/>
              </a:solidFill>
            </a:endParaRPr>
          </a:p>
        </p:txBody>
      </p:sp>
      <p:sp>
        <p:nvSpPr>
          <p:cNvPr id="37891" name="Rectangle 3"/>
          <p:cNvSpPr>
            <a:spLocks noGrp="1" noChangeArrowheads="1"/>
          </p:cNvSpPr>
          <p:nvPr>
            <p:ph type="body" idx="1"/>
          </p:nvPr>
        </p:nvSpPr>
        <p:spPr>
          <a:xfrm>
            <a:off x="762000" y="2209800"/>
            <a:ext cx="7772400" cy="4114800"/>
          </a:xfrm>
        </p:spPr>
        <p:txBody>
          <a:bodyPr/>
          <a:lstStyle/>
          <a:p>
            <a:pPr algn="just" eaLnBrk="1" hangingPunct="1"/>
            <a:r>
              <a:rPr lang="el-GR" sz="2800" b="1" smtClean="0">
                <a:solidFill>
                  <a:srgbClr val="FFFF00"/>
                </a:solidFill>
              </a:rPr>
              <a:t>Σκοπός του ερευνητή είναι να λάβει μετρήσεις χωρίς σφάλματα, δηλ. </a:t>
            </a:r>
          </a:p>
          <a:p>
            <a:pPr algn="ctr" eaLnBrk="1" hangingPunct="1">
              <a:buFontTx/>
              <a:buNone/>
            </a:pPr>
            <a:r>
              <a:rPr lang="el-GR" sz="2800" b="1" smtClean="0">
                <a:solidFill>
                  <a:srgbClr val="FFFF00"/>
                </a:solidFill>
              </a:rPr>
              <a:t>Χμ = Χπ</a:t>
            </a:r>
          </a:p>
          <a:p>
            <a:pPr algn="just" eaLnBrk="1" hangingPunct="1"/>
            <a:r>
              <a:rPr lang="el-GR" sz="2800" b="1" smtClean="0">
                <a:solidFill>
                  <a:srgbClr val="FFFF00"/>
                </a:solidFill>
              </a:rPr>
              <a:t>Δεδομένου όμως ότι δεν γνωρίζει τις πραγματικές βαθμολογίες των ανθρώπων θα πρέπει να ελέγξει των ερωτηματολογίων</a:t>
            </a:r>
          </a:p>
          <a:p>
            <a:pPr lvl="1" algn="just" eaLnBrk="1" hangingPunct="1"/>
            <a:r>
              <a:rPr lang="el-GR" sz="2400" b="1" smtClean="0">
                <a:solidFill>
                  <a:srgbClr val="FFFF00"/>
                </a:solidFill>
              </a:rPr>
              <a:t>Την αξιοπιστία </a:t>
            </a:r>
            <a:r>
              <a:rPr lang="en-US" sz="2400" b="1" smtClean="0">
                <a:solidFill>
                  <a:srgbClr val="FFFF00"/>
                </a:solidFill>
              </a:rPr>
              <a:t>(reliability)</a:t>
            </a:r>
            <a:r>
              <a:rPr lang="el-GR" sz="2400" b="1" smtClean="0">
                <a:solidFill>
                  <a:srgbClr val="FFFF00"/>
                </a:solidFill>
              </a:rPr>
              <a:t> και</a:t>
            </a:r>
          </a:p>
          <a:p>
            <a:pPr lvl="1" algn="just" eaLnBrk="1" hangingPunct="1"/>
            <a:r>
              <a:rPr lang="el-GR" sz="2400" b="1" smtClean="0">
                <a:solidFill>
                  <a:srgbClr val="FFFF00"/>
                </a:solidFill>
              </a:rPr>
              <a:t>Την εγκυρότητα (</a:t>
            </a:r>
            <a:r>
              <a:rPr lang="en-US" sz="2400" b="1" smtClean="0">
                <a:solidFill>
                  <a:srgbClr val="FFFF00"/>
                </a:solidFill>
              </a:rPr>
              <a:t>validity)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b="1" smtClean="0">
                <a:solidFill>
                  <a:schemeClr val="bg1"/>
                </a:solidFill>
              </a:rPr>
              <a:t>Αξιοπιστία</a:t>
            </a:r>
            <a:endParaRPr lang="el-GR" smtClean="0">
              <a:solidFill>
                <a:schemeClr val="bg1"/>
              </a:solidFill>
            </a:endParaRPr>
          </a:p>
        </p:txBody>
      </p:sp>
      <p:sp>
        <p:nvSpPr>
          <p:cNvPr id="38915" name="Rectangle 3"/>
          <p:cNvSpPr>
            <a:spLocks noGrp="1" noChangeArrowheads="1"/>
          </p:cNvSpPr>
          <p:nvPr>
            <p:ph type="body" idx="1"/>
          </p:nvPr>
        </p:nvSpPr>
        <p:spPr/>
        <p:txBody>
          <a:bodyPr/>
          <a:lstStyle/>
          <a:p>
            <a:pPr eaLnBrk="1" hangingPunct="1">
              <a:lnSpc>
                <a:spcPct val="90000"/>
              </a:lnSpc>
            </a:pPr>
            <a:r>
              <a:rPr lang="el-GR" sz="2400" b="1" smtClean="0">
                <a:solidFill>
                  <a:srgbClr val="FFFF00"/>
                </a:solidFill>
              </a:rPr>
              <a:t>Αφορά στη σταθερότητα – συνέπεια της μέτρησης</a:t>
            </a:r>
          </a:p>
          <a:p>
            <a:pPr eaLnBrk="1" hangingPunct="1">
              <a:lnSpc>
                <a:spcPct val="90000"/>
              </a:lnSpc>
            </a:pPr>
            <a:endParaRPr lang="el-GR" sz="2400" b="1" smtClean="0">
              <a:solidFill>
                <a:srgbClr val="FFFF00"/>
              </a:solidFill>
            </a:endParaRPr>
          </a:p>
          <a:p>
            <a:pPr eaLnBrk="1" hangingPunct="1">
              <a:lnSpc>
                <a:spcPct val="90000"/>
              </a:lnSpc>
            </a:pPr>
            <a:r>
              <a:rPr lang="el-GR" sz="2400" b="1" smtClean="0">
                <a:solidFill>
                  <a:srgbClr val="FFFF00"/>
                </a:solidFill>
              </a:rPr>
              <a:t>Αν μετρήσουμε επαναλαμβανόμενα την ικανοποίηση κάποιου, θα λάβουμε τον ίδιο μετρηθέντα βαθμό ικανοποίησης, εφόσον δεν έχει μεταβληθεί η διάθεση / στάση του;</a:t>
            </a:r>
          </a:p>
          <a:p>
            <a:pPr eaLnBrk="1" hangingPunct="1">
              <a:lnSpc>
                <a:spcPct val="90000"/>
              </a:lnSpc>
            </a:pPr>
            <a:endParaRPr lang="el-GR" sz="2400" b="1" smtClean="0">
              <a:solidFill>
                <a:srgbClr val="FFFF00"/>
              </a:solidFill>
            </a:endParaRPr>
          </a:p>
          <a:p>
            <a:pPr eaLnBrk="1" hangingPunct="1">
              <a:lnSpc>
                <a:spcPct val="90000"/>
              </a:lnSpc>
            </a:pPr>
            <a:r>
              <a:rPr lang="el-GR" sz="2400" b="1" smtClean="0">
                <a:solidFill>
                  <a:srgbClr val="FFFF00"/>
                </a:solidFill>
              </a:rPr>
              <a:t>Δεν είναι απαραίτητο ότι μια μέτρηση είναι αξιόπιστη διότι π.χ. οι ερωτήσεις ίσως δημιουργούν σύγχυση και άρα ασυνεπείς απαντήσεις </a:t>
            </a:r>
            <a:endParaRPr lang="en-US" sz="2400" b="1" smtClean="0">
              <a:solidFill>
                <a:srgbClr val="FFFF00"/>
              </a:solidFill>
            </a:endParaRPr>
          </a:p>
          <a:p>
            <a:pPr eaLnBrk="1" hangingPunct="1">
              <a:lnSpc>
                <a:spcPct val="90000"/>
              </a:lnSpc>
            </a:pPr>
            <a:endParaRPr lang="el-GR" sz="2400" b="1" smtClean="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b="1" smtClean="0">
                <a:solidFill>
                  <a:schemeClr val="bg1"/>
                </a:solidFill>
              </a:rPr>
              <a:t>Εγκυρότητα</a:t>
            </a:r>
          </a:p>
        </p:txBody>
      </p:sp>
      <p:sp>
        <p:nvSpPr>
          <p:cNvPr id="39939" name="Rectangle 3"/>
          <p:cNvSpPr>
            <a:spLocks noGrp="1" noChangeArrowheads="1"/>
          </p:cNvSpPr>
          <p:nvPr>
            <p:ph type="body" idx="1"/>
          </p:nvPr>
        </p:nvSpPr>
        <p:spPr/>
        <p:txBody>
          <a:bodyPr/>
          <a:lstStyle/>
          <a:p>
            <a:pPr eaLnBrk="1" hangingPunct="1"/>
            <a:r>
              <a:rPr lang="el-GR" b="1" smtClean="0">
                <a:solidFill>
                  <a:srgbClr val="FFFF00"/>
                </a:solidFill>
              </a:rPr>
              <a:t>Αφορά στο αν το ερωτηματολόγιο όντως μετρά αυτό που όφειλε, δηλαδή την ικανοποίηση των ασθενών από τη νοσηλεία τους</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530"/>
          <p:cNvGrpSpPr>
            <a:grpSpLocks/>
          </p:cNvGrpSpPr>
          <p:nvPr/>
        </p:nvGrpSpPr>
        <p:grpSpPr bwMode="auto">
          <a:xfrm>
            <a:off x="2895600" y="1066800"/>
            <a:ext cx="2840038" cy="2671763"/>
            <a:chOff x="3456" y="1680"/>
            <a:chExt cx="1789" cy="1683"/>
          </a:xfrm>
        </p:grpSpPr>
        <p:sp>
          <p:nvSpPr>
            <p:cNvPr id="41391" name="Rectangle 531"/>
            <p:cNvSpPr>
              <a:spLocks noChangeArrowheads="1"/>
            </p:cNvSpPr>
            <p:nvPr/>
          </p:nvSpPr>
          <p:spPr bwMode="auto">
            <a:xfrm>
              <a:off x="3456" y="1680"/>
              <a:ext cx="1789" cy="1683"/>
            </a:xfrm>
            <a:prstGeom prst="rect">
              <a:avLst/>
            </a:prstGeom>
            <a:solidFill>
              <a:srgbClr val="000000"/>
            </a:solidFill>
            <a:ln w="9525">
              <a:noFill/>
              <a:miter lim="800000"/>
              <a:headEnd/>
              <a:tailEnd/>
            </a:ln>
          </p:spPr>
          <p:txBody>
            <a:bodyPr/>
            <a:lstStyle/>
            <a:p>
              <a:endParaRPr lang="el-GR"/>
            </a:p>
          </p:txBody>
        </p:sp>
        <p:sp>
          <p:nvSpPr>
            <p:cNvPr id="41392" name="Rectangle 532"/>
            <p:cNvSpPr>
              <a:spLocks noChangeArrowheads="1"/>
            </p:cNvSpPr>
            <p:nvPr/>
          </p:nvSpPr>
          <p:spPr bwMode="auto">
            <a:xfrm>
              <a:off x="3518" y="1737"/>
              <a:ext cx="1673" cy="1580"/>
            </a:xfrm>
            <a:prstGeom prst="rect">
              <a:avLst/>
            </a:prstGeom>
            <a:solidFill>
              <a:srgbClr val="009933"/>
            </a:solidFill>
            <a:ln w="9525">
              <a:noFill/>
              <a:miter lim="800000"/>
              <a:headEnd/>
              <a:tailEnd/>
            </a:ln>
          </p:spPr>
          <p:txBody>
            <a:bodyPr/>
            <a:lstStyle/>
            <a:p>
              <a:endParaRPr lang="el-GR"/>
            </a:p>
          </p:txBody>
        </p:sp>
        <p:sp>
          <p:nvSpPr>
            <p:cNvPr id="41393" name="Freeform 533"/>
            <p:cNvSpPr>
              <a:spLocks/>
            </p:cNvSpPr>
            <p:nvPr/>
          </p:nvSpPr>
          <p:spPr bwMode="auto">
            <a:xfrm>
              <a:off x="4823" y="2010"/>
              <a:ext cx="10" cy="2"/>
            </a:xfrm>
            <a:custGeom>
              <a:avLst/>
              <a:gdLst>
                <a:gd name="T0" fmla="*/ 1 w 10"/>
                <a:gd name="T1" fmla="*/ 2 h 2"/>
                <a:gd name="T2" fmla="*/ 0 w 10"/>
                <a:gd name="T3" fmla="*/ 1 h 2"/>
                <a:gd name="T4" fmla="*/ 0 w 10"/>
                <a:gd name="T5" fmla="*/ 1 h 2"/>
                <a:gd name="T6" fmla="*/ 0 w 10"/>
                <a:gd name="T7" fmla="*/ 0 h 2"/>
                <a:gd name="T8" fmla="*/ 0 w 10"/>
                <a:gd name="T9" fmla="*/ 0 h 2"/>
                <a:gd name="T10" fmla="*/ 3 w 10"/>
                <a:gd name="T11" fmla="*/ 0 h 2"/>
                <a:gd name="T12" fmla="*/ 5 w 10"/>
                <a:gd name="T13" fmla="*/ 0 h 2"/>
                <a:gd name="T14" fmla="*/ 8 w 10"/>
                <a:gd name="T15" fmla="*/ 0 h 2"/>
                <a:gd name="T16" fmla="*/ 10 w 10"/>
                <a:gd name="T17" fmla="*/ 1 h 2"/>
                <a:gd name="T18" fmla="*/ 8 w 10"/>
                <a:gd name="T19" fmla="*/ 2 h 2"/>
                <a:gd name="T20" fmla="*/ 5 w 10"/>
                <a:gd name="T21" fmla="*/ 2 h 2"/>
                <a:gd name="T22" fmla="*/ 3 w 10"/>
                <a:gd name="T23" fmla="*/ 2 h 2"/>
                <a:gd name="T24" fmla="*/ 1 w 10"/>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
                <a:gd name="T41" fmla="*/ 10 w 10"/>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
                  <a:moveTo>
                    <a:pt x="1" y="2"/>
                  </a:moveTo>
                  <a:lnTo>
                    <a:pt x="0" y="1"/>
                  </a:lnTo>
                  <a:lnTo>
                    <a:pt x="0" y="0"/>
                  </a:lnTo>
                  <a:lnTo>
                    <a:pt x="3" y="0"/>
                  </a:lnTo>
                  <a:lnTo>
                    <a:pt x="5" y="0"/>
                  </a:lnTo>
                  <a:lnTo>
                    <a:pt x="8" y="0"/>
                  </a:lnTo>
                  <a:lnTo>
                    <a:pt x="10" y="1"/>
                  </a:lnTo>
                  <a:lnTo>
                    <a:pt x="8" y="2"/>
                  </a:lnTo>
                  <a:lnTo>
                    <a:pt x="5" y="2"/>
                  </a:lnTo>
                  <a:lnTo>
                    <a:pt x="3" y="2"/>
                  </a:lnTo>
                  <a:lnTo>
                    <a:pt x="1" y="2"/>
                  </a:lnTo>
                  <a:close/>
                </a:path>
              </a:pathLst>
            </a:custGeom>
            <a:solidFill>
              <a:srgbClr val="336666"/>
            </a:solidFill>
            <a:ln w="9525">
              <a:noFill/>
              <a:round/>
              <a:headEnd/>
              <a:tailEnd/>
            </a:ln>
          </p:spPr>
          <p:txBody>
            <a:bodyPr/>
            <a:lstStyle/>
            <a:p>
              <a:endParaRPr lang="el-GR"/>
            </a:p>
          </p:txBody>
        </p:sp>
        <p:sp>
          <p:nvSpPr>
            <p:cNvPr id="41394" name="Freeform 534"/>
            <p:cNvSpPr>
              <a:spLocks/>
            </p:cNvSpPr>
            <p:nvPr/>
          </p:nvSpPr>
          <p:spPr bwMode="auto">
            <a:xfrm>
              <a:off x="3822" y="2002"/>
              <a:ext cx="1079" cy="1101"/>
            </a:xfrm>
            <a:custGeom>
              <a:avLst/>
              <a:gdLst>
                <a:gd name="T0" fmla="*/ 10 w 1079"/>
                <a:gd name="T1" fmla="*/ 446 h 1101"/>
                <a:gd name="T2" fmla="*/ 23 w 1079"/>
                <a:gd name="T3" fmla="*/ 375 h 1101"/>
                <a:gd name="T4" fmla="*/ 25 w 1079"/>
                <a:gd name="T5" fmla="*/ 365 h 1101"/>
                <a:gd name="T6" fmla="*/ 22 w 1079"/>
                <a:gd name="T7" fmla="*/ 360 h 1101"/>
                <a:gd name="T8" fmla="*/ 27 w 1079"/>
                <a:gd name="T9" fmla="*/ 355 h 1101"/>
                <a:gd name="T10" fmla="*/ 40 w 1079"/>
                <a:gd name="T11" fmla="*/ 336 h 1101"/>
                <a:gd name="T12" fmla="*/ 61 w 1079"/>
                <a:gd name="T13" fmla="*/ 294 h 1101"/>
                <a:gd name="T14" fmla="*/ 83 w 1079"/>
                <a:gd name="T15" fmla="*/ 255 h 1101"/>
                <a:gd name="T16" fmla="*/ 135 w 1079"/>
                <a:gd name="T17" fmla="*/ 189 h 1101"/>
                <a:gd name="T18" fmla="*/ 205 w 1079"/>
                <a:gd name="T19" fmla="*/ 124 h 1101"/>
                <a:gd name="T20" fmla="*/ 286 w 1079"/>
                <a:gd name="T21" fmla="*/ 68 h 1101"/>
                <a:gd name="T22" fmla="*/ 325 w 1079"/>
                <a:gd name="T23" fmla="*/ 51 h 1101"/>
                <a:gd name="T24" fmla="*/ 366 w 1079"/>
                <a:gd name="T25" fmla="*/ 35 h 1101"/>
                <a:gd name="T26" fmla="*/ 405 w 1079"/>
                <a:gd name="T27" fmla="*/ 23 h 1101"/>
                <a:gd name="T28" fmla="*/ 446 w 1079"/>
                <a:gd name="T29" fmla="*/ 11 h 1101"/>
                <a:gd name="T30" fmla="*/ 487 w 1079"/>
                <a:gd name="T31" fmla="*/ 3 h 1101"/>
                <a:gd name="T32" fmla="*/ 519 w 1079"/>
                <a:gd name="T33" fmla="*/ 2 h 1101"/>
                <a:gd name="T34" fmla="*/ 548 w 1079"/>
                <a:gd name="T35" fmla="*/ 3 h 1101"/>
                <a:gd name="T36" fmla="*/ 575 w 1079"/>
                <a:gd name="T37" fmla="*/ 5 h 1101"/>
                <a:gd name="T38" fmla="*/ 648 w 1079"/>
                <a:gd name="T39" fmla="*/ 16 h 1101"/>
                <a:gd name="T40" fmla="*/ 718 w 1079"/>
                <a:gd name="T41" fmla="*/ 35 h 1101"/>
                <a:gd name="T42" fmla="*/ 766 w 1079"/>
                <a:gd name="T43" fmla="*/ 53 h 1101"/>
                <a:gd name="T44" fmla="*/ 771 w 1079"/>
                <a:gd name="T45" fmla="*/ 53 h 1101"/>
                <a:gd name="T46" fmla="*/ 828 w 1079"/>
                <a:gd name="T47" fmla="*/ 86 h 1101"/>
                <a:gd name="T48" fmla="*/ 878 w 1079"/>
                <a:gd name="T49" fmla="*/ 120 h 1101"/>
                <a:gd name="T50" fmla="*/ 922 w 1079"/>
                <a:gd name="T51" fmla="*/ 158 h 1101"/>
                <a:gd name="T52" fmla="*/ 963 w 1079"/>
                <a:gd name="T53" fmla="*/ 203 h 1101"/>
                <a:gd name="T54" fmla="*/ 1000 w 1079"/>
                <a:gd name="T55" fmla="*/ 255 h 1101"/>
                <a:gd name="T56" fmla="*/ 1031 w 1079"/>
                <a:gd name="T57" fmla="*/ 313 h 1101"/>
                <a:gd name="T58" fmla="*/ 1053 w 1079"/>
                <a:gd name="T59" fmla="*/ 371 h 1101"/>
                <a:gd name="T60" fmla="*/ 1070 w 1079"/>
                <a:gd name="T61" fmla="*/ 434 h 1101"/>
                <a:gd name="T62" fmla="*/ 1075 w 1079"/>
                <a:gd name="T63" fmla="*/ 599 h 1101"/>
                <a:gd name="T64" fmla="*/ 1036 w 1079"/>
                <a:gd name="T65" fmla="*/ 755 h 1101"/>
                <a:gd name="T66" fmla="*/ 975 w 1079"/>
                <a:gd name="T67" fmla="*/ 867 h 1101"/>
                <a:gd name="T68" fmla="*/ 953 w 1079"/>
                <a:gd name="T69" fmla="*/ 898 h 1101"/>
                <a:gd name="T70" fmla="*/ 911 w 1079"/>
                <a:gd name="T71" fmla="*/ 943 h 1101"/>
                <a:gd name="T72" fmla="*/ 865 w 1079"/>
                <a:gd name="T73" fmla="*/ 982 h 1101"/>
                <a:gd name="T74" fmla="*/ 814 w 1079"/>
                <a:gd name="T75" fmla="*/ 1017 h 1101"/>
                <a:gd name="T76" fmla="*/ 761 w 1079"/>
                <a:gd name="T77" fmla="*/ 1046 h 1101"/>
                <a:gd name="T78" fmla="*/ 703 w 1079"/>
                <a:gd name="T79" fmla="*/ 1071 h 1101"/>
                <a:gd name="T80" fmla="*/ 651 w 1079"/>
                <a:gd name="T81" fmla="*/ 1085 h 1101"/>
                <a:gd name="T82" fmla="*/ 606 w 1079"/>
                <a:gd name="T83" fmla="*/ 1093 h 1101"/>
                <a:gd name="T84" fmla="*/ 557 w 1079"/>
                <a:gd name="T85" fmla="*/ 1101 h 1101"/>
                <a:gd name="T86" fmla="*/ 525 w 1079"/>
                <a:gd name="T87" fmla="*/ 1099 h 1101"/>
                <a:gd name="T88" fmla="*/ 494 w 1079"/>
                <a:gd name="T89" fmla="*/ 1099 h 1101"/>
                <a:gd name="T90" fmla="*/ 449 w 1079"/>
                <a:gd name="T91" fmla="*/ 1093 h 1101"/>
                <a:gd name="T92" fmla="*/ 379 w 1079"/>
                <a:gd name="T93" fmla="*/ 1075 h 1101"/>
                <a:gd name="T94" fmla="*/ 315 w 1079"/>
                <a:gd name="T95" fmla="*/ 1049 h 1101"/>
                <a:gd name="T96" fmla="*/ 255 w 1079"/>
                <a:gd name="T97" fmla="*/ 1014 h 1101"/>
                <a:gd name="T98" fmla="*/ 199 w 1079"/>
                <a:gd name="T99" fmla="*/ 972 h 1101"/>
                <a:gd name="T100" fmla="*/ 146 w 1079"/>
                <a:gd name="T101" fmla="*/ 923 h 1101"/>
                <a:gd name="T102" fmla="*/ 131 w 1079"/>
                <a:gd name="T103" fmla="*/ 906 h 1101"/>
                <a:gd name="T104" fmla="*/ 116 w 1079"/>
                <a:gd name="T105" fmla="*/ 888 h 1101"/>
                <a:gd name="T106" fmla="*/ 94 w 1079"/>
                <a:gd name="T107" fmla="*/ 857 h 1101"/>
                <a:gd name="T108" fmla="*/ 61 w 1079"/>
                <a:gd name="T109" fmla="*/ 799 h 1101"/>
                <a:gd name="T110" fmla="*/ 35 w 1079"/>
                <a:gd name="T111" fmla="*/ 739 h 1101"/>
                <a:gd name="T112" fmla="*/ 6 w 1079"/>
                <a:gd name="T113" fmla="*/ 617 h 1101"/>
                <a:gd name="T114" fmla="*/ 0 w 1079"/>
                <a:gd name="T115" fmla="*/ 517 h 1101"/>
                <a:gd name="T116" fmla="*/ 0 w 1079"/>
                <a:gd name="T117" fmla="*/ 517 h 11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9"/>
                <a:gd name="T178" fmla="*/ 0 h 1101"/>
                <a:gd name="T179" fmla="*/ 1079 w 1079"/>
                <a:gd name="T180" fmla="*/ 1101 h 11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9" h="1101">
                  <a:moveTo>
                    <a:pt x="0" y="517"/>
                  </a:moveTo>
                  <a:lnTo>
                    <a:pt x="4" y="481"/>
                  </a:lnTo>
                  <a:lnTo>
                    <a:pt x="10" y="446"/>
                  </a:lnTo>
                  <a:lnTo>
                    <a:pt x="17" y="412"/>
                  </a:lnTo>
                  <a:lnTo>
                    <a:pt x="25" y="377"/>
                  </a:lnTo>
                  <a:lnTo>
                    <a:pt x="23" y="375"/>
                  </a:lnTo>
                  <a:lnTo>
                    <a:pt x="23" y="371"/>
                  </a:lnTo>
                  <a:lnTo>
                    <a:pt x="25" y="368"/>
                  </a:lnTo>
                  <a:lnTo>
                    <a:pt x="25" y="365"/>
                  </a:lnTo>
                  <a:lnTo>
                    <a:pt x="23" y="363"/>
                  </a:lnTo>
                  <a:lnTo>
                    <a:pt x="22" y="361"/>
                  </a:lnTo>
                  <a:lnTo>
                    <a:pt x="22" y="360"/>
                  </a:lnTo>
                  <a:lnTo>
                    <a:pt x="22" y="358"/>
                  </a:lnTo>
                  <a:lnTo>
                    <a:pt x="25" y="356"/>
                  </a:lnTo>
                  <a:lnTo>
                    <a:pt x="27" y="355"/>
                  </a:lnTo>
                  <a:lnTo>
                    <a:pt x="31" y="352"/>
                  </a:lnTo>
                  <a:lnTo>
                    <a:pt x="33" y="351"/>
                  </a:lnTo>
                  <a:lnTo>
                    <a:pt x="40" y="336"/>
                  </a:lnTo>
                  <a:lnTo>
                    <a:pt x="46" y="321"/>
                  </a:lnTo>
                  <a:lnTo>
                    <a:pt x="53" y="308"/>
                  </a:lnTo>
                  <a:lnTo>
                    <a:pt x="61" y="294"/>
                  </a:lnTo>
                  <a:lnTo>
                    <a:pt x="67" y="281"/>
                  </a:lnTo>
                  <a:lnTo>
                    <a:pt x="74" y="268"/>
                  </a:lnTo>
                  <a:lnTo>
                    <a:pt x="83" y="255"/>
                  </a:lnTo>
                  <a:lnTo>
                    <a:pt x="90" y="242"/>
                  </a:lnTo>
                  <a:lnTo>
                    <a:pt x="112" y="215"/>
                  </a:lnTo>
                  <a:lnTo>
                    <a:pt x="135" y="189"/>
                  </a:lnTo>
                  <a:lnTo>
                    <a:pt x="158" y="166"/>
                  </a:lnTo>
                  <a:lnTo>
                    <a:pt x="180" y="144"/>
                  </a:lnTo>
                  <a:lnTo>
                    <a:pt x="205" y="124"/>
                  </a:lnTo>
                  <a:lnTo>
                    <a:pt x="230" y="104"/>
                  </a:lnTo>
                  <a:lnTo>
                    <a:pt x="257" y="86"/>
                  </a:lnTo>
                  <a:lnTo>
                    <a:pt x="286" y="68"/>
                  </a:lnTo>
                  <a:lnTo>
                    <a:pt x="299" y="62"/>
                  </a:lnTo>
                  <a:lnTo>
                    <a:pt x="313" y="56"/>
                  </a:lnTo>
                  <a:lnTo>
                    <a:pt x="325" y="51"/>
                  </a:lnTo>
                  <a:lnTo>
                    <a:pt x="339" y="45"/>
                  </a:lnTo>
                  <a:lnTo>
                    <a:pt x="352" y="40"/>
                  </a:lnTo>
                  <a:lnTo>
                    <a:pt x="366" y="35"/>
                  </a:lnTo>
                  <a:lnTo>
                    <a:pt x="378" y="31"/>
                  </a:lnTo>
                  <a:lnTo>
                    <a:pt x="392" y="26"/>
                  </a:lnTo>
                  <a:lnTo>
                    <a:pt x="405" y="23"/>
                  </a:lnTo>
                  <a:lnTo>
                    <a:pt x="419" y="19"/>
                  </a:lnTo>
                  <a:lnTo>
                    <a:pt x="433" y="15"/>
                  </a:lnTo>
                  <a:lnTo>
                    <a:pt x="446" y="11"/>
                  </a:lnTo>
                  <a:lnTo>
                    <a:pt x="460" y="8"/>
                  </a:lnTo>
                  <a:lnTo>
                    <a:pt x="473" y="5"/>
                  </a:lnTo>
                  <a:lnTo>
                    <a:pt x="487" y="3"/>
                  </a:lnTo>
                  <a:lnTo>
                    <a:pt x="501" y="0"/>
                  </a:lnTo>
                  <a:lnTo>
                    <a:pt x="510" y="0"/>
                  </a:lnTo>
                  <a:lnTo>
                    <a:pt x="519" y="2"/>
                  </a:lnTo>
                  <a:lnTo>
                    <a:pt x="529" y="2"/>
                  </a:lnTo>
                  <a:lnTo>
                    <a:pt x="538" y="3"/>
                  </a:lnTo>
                  <a:lnTo>
                    <a:pt x="548" y="3"/>
                  </a:lnTo>
                  <a:lnTo>
                    <a:pt x="556" y="4"/>
                  </a:lnTo>
                  <a:lnTo>
                    <a:pt x="566" y="4"/>
                  </a:lnTo>
                  <a:lnTo>
                    <a:pt x="575" y="5"/>
                  </a:lnTo>
                  <a:lnTo>
                    <a:pt x="599" y="8"/>
                  </a:lnTo>
                  <a:lnTo>
                    <a:pt x="624" y="11"/>
                  </a:lnTo>
                  <a:lnTo>
                    <a:pt x="648" y="16"/>
                  </a:lnTo>
                  <a:lnTo>
                    <a:pt x="672" y="21"/>
                  </a:lnTo>
                  <a:lnTo>
                    <a:pt x="695" y="28"/>
                  </a:lnTo>
                  <a:lnTo>
                    <a:pt x="718" y="35"/>
                  </a:lnTo>
                  <a:lnTo>
                    <a:pt x="742" y="44"/>
                  </a:lnTo>
                  <a:lnTo>
                    <a:pt x="765" y="53"/>
                  </a:lnTo>
                  <a:lnTo>
                    <a:pt x="766" y="53"/>
                  </a:lnTo>
                  <a:lnTo>
                    <a:pt x="768" y="53"/>
                  </a:lnTo>
                  <a:lnTo>
                    <a:pt x="770" y="53"/>
                  </a:lnTo>
                  <a:lnTo>
                    <a:pt x="771" y="53"/>
                  </a:lnTo>
                  <a:lnTo>
                    <a:pt x="791" y="63"/>
                  </a:lnTo>
                  <a:lnTo>
                    <a:pt x="810" y="74"/>
                  </a:lnTo>
                  <a:lnTo>
                    <a:pt x="828" y="86"/>
                  </a:lnTo>
                  <a:lnTo>
                    <a:pt x="845" y="97"/>
                  </a:lnTo>
                  <a:lnTo>
                    <a:pt x="861" y="108"/>
                  </a:lnTo>
                  <a:lnTo>
                    <a:pt x="878" y="120"/>
                  </a:lnTo>
                  <a:lnTo>
                    <a:pt x="894" y="133"/>
                  </a:lnTo>
                  <a:lnTo>
                    <a:pt x="908" y="145"/>
                  </a:lnTo>
                  <a:lnTo>
                    <a:pt x="922" y="158"/>
                  </a:lnTo>
                  <a:lnTo>
                    <a:pt x="937" y="173"/>
                  </a:lnTo>
                  <a:lnTo>
                    <a:pt x="949" y="188"/>
                  </a:lnTo>
                  <a:lnTo>
                    <a:pt x="963" y="203"/>
                  </a:lnTo>
                  <a:lnTo>
                    <a:pt x="975" y="220"/>
                  </a:lnTo>
                  <a:lnTo>
                    <a:pt x="989" y="236"/>
                  </a:lnTo>
                  <a:lnTo>
                    <a:pt x="1000" y="255"/>
                  </a:lnTo>
                  <a:lnTo>
                    <a:pt x="1012" y="273"/>
                  </a:lnTo>
                  <a:lnTo>
                    <a:pt x="1022" y="293"/>
                  </a:lnTo>
                  <a:lnTo>
                    <a:pt x="1031" y="313"/>
                  </a:lnTo>
                  <a:lnTo>
                    <a:pt x="1038" y="331"/>
                  </a:lnTo>
                  <a:lnTo>
                    <a:pt x="1046" y="351"/>
                  </a:lnTo>
                  <a:lnTo>
                    <a:pt x="1053" y="371"/>
                  </a:lnTo>
                  <a:lnTo>
                    <a:pt x="1059" y="391"/>
                  </a:lnTo>
                  <a:lnTo>
                    <a:pt x="1065" y="412"/>
                  </a:lnTo>
                  <a:lnTo>
                    <a:pt x="1070" y="434"/>
                  </a:lnTo>
                  <a:lnTo>
                    <a:pt x="1077" y="491"/>
                  </a:lnTo>
                  <a:lnTo>
                    <a:pt x="1079" y="546"/>
                  </a:lnTo>
                  <a:lnTo>
                    <a:pt x="1075" y="599"/>
                  </a:lnTo>
                  <a:lnTo>
                    <a:pt x="1068" y="652"/>
                  </a:lnTo>
                  <a:lnTo>
                    <a:pt x="1054" y="704"/>
                  </a:lnTo>
                  <a:lnTo>
                    <a:pt x="1036" y="755"/>
                  </a:lnTo>
                  <a:lnTo>
                    <a:pt x="1012" y="807"/>
                  </a:lnTo>
                  <a:lnTo>
                    <a:pt x="983" y="857"/>
                  </a:lnTo>
                  <a:lnTo>
                    <a:pt x="975" y="867"/>
                  </a:lnTo>
                  <a:lnTo>
                    <a:pt x="968" y="877"/>
                  </a:lnTo>
                  <a:lnTo>
                    <a:pt x="960" y="888"/>
                  </a:lnTo>
                  <a:lnTo>
                    <a:pt x="953" y="898"/>
                  </a:lnTo>
                  <a:lnTo>
                    <a:pt x="939" y="913"/>
                  </a:lnTo>
                  <a:lnTo>
                    <a:pt x="924" y="928"/>
                  </a:lnTo>
                  <a:lnTo>
                    <a:pt x="911" y="943"/>
                  </a:lnTo>
                  <a:lnTo>
                    <a:pt x="896" y="956"/>
                  </a:lnTo>
                  <a:lnTo>
                    <a:pt x="880" y="970"/>
                  </a:lnTo>
                  <a:lnTo>
                    <a:pt x="865" y="982"/>
                  </a:lnTo>
                  <a:lnTo>
                    <a:pt x="848" y="994"/>
                  </a:lnTo>
                  <a:lnTo>
                    <a:pt x="832" y="1006"/>
                  </a:lnTo>
                  <a:lnTo>
                    <a:pt x="814" y="1017"/>
                  </a:lnTo>
                  <a:lnTo>
                    <a:pt x="797" y="1028"/>
                  </a:lnTo>
                  <a:lnTo>
                    <a:pt x="780" y="1038"/>
                  </a:lnTo>
                  <a:lnTo>
                    <a:pt x="761" y="1046"/>
                  </a:lnTo>
                  <a:lnTo>
                    <a:pt x="743" y="1055"/>
                  </a:lnTo>
                  <a:lnTo>
                    <a:pt x="723" y="1064"/>
                  </a:lnTo>
                  <a:lnTo>
                    <a:pt x="703" y="1071"/>
                  </a:lnTo>
                  <a:lnTo>
                    <a:pt x="682" y="1078"/>
                  </a:lnTo>
                  <a:lnTo>
                    <a:pt x="667" y="1081"/>
                  </a:lnTo>
                  <a:lnTo>
                    <a:pt x="651" y="1085"/>
                  </a:lnTo>
                  <a:lnTo>
                    <a:pt x="637" y="1087"/>
                  </a:lnTo>
                  <a:lnTo>
                    <a:pt x="622" y="1091"/>
                  </a:lnTo>
                  <a:lnTo>
                    <a:pt x="606" y="1093"/>
                  </a:lnTo>
                  <a:lnTo>
                    <a:pt x="590" y="1096"/>
                  </a:lnTo>
                  <a:lnTo>
                    <a:pt x="573" y="1098"/>
                  </a:lnTo>
                  <a:lnTo>
                    <a:pt x="557" y="1101"/>
                  </a:lnTo>
                  <a:lnTo>
                    <a:pt x="546" y="1101"/>
                  </a:lnTo>
                  <a:lnTo>
                    <a:pt x="536" y="1099"/>
                  </a:lnTo>
                  <a:lnTo>
                    <a:pt x="525" y="1099"/>
                  </a:lnTo>
                  <a:lnTo>
                    <a:pt x="515" y="1099"/>
                  </a:lnTo>
                  <a:lnTo>
                    <a:pt x="504" y="1099"/>
                  </a:lnTo>
                  <a:lnTo>
                    <a:pt x="494" y="1099"/>
                  </a:lnTo>
                  <a:lnTo>
                    <a:pt x="483" y="1098"/>
                  </a:lnTo>
                  <a:lnTo>
                    <a:pt x="472" y="1098"/>
                  </a:lnTo>
                  <a:lnTo>
                    <a:pt x="449" y="1093"/>
                  </a:lnTo>
                  <a:lnTo>
                    <a:pt x="425" y="1088"/>
                  </a:lnTo>
                  <a:lnTo>
                    <a:pt x="402" y="1082"/>
                  </a:lnTo>
                  <a:lnTo>
                    <a:pt x="379" y="1075"/>
                  </a:lnTo>
                  <a:lnTo>
                    <a:pt x="357" y="1067"/>
                  </a:lnTo>
                  <a:lnTo>
                    <a:pt x="336" y="1059"/>
                  </a:lnTo>
                  <a:lnTo>
                    <a:pt x="315" y="1049"/>
                  </a:lnTo>
                  <a:lnTo>
                    <a:pt x="294" y="1038"/>
                  </a:lnTo>
                  <a:lnTo>
                    <a:pt x="274" y="1027"/>
                  </a:lnTo>
                  <a:lnTo>
                    <a:pt x="255" y="1014"/>
                  </a:lnTo>
                  <a:lnTo>
                    <a:pt x="236" y="1001"/>
                  </a:lnTo>
                  <a:lnTo>
                    <a:pt x="216" y="987"/>
                  </a:lnTo>
                  <a:lnTo>
                    <a:pt x="199" y="972"/>
                  </a:lnTo>
                  <a:lnTo>
                    <a:pt x="180" y="956"/>
                  </a:lnTo>
                  <a:lnTo>
                    <a:pt x="163" y="940"/>
                  </a:lnTo>
                  <a:lnTo>
                    <a:pt x="146" y="923"/>
                  </a:lnTo>
                  <a:lnTo>
                    <a:pt x="141" y="917"/>
                  </a:lnTo>
                  <a:lnTo>
                    <a:pt x="136" y="910"/>
                  </a:lnTo>
                  <a:lnTo>
                    <a:pt x="131" y="906"/>
                  </a:lnTo>
                  <a:lnTo>
                    <a:pt x="126" y="899"/>
                  </a:lnTo>
                  <a:lnTo>
                    <a:pt x="121" y="893"/>
                  </a:lnTo>
                  <a:lnTo>
                    <a:pt x="116" y="888"/>
                  </a:lnTo>
                  <a:lnTo>
                    <a:pt x="111" y="882"/>
                  </a:lnTo>
                  <a:lnTo>
                    <a:pt x="106" y="876"/>
                  </a:lnTo>
                  <a:lnTo>
                    <a:pt x="94" y="857"/>
                  </a:lnTo>
                  <a:lnTo>
                    <a:pt x="82" y="838"/>
                  </a:lnTo>
                  <a:lnTo>
                    <a:pt x="72" y="819"/>
                  </a:lnTo>
                  <a:lnTo>
                    <a:pt x="61" y="799"/>
                  </a:lnTo>
                  <a:lnTo>
                    <a:pt x="52" y="780"/>
                  </a:lnTo>
                  <a:lnTo>
                    <a:pt x="42" y="760"/>
                  </a:lnTo>
                  <a:lnTo>
                    <a:pt x="35" y="739"/>
                  </a:lnTo>
                  <a:lnTo>
                    <a:pt x="26" y="718"/>
                  </a:lnTo>
                  <a:lnTo>
                    <a:pt x="14" y="666"/>
                  </a:lnTo>
                  <a:lnTo>
                    <a:pt x="6" y="617"/>
                  </a:lnTo>
                  <a:lnTo>
                    <a:pt x="1" y="567"/>
                  </a:lnTo>
                  <a:lnTo>
                    <a:pt x="0" y="517"/>
                  </a:lnTo>
                  <a:close/>
                </a:path>
              </a:pathLst>
            </a:custGeom>
            <a:solidFill>
              <a:srgbClr val="000000"/>
            </a:solidFill>
            <a:ln w="9525">
              <a:noFill/>
              <a:round/>
              <a:headEnd/>
              <a:tailEnd/>
            </a:ln>
          </p:spPr>
          <p:txBody>
            <a:bodyPr/>
            <a:lstStyle/>
            <a:p>
              <a:endParaRPr lang="el-GR"/>
            </a:p>
          </p:txBody>
        </p:sp>
        <p:sp>
          <p:nvSpPr>
            <p:cNvPr id="41395" name="Freeform 535"/>
            <p:cNvSpPr>
              <a:spLocks/>
            </p:cNvSpPr>
            <p:nvPr/>
          </p:nvSpPr>
          <p:spPr bwMode="auto">
            <a:xfrm>
              <a:off x="3829" y="2010"/>
              <a:ext cx="1066" cy="1086"/>
            </a:xfrm>
            <a:custGeom>
              <a:avLst/>
              <a:gdLst>
                <a:gd name="T0" fmla="*/ 8 w 1066"/>
                <a:gd name="T1" fmla="*/ 449 h 1086"/>
                <a:gd name="T2" fmla="*/ 26 w 1066"/>
                <a:gd name="T3" fmla="*/ 373 h 1086"/>
                <a:gd name="T4" fmla="*/ 55 w 1066"/>
                <a:gd name="T5" fmla="*/ 297 h 1086"/>
                <a:gd name="T6" fmla="*/ 104 w 1066"/>
                <a:gd name="T7" fmla="*/ 221 h 1086"/>
                <a:gd name="T8" fmla="*/ 162 w 1066"/>
                <a:gd name="T9" fmla="*/ 157 h 1086"/>
                <a:gd name="T10" fmla="*/ 213 w 1066"/>
                <a:gd name="T11" fmla="*/ 112 h 1086"/>
                <a:gd name="T12" fmla="*/ 234 w 1066"/>
                <a:gd name="T13" fmla="*/ 97 h 1086"/>
                <a:gd name="T14" fmla="*/ 255 w 1066"/>
                <a:gd name="T15" fmla="*/ 84 h 1086"/>
                <a:gd name="T16" fmla="*/ 292 w 1066"/>
                <a:gd name="T17" fmla="*/ 64 h 1086"/>
                <a:gd name="T18" fmla="*/ 335 w 1066"/>
                <a:gd name="T19" fmla="*/ 44 h 1086"/>
                <a:gd name="T20" fmla="*/ 380 w 1066"/>
                <a:gd name="T21" fmla="*/ 28 h 1086"/>
                <a:gd name="T22" fmla="*/ 426 w 1066"/>
                <a:gd name="T23" fmla="*/ 15 h 1086"/>
                <a:gd name="T24" fmla="*/ 471 w 1066"/>
                <a:gd name="T25" fmla="*/ 5 h 1086"/>
                <a:gd name="T26" fmla="*/ 507 w 1066"/>
                <a:gd name="T27" fmla="*/ 1 h 1086"/>
                <a:gd name="T28" fmla="*/ 521 w 1066"/>
                <a:gd name="T29" fmla="*/ 2 h 1086"/>
                <a:gd name="T30" fmla="*/ 552 w 1066"/>
                <a:gd name="T31" fmla="*/ 3 h 1086"/>
                <a:gd name="T32" fmla="*/ 588 w 1066"/>
                <a:gd name="T33" fmla="*/ 7 h 1086"/>
                <a:gd name="T34" fmla="*/ 615 w 1066"/>
                <a:gd name="T35" fmla="*/ 11 h 1086"/>
                <a:gd name="T36" fmla="*/ 641 w 1066"/>
                <a:gd name="T37" fmla="*/ 15 h 1086"/>
                <a:gd name="T38" fmla="*/ 695 w 1066"/>
                <a:gd name="T39" fmla="*/ 31 h 1086"/>
                <a:gd name="T40" fmla="*/ 747 w 1066"/>
                <a:gd name="T41" fmla="*/ 50 h 1086"/>
                <a:gd name="T42" fmla="*/ 795 w 1066"/>
                <a:gd name="T43" fmla="*/ 73 h 1086"/>
                <a:gd name="T44" fmla="*/ 841 w 1066"/>
                <a:gd name="T45" fmla="*/ 101 h 1086"/>
                <a:gd name="T46" fmla="*/ 887 w 1066"/>
                <a:gd name="T47" fmla="*/ 134 h 1086"/>
                <a:gd name="T48" fmla="*/ 922 w 1066"/>
                <a:gd name="T49" fmla="*/ 168 h 1086"/>
                <a:gd name="T50" fmla="*/ 951 w 1066"/>
                <a:gd name="T51" fmla="*/ 201 h 1086"/>
                <a:gd name="T52" fmla="*/ 978 w 1066"/>
                <a:gd name="T53" fmla="*/ 238 h 1086"/>
                <a:gd name="T54" fmla="*/ 1020 w 1066"/>
                <a:gd name="T55" fmla="*/ 316 h 1086"/>
                <a:gd name="T56" fmla="*/ 1047 w 1066"/>
                <a:gd name="T57" fmla="*/ 396 h 1086"/>
                <a:gd name="T58" fmla="*/ 1062 w 1066"/>
                <a:gd name="T59" fmla="*/ 467 h 1086"/>
                <a:gd name="T60" fmla="*/ 1066 w 1066"/>
                <a:gd name="T61" fmla="*/ 507 h 1086"/>
                <a:gd name="T62" fmla="*/ 1051 w 1066"/>
                <a:gd name="T63" fmla="*/ 648 h 1086"/>
                <a:gd name="T64" fmla="*/ 1009 w 1066"/>
                <a:gd name="T65" fmla="*/ 775 h 1086"/>
                <a:gd name="T66" fmla="*/ 946 w 1066"/>
                <a:gd name="T67" fmla="*/ 878 h 1086"/>
                <a:gd name="T68" fmla="*/ 903 w 1066"/>
                <a:gd name="T69" fmla="*/ 926 h 1086"/>
                <a:gd name="T70" fmla="*/ 854 w 1066"/>
                <a:gd name="T71" fmla="*/ 969 h 1086"/>
                <a:gd name="T72" fmla="*/ 804 w 1066"/>
                <a:gd name="T73" fmla="*/ 1005 h 1086"/>
                <a:gd name="T74" fmla="*/ 747 w 1066"/>
                <a:gd name="T75" fmla="*/ 1037 h 1086"/>
                <a:gd name="T76" fmla="*/ 683 w 1066"/>
                <a:gd name="T77" fmla="*/ 1062 h 1086"/>
                <a:gd name="T78" fmla="*/ 652 w 1066"/>
                <a:gd name="T79" fmla="*/ 1069 h 1086"/>
                <a:gd name="T80" fmla="*/ 618 w 1066"/>
                <a:gd name="T81" fmla="*/ 1075 h 1086"/>
                <a:gd name="T82" fmla="*/ 588 w 1066"/>
                <a:gd name="T83" fmla="*/ 1082 h 1086"/>
                <a:gd name="T84" fmla="*/ 544 w 1066"/>
                <a:gd name="T85" fmla="*/ 1086 h 1086"/>
                <a:gd name="T86" fmla="*/ 502 w 1066"/>
                <a:gd name="T87" fmla="*/ 1084 h 1086"/>
                <a:gd name="T88" fmla="*/ 428 w 1066"/>
                <a:gd name="T89" fmla="*/ 1070 h 1086"/>
                <a:gd name="T90" fmla="*/ 340 w 1066"/>
                <a:gd name="T91" fmla="*/ 1044 h 1086"/>
                <a:gd name="T92" fmla="*/ 261 w 1066"/>
                <a:gd name="T93" fmla="*/ 1006 h 1086"/>
                <a:gd name="T94" fmla="*/ 191 w 1066"/>
                <a:gd name="T95" fmla="*/ 954 h 1086"/>
                <a:gd name="T96" fmla="*/ 126 w 1066"/>
                <a:gd name="T97" fmla="*/ 889 h 1086"/>
                <a:gd name="T98" fmla="*/ 77 w 1066"/>
                <a:gd name="T99" fmla="*/ 818 h 1086"/>
                <a:gd name="T100" fmla="*/ 51 w 1066"/>
                <a:gd name="T101" fmla="*/ 764 h 1086"/>
                <a:gd name="T102" fmla="*/ 29 w 1066"/>
                <a:gd name="T103" fmla="*/ 710 h 1086"/>
                <a:gd name="T104" fmla="*/ 5 w 1066"/>
                <a:gd name="T105" fmla="*/ 597 h 1086"/>
                <a:gd name="T106" fmla="*/ 0 w 1066"/>
                <a:gd name="T107" fmla="*/ 505 h 1086"/>
                <a:gd name="T108" fmla="*/ 0 w 1066"/>
                <a:gd name="T109" fmla="*/ 505 h 10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6"/>
                <a:gd name="T166" fmla="*/ 0 h 1086"/>
                <a:gd name="T167" fmla="*/ 1066 w 1066"/>
                <a:gd name="T168" fmla="*/ 1086 h 10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6" h="1086">
                  <a:moveTo>
                    <a:pt x="0" y="505"/>
                  </a:moveTo>
                  <a:lnTo>
                    <a:pt x="4" y="476"/>
                  </a:lnTo>
                  <a:lnTo>
                    <a:pt x="8" y="449"/>
                  </a:lnTo>
                  <a:lnTo>
                    <a:pt x="13" y="423"/>
                  </a:lnTo>
                  <a:lnTo>
                    <a:pt x="19" y="399"/>
                  </a:lnTo>
                  <a:lnTo>
                    <a:pt x="26" y="373"/>
                  </a:lnTo>
                  <a:lnTo>
                    <a:pt x="35" y="348"/>
                  </a:lnTo>
                  <a:lnTo>
                    <a:pt x="44" y="323"/>
                  </a:lnTo>
                  <a:lnTo>
                    <a:pt x="55" y="297"/>
                  </a:lnTo>
                  <a:lnTo>
                    <a:pt x="70" y="270"/>
                  </a:lnTo>
                  <a:lnTo>
                    <a:pt x="86" y="246"/>
                  </a:lnTo>
                  <a:lnTo>
                    <a:pt x="104" y="221"/>
                  </a:lnTo>
                  <a:lnTo>
                    <a:pt x="123" y="199"/>
                  </a:lnTo>
                  <a:lnTo>
                    <a:pt x="141" y="176"/>
                  </a:lnTo>
                  <a:lnTo>
                    <a:pt x="162" y="157"/>
                  </a:lnTo>
                  <a:lnTo>
                    <a:pt x="183" y="137"/>
                  </a:lnTo>
                  <a:lnTo>
                    <a:pt x="206" y="117"/>
                  </a:lnTo>
                  <a:lnTo>
                    <a:pt x="213" y="112"/>
                  </a:lnTo>
                  <a:lnTo>
                    <a:pt x="219" y="107"/>
                  </a:lnTo>
                  <a:lnTo>
                    <a:pt x="227" y="102"/>
                  </a:lnTo>
                  <a:lnTo>
                    <a:pt x="234" y="97"/>
                  </a:lnTo>
                  <a:lnTo>
                    <a:pt x="241" y="94"/>
                  </a:lnTo>
                  <a:lnTo>
                    <a:pt x="249" y="89"/>
                  </a:lnTo>
                  <a:lnTo>
                    <a:pt x="255" y="84"/>
                  </a:lnTo>
                  <a:lnTo>
                    <a:pt x="262" y="79"/>
                  </a:lnTo>
                  <a:lnTo>
                    <a:pt x="277" y="71"/>
                  </a:lnTo>
                  <a:lnTo>
                    <a:pt x="292" y="64"/>
                  </a:lnTo>
                  <a:lnTo>
                    <a:pt x="306" y="57"/>
                  </a:lnTo>
                  <a:lnTo>
                    <a:pt x="321" y="50"/>
                  </a:lnTo>
                  <a:lnTo>
                    <a:pt x="335" y="44"/>
                  </a:lnTo>
                  <a:lnTo>
                    <a:pt x="350" y="38"/>
                  </a:lnTo>
                  <a:lnTo>
                    <a:pt x="365" y="33"/>
                  </a:lnTo>
                  <a:lnTo>
                    <a:pt x="380" y="28"/>
                  </a:lnTo>
                  <a:lnTo>
                    <a:pt x="395" y="23"/>
                  </a:lnTo>
                  <a:lnTo>
                    <a:pt x="411" y="18"/>
                  </a:lnTo>
                  <a:lnTo>
                    <a:pt x="426" y="15"/>
                  </a:lnTo>
                  <a:lnTo>
                    <a:pt x="440" y="11"/>
                  </a:lnTo>
                  <a:lnTo>
                    <a:pt x="456" y="8"/>
                  </a:lnTo>
                  <a:lnTo>
                    <a:pt x="471" y="5"/>
                  </a:lnTo>
                  <a:lnTo>
                    <a:pt x="487" y="2"/>
                  </a:lnTo>
                  <a:lnTo>
                    <a:pt x="503" y="0"/>
                  </a:lnTo>
                  <a:lnTo>
                    <a:pt x="507" y="1"/>
                  </a:lnTo>
                  <a:lnTo>
                    <a:pt x="511" y="1"/>
                  </a:lnTo>
                  <a:lnTo>
                    <a:pt x="516" y="2"/>
                  </a:lnTo>
                  <a:lnTo>
                    <a:pt x="521" y="2"/>
                  </a:lnTo>
                  <a:lnTo>
                    <a:pt x="528" y="2"/>
                  </a:lnTo>
                  <a:lnTo>
                    <a:pt x="538" y="3"/>
                  </a:lnTo>
                  <a:lnTo>
                    <a:pt x="552" y="3"/>
                  </a:lnTo>
                  <a:lnTo>
                    <a:pt x="570" y="5"/>
                  </a:lnTo>
                  <a:lnTo>
                    <a:pt x="579" y="6"/>
                  </a:lnTo>
                  <a:lnTo>
                    <a:pt x="588" y="7"/>
                  </a:lnTo>
                  <a:lnTo>
                    <a:pt x="596" y="8"/>
                  </a:lnTo>
                  <a:lnTo>
                    <a:pt x="606" y="10"/>
                  </a:lnTo>
                  <a:lnTo>
                    <a:pt x="615" y="11"/>
                  </a:lnTo>
                  <a:lnTo>
                    <a:pt x="623" y="12"/>
                  </a:lnTo>
                  <a:lnTo>
                    <a:pt x="632" y="13"/>
                  </a:lnTo>
                  <a:lnTo>
                    <a:pt x="641" y="15"/>
                  </a:lnTo>
                  <a:lnTo>
                    <a:pt x="659" y="20"/>
                  </a:lnTo>
                  <a:lnTo>
                    <a:pt x="678" y="24"/>
                  </a:lnTo>
                  <a:lnTo>
                    <a:pt x="695" y="31"/>
                  </a:lnTo>
                  <a:lnTo>
                    <a:pt x="712" y="37"/>
                  </a:lnTo>
                  <a:lnTo>
                    <a:pt x="730" y="43"/>
                  </a:lnTo>
                  <a:lnTo>
                    <a:pt x="747" y="50"/>
                  </a:lnTo>
                  <a:lnTo>
                    <a:pt x="763" y="57"/>
                  </a:lnTo>
                  <a:lnTo>
                    <a:pt x="779" y="65"/>
                  </a:lnTo>
                  <a:lnTo>
                    <a:pt x="795" y="73"/>
                  </a:lnTo>
                  <a:lnTo>
                    <a:pt x="810" y="83"/>
                  </a:lnTo>
                  <a:lnTo>
                    <a:pt x="826" y="91"/>
                  </a:lnTo>
                  <a:lnTo>
                    <a:pt x="841" y="101"/>
                  </a:lnTo>
                  <a:lnTo>
                    <a:pt x="856" y="112"/>
                  </a:lnTo>
                  <a:lnTo>
                    <a:pt x="872" y="122"/>
                  </a:lnTo>
                  <a:lnTo>
                    <a:pt x="887" y="134"/>
                  </a:lnTo>
                  <a:lnTo>
                    <a:pt x="901" y="147"/>
                  </a:lnTo>
                  <a:lnTo>
                    <a:pt x="911" y="158"/>
                  </a:lnTo>
                  <a:lnTo>
                    <a:pt x="922" y="168"/>
                  </a:lnTo>
                  <a:lnTo>
                    <a:pt x="931" y="179"/>
                  </a:lnTo>
                  <a:lnTo>
                    <a:pt x="941" y="190"/>
                  </a:lnTo>
                  <a:lnTo>
                    <a:pt x="951" y="201"/>
                  </a:lnTo>
                  <a:lnTo>
                    <a:pt x="960" y="213"/>
                  </a:lnTo>
                  <a:lnTo>
                    <a:pt x="969" y="226"/>
                  </a:lnTo>
                  <a:lnTo>
                    <a:pt x="978" y="238"/>
                  </a:lnTo>
                  <a:lnTo>
                    <a:pt x="994" y="264"/>
                  </a:lnTo>
                  <a:lnTo>
                    <a:pt x="1008" y="290"/>
                  </a:lnTo>
                  <a:lnTo>
                    <a:pt x="1020" y="316"/>
                  </a:lnTo>
                  <a:lnTo>
                    <a:pt x="1031" y="342"/>
                  </a:lnTo>
                  <a:lnTo>
                    <a:pt x="1040" y="368"/>
                  </a:lnTo>
                  <a:lnTo>
                    <a:pt x="1047" y="396"/>
                  </a:lnTo>
                  <a:lnTo>
                    <a:pt x="1055" y="425"/>
                  </a:lnTo>
                  <a:lnTo>
                    <a:pt x="1061" y="454"/>
                  </a:lnTo>
                  <a:lnTo>
                    <a:pt x="1062" y="467"/>
                  </a:lnTo>
                  <a:lnTo>
                    <a:pt x="1063" y="480"/>
                  </a:lnTo>
                  <a:lnTo>
                    <a:pt x="1065" y="494"/>
                  </a:lnTo>
                  <a:lnTo>
                    <a:pt x="1066" y="507"/>
                  </a:lnTo>
                  <a:lnTo>
                    <a:pt x="1063" y="557"/>
                  </a:lnTo>
                  <a:lnTo>
                    <a:pt x="1058" y="602"/>
                  </a:lnTo>
                  <a:lnTo>
                    <a:pt x="1051" y="648"/>
                  </a:lnTo>
                  <a:lnTo>
                    <a:pt x="1041" y="691"/>
                  </a:lnTo>
                  <a:lnTo>
                    <a:pt x="1027" y="733"/>
                  </a:lnTo>
                  <a:lnTo>
                    <a:pt x="1009" y="775"/>
                  </a:lnTo>
                  <a:lnTo>
                    <a:pt x="988" y="817"/>
                  </a:lnTo>
                  <a:lnTo>
                    <a:pt x="961" y="860"/>
                  </a:lnTo>
                  <a:lnTo>
                    <a:pt x="946" y="878"/>
                  </a:lnTo>
                  <a:lnTo>
                    <a:pt x="932" y="895"/>
                  </a:lnTo>
                  <a:lnTo>
                    <a:pt x="917" y="911"/>
                  </a:lnTo>
                  <a:lnTo>
                    <a:pt x="903" y="926"/>
                  </a:lnTo>
                  <a:lnTo>
                    <a:pt x="887" y="941"/>
                  </a:lnTo>
                  <a:lnTo>
                    <a:pt x="872" y="956"/>
                  </a:lnTo>
                  <a:lnTo>
                    <a:pt x="854" y="969"/>
                  </a:lnTo>
                  <a:lnTo>
                    <a:pt x="838" y="981"/>
                  </a:lnTo>
                  <a:lnTo>
                    <a:pt x="821" y="994"/>
                  </a:lnTo>
                  <a:lnTo>
                    <a:pt x="804" y="1005"/>
                  </a:lnTo>
                  <a:lnTo>
                    <a:pt x="785" y="1016"/>
                  </a:lnTo>
                  <a:lnTo>
                    <a:pt x="767" y="1027"/>
                  </a:lnTo>
                  <a:lnTo>
                    <a:pt x="747" y="1037"/>
                  </a:lnTo>
                  <a:lnTo>
                    <a:pt x="726" y="1046"/>
                  </a:lnTo>
                  <a:lnTo>
                    <a:pt x="705" y="1054"/>
                  </a:lnTo>
                  <a:lnTo>
                    <a:pt x="683" y="1062"/>
                  </a:lnTo>
                  <a:lnTo>
                    <a:pt x="673" y="1064"/>
                  </a:lnTo>
                  <a:lnTo>
                    <a:pt x="662" y="1067"/>
                  </a:lnTo>
                  <a:lnTo>
                    <a:pt x="652" y="1069"/>
                  </a:lnTo>
                  <a:lnTo>
                    <a:pt x="641" y="1070"/>
                  </a:lnTo>
                  <a:lnTo>
                    <a:pt x="630" y="1073"/>
                  </a:lnTo>
                  <a:lnTo>
                    <a:pt x="618" y="1075"/>
                  </a:lnTo>
                  <a:lnTo>
                    <a:pt x="609" y="1078"/>
                  </a:lnTo>
                  <a:lnTo>
                    <a:pt x="597" y="1080"/>
                  </a:lnTo>
                  <a:lnTo>
                    <a:pt x="588" y="1082"/>
                  </a:lnTo>
                  <a:lnTo>
                    <a:pt x="574" y="1083"/>
                  </a:lnTo>
                  <a:lnTo>
                    <a:pt x="559" y="1085"/>
                  </a:lnTo>
                  <a:lnTo>
                    <a:pt x="544" y="1086"/>
                  </a:lnTo>
                  <a:lnTo>
                    <a:pt x="528" y="1086"/>
                  </a:lnTo>
                  <a:lnTo>
                    <a:pt x="515" y="1086"/>
                  </a:lnTo>
                  <a:lnTo>
                    <a:pt x="502" y="1084"/>
                  </a:lnTo>
                  <a:lnTo>
                    <a:pt x="492" y="1080"/>
                  </a:lnTo>
                  <a:lnTo>
                    <a:pt x="460" y="1075"/>
                  </a:lnTo>
                  <a:lnTo>
                    <a:pt x="428" y="1070"/>
                  </a:lnTo>
                  <a:lnTo>
                    <a:pt x="398" y="1063"/>
                  </a:lnTo>
                  <a:lnTo>
                    <a:pt x="369" y="1054"/>
                  </a:lnTo>
                  <a:lnTo>
                    <a:pt x="340" y="1044"/>
                  </a:lnTo>
                  <a:lnTo>
                    <a:pt x="313" y="1033"/>
                  </a:lnTo>
                  <a:lnTo>
                    <a:pt x="287" y="1021"/>
                  </a:lnTo>
                  <a:lnTo>
                    <a:pt x="261" y="1006"/>
                  </a:lnTo>
                  <a:lnTo>
                    <a:pt x="236" y="990"/>
                  </a:lnTo>
                  <a:lnTo>
                    <a:pt x="213" y="973"/>
                  </a:lnTo>
                  <a:lnTo>
                    <a:pt x="191" y="954"/>
                  </a:lnTo>
                  <a:lnTo>
                    <a:pt x="169" y="935"/>
                  </a:lnTo>
                  <a:lnTo>
                    <a:pt x="148" y="912"/>
                  </a:lnTo>
                  <a:lnTo>
                    <a:pt x="126" y="889"/>
                  </a:lnTo>
                  <a:lnTo>
                    <a:pt x="107" y="864"/>
                  </a:lnTo>
                  <a:lnTo>
                    <a:pt x="88" y="837"/>
                  </a:lnTo>
                  <a:lnTo>
                    <a:pt x="77" y="818"/>
                  </a:lnTo>
                  <a:lnTo>
                    <a:pt x="68" y="800"/>
                  </a:lnTo>
                  <a:lnTo>
                    <a:pt x="59" y="783"/>
                  </a:lnTo>
                  <a:lnTo>
                    <a:pt x="51" y="764"/>
                  </a:lnTo>
                  <a:lnTo>
                    <a:pt x="42" y="747"/>
                  </a:lnTo>
                  <a:lnTo>
                    <a:pt x="35" y="728"/>
                  </a:lnTo>
                  <a:lnTo>
                    <a:pt x="29" y="710"/>
                  </a:lnTo>
                  <a:lnTo>
                    <a:pt x="21" y="691"/>
                  </a:lnTo>
                  <a:lnTo>
                    <a:pt x="12" y="644"/>
                  </a:lnTo>
                  <a:lnTo>
                    <a:pt x="5" y="597"/>
                  </a:lnTo>
                  <a:lnTo>
                    <a:pt x="2" y="552"/>
                  </a:lnTo>
                  <a:lnTo>
                    <a:pt x="0" y="505"/>
                  </a:lnTo>
                  <a:close/>
                </a:path>
              </a:pathLst>
            </a:custGeom>
            <a:solidFill>
              <a:srgbClr val="000000"/>
            </a:solidFill>
            <a:ln w="9525">
              <a:noFill/>
              <a:round/>
              <a:headEnd/>
              <a:tailEnd/>
            </a:ln>
          </p:spPr>
          <p:txBody>
            <a:bodyPr/>
            <a:lstStyle/>
            <a:p>
              <a:endParaRPr lang="el-GR"/>
            </a:p>
          </p:txBody>
        </p:sp>
        <p:sp>
          <p:nvSpPr>
            <p:cNvPr id="41396" name="Freeform 536"/>
            <p:cNvSpPr>
              <a:spLocks/>
            </p:cNvSpPr>
            <p:nvPr/>
          </p:nvSpPr>
          <p:spPr bwMode="auto">
            <a:xfrm>
              <a:off x="3853" y="2034"/>
              <a:ext cx="1018" cy="1024"/>
            </a:xfrm>
            <a:custGeom>
              <a:avLst/>
              <a:gdLst>
                <a:gd name="T0" fmla="*/ 11 w 1018"/>
                <a:gd name="T1" fmla="*/ 403 h 1024"/>
                <a:gd name="T2" fmla="*/ 46 w 1018"/>
                <a:gd name="T3" fmla="*/ 303 h 1024"/>
                <a:gd name="T4" fmla="*/ 102 w 1018"/>
                <a:gd name="T5" fmla="*/ 208 h 1024"/>
                <a:gd name="T6" fmla="*/ 126 w 1018"/>
                <a:gd name="T7" fmla="*/ 182 h 1024"/>
                <a:gd name="T8" fmla="*/ 151 w 1018"/>
                <a:gd name="T9" fmla="*/ 152 h 1024"/>
                <a:gd name="T10" fmla="*/ 164 w 1018"/>
                <a:gd name="T11" fmla="*/ 138 h 1024"/>
                <a:gd name="T12" fmla="*/ 188 w 1018"/>
                <a:gd name="T13" fmla="*/ 121 h 1024"/>
                <a:gd name="T14" fmla="*/ 210 w 1018"/>
                <a:gd name="T15" fmla="*/ 103 h 1024"/>
                <a:gd name="T16" fmla="*/ 231 w 1018"/>
                <a:gd name="T17" fmla="*/ 87 h 1024"/>
                <a:gd name="T18" fmla="*/ 248 w 1018"/>
                <a:gd name="T19" fmla="*/ 75 h 1024"/>
                <a:gd name="T20" fmla="*/ 274 w 1018"/>
                <a:gd name="T21" fmla="*/ 60 h 1024"/>
                <a:gd name="T22" fmla="*/ 337 w 1018"/>
                <a:gd name="T23" fmla="*/ 31 h 1024"/>
                <a:gd name="T24" fmla="*/ 400 w 1018"/>
                <a:gd name="T25" fmla="*/ 13 h 1024"/>
                <a:gd name="T26" fmla="*/ 462 w 1018"/>
                <a:gd name="T27" fmla="*/ 3 h 1024"/>
                <a:gd name="T28" fmla="*/ 525 w 1018"/>
                <a:gd name="T29" fmla="*/ 0 h 1024"/>
                <a:gd name="T30" fmla="*/ 592 w 1018"/>
                <a:gd name="T31" fmla="*/ 7 h 1024"/>
                <a:gd name="T32" fmla="*/ 680 w 1018"/>
                <a:gd name="T33" fmla="*/ 31 h 1024"/>
                <a:gd name="T34" fmla="*/ 767 w 1018"/>
                <a:gd name="T35" fmla="*/ 72 h 1024"/>
                <a:gd name="T36" fmla="*/ 843 w 1018"/>
                <a:gd name="T37" fmla="*/ 126 h 1024"/>
                <a:gd name="T38" fmla="*/ 907 w 1018"/>
                <a:gd name="T39" fmla="*/ 194 h 1024"/>
                <a:gd name="T40" fmla="*/ 959 w 1018"/>
                <a:gd name="T41" fmla="*/ 276 h 1024"/>
                <a:gd name="T42" fmla="*/ 1000 w 1018"/>
                <a:gd name="T43" fmla="*/ 378 h 1024"/>
                <a:gd name="T44" fmla="*/ 1018 w 1018"/>
                <a:gd name="T45" fmla="*/ 497 h 1024"/>
                <a:gd name="T46" fmla="*/ 1006 w 1018"/>
                <a:gd name="T47" fmla="*/ 618 h 1024"/>
                <a:gd name="T48" fmla="*/ 978 w 1018"/>
                <a:gd name="T49" fmla="*/ 711 h 1024"/>
                <a:gd name="T50" fmla="*/ 940 w 1018"/>
                <a:gd name="T51" fmla="*/ 781 h 1024"/>
                <a:gd name="T52" fmla="*/ 890 w 1018"/>
                <a:gd name="T53" fmla="*/ 851 h 1024"/>
                <a:gd name="T54" fmla="*/ 889 w 1018"/>
                <a:gd name="T55" fmla="*/ 856 h 1024"/>
                <a:gd name="T56" fmla="*/ 854 w 1018"/>
                <a:gd name="T57" fmla="*/ 890 h 1024"/>
                <a:gd name="T58" fmla="*/ 803 w 1018"/>
                <a:gd name="T59" fmla="*/ 930 h 1024"/>
                <a:gd name="T60" fmla="*/ 750 w 1018"/>
                <a:gd name="T61" fmla="*/ 962 h 1024"/>
                <a:gd name="T62" fmla="*/ 692 w 1018"/>
                <a:gd name="T63" fmla="*/ 988 h 1024"/>
                <a:gd name="T64" fmla="*/ 630 w 1018"/>
                <a:gd name="T65" fmla="*/ 1009 h 1024"/>
                <a:gd name="T66" fmla="*/ 578 w 1018"/>
                <a:gd name="T67" fmla="*/ 1020 h 1024"/>
                <a:gd name="T68" fmla="*/ 561 w 1018"/>
                <a:gd name="T69" fmla="*/ 1022 h 1024"/>
                <a:gd name="T70" fmla="*/ 542 w 1018"/>
                <a:gd name="T71" fmla="*/ 1024 h 1024"/>
                <a:gd name="T72" fmla="*/ 498 w 1018"/>
                <a:gd name="T73" fmla="*/ 1023 h 1024"/>
                <a:gd name="T74" fmla="*/ 444 w 1018"/>
                <a:gd name="T75" fmla="*/ 1018 h 1024"/>
                <a:gd name="T76" fmla="*/ 390 w 1018"/>
                <a:gd name="T77" fmla="*/ 1008 h 1024"/>
                <a:gd name="T78" fmla="*/ 339 w 1018"/>
                <a:gd name="T79" fmla="*/ 993 h 1024"/>
                <a:gd name="T80" fmla="*/ 287 w 1018"/>
                <a:gd name="T81" fmla="*/ 972 h 1024"/>
                <a:gd name="T82" fmla="*/ 243 w 1018"/>
                <a:gd name="T83" fmla="*/ 950 h 1024"/>
                <a:gd name="T84" fmla="*/ 220 w 1018"/>
                <a:gd name="T85" fmla="*/ 933 h 1024"/>
                <a:gd name="T86" fmla="*/ 195 w 1018"/>
                <a:gd name="T87" fmla="*/ 917 h 1024"/>
                <a:gd name="T88" fmla="*/ 188 w 1018"/>
                <a:gd name="T89" fmla="*/ 908 h 1024"/>
                <a:gd name="T90" fmla="*/ 175 w 1018"/>
                <a:gd name="T91" fmla="*/ 893 h 1024"/>
                <a:gd name="T92" fmla="*/ 143 w 1018"/>
                <a:gd name="T93" fmla="*/ 862 h 1024"/>
                <a:gd name="T94" fmla="*/ 114 w 1018"/>
                <a:gd name="T95" fmla="*/ 829 h 1024"/>
                <a:gd name="T96" fmla="*/ 64 w 1018"/>
                <a:gd name="T97" fmla="*/ 753 h 1024"/>
                <a:gd name="T98" fmla="*/ 25 w 1018"/>
                <a:gd name="T99" fmla="*/ 655 h 1024"/>
                <a:gd name="T100" fmla="*/ 0 w 1018"/>
                <a:gd name="T101" fmla="*/ 550 h 1024"/>
                <a:gd name="T102" fmla="*/ 0 w 1018"/>
                <a:gd name="T103" fmla="*/ 496 h 1024"/>
                <a:gd name="T104" fmla="*/ 0 w 1018"/>
                <a:gd name="T105" fmla="*/ 477 h 10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8"/>
                <a:gd name="T160" fmla="*/ 0 h 1024"/>
                <a:gd name="T161" fmla="*/ 1018 w 1018"/>
                <a:gd name="T162" fmla="*/ 1024 h 10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8" h="1024">
                  <a:moveTo>
                    <a:pt x="0" y="477"/>
                  </a:moveTo>
                  <a:lnTo>
                    <a:pt x="5" y="439"/>
                  </a:lnTo>
                  <a:lnTo>
                    <a:pt x="11" y="403"/>
                  </a:lnTo>
                  <a:lnTo>
                    <a:pt x="21" y="368"/>
                  </a:lnTo>
                  <a:lnTo>
                    <a:pt x="32" y="335"/>
                  </a:lnTo>
                  <a:lnTo>
                    <a:pt x="46" y="303"/>
                  </a:lnTo>
                  <a:lnTo>
                    <a:pt x="62" y="271"/>
                  </a:lnTo>
                  <a:lnTo>
                    <a:pt x="81" y="240"/>
                  </a:lnTo>
                  <a:lnTo>
                    <a:pt x="102" y="208"/>
                  </a:lnTo>
                  <a:lnTo>
                    <a:pt x="109" y="201"/>
                  </a:lnTo>
                  <a:lnTo>
                    <a:pt x="117" y="192"/>
                  </a:lnTo>
                  <a:lnTo>
                    <a:pt x="126" y="182"/>
                  </a:lnTo>
                  <a:lnTo>
                    <a:pt x="135" y="172"/>
                  </a:lnTo>
                  <a:lnTo>
                    <a:pt x="143" y="161"/>
                  </a:lnTo>
                  <a:lnTo>
                    <a:pt x="151" y="152"/>
                  </a:lnTo>
                  <a:lnTo>
                    <a:pt x="156" y="145"/>
                  </a:lnTo>
                  <a:lnTo>
                    <a:pt x="158" y="140"/>
                  </a:lnTo>
                  <a:lnTo>
                    <a:pt x="164" y="138"/>
                  </a:lnTo>
                  <a:lnTo>
                    <a:pt x="172" y="134"/>
                  </a:lnTo>
                  <a:lnTo>
                    <a:pt x="179" y="128"/>
                  </a:lnTo>
                  <a:lnTo>
                    <a:pt x="188" y="121"/>
                  </a:lnTo>
                  <a:lnTo>
                    <a:pt x="196" y="115"/>
                  </a:lnTo>
                  <a:lnTo>
                    <a:pt x="204" y="108"/>
                  </a:lnTo>
                  <a:lnTo>
                    <a:pt x="210" y="103"/>
                  </a:lnTo>
                  <a:lnTo>
                    <a:pt x="215" y="98"/>
                  </a:lnTo>
                  <a:lnTo>
                    <a:pt x="224" y="92"/>
                  </a:lnTo>
                  <a:lnTo>
                    <a:pt x="231" y="87"/>
                  </a:lnTo>
                  <a:lnTo>
                    <a:pt x="237" y="82"/>
                  </a:lnTo>
                  <a:lnTo>
                    <a:pt x="243" y="78"/>
                  </a:lnTo>
                  <a:lnTo>
                    <a:pt x="248" y="75"/>
                  </a:lnTo>
                  <a:lnTo>
                    <a:pt x="256" y="71"/>
                  </a:lnTo>
                  <a:lnTo>
                    <a:pt x="263" y="66"/>
                  </a:lnTo>
                  <a:lnTo>
                    <a:pt x="274" y="60"/>
                  </a:lnTo>
                  <a:lnTo>
                    <a:pt x="295" y="50"/>
                  </a:lnTo>
                  <a:lnTo>
                    <a:pt x="316" y="40"/>
                  </a:lnTo>
                  <a:lnTo>
                    <a:pt x="337" y="31"/>
                  </a:lnTo>
                  <a:lnTo>
                    <a:pt x="358" y="24"/>
                  </a:lnTo>
                  <a:lnTo>
                    <a:pt x="379" y="18"/>
                  </a:lnTo>
                  <a:lnTo>
                    <a:pt x="400" y="13"/>
                  </a:lnTo>
                  <a:lnTo>
                    <a:pt x="420" y="8"/>
                  </a:lnTo>
                  <a:lnTo>
                    <a:pt x="441" y="5"/>
                  </a:lnTo>
                  <a:lnTo>
                    <a:pt x="462" y="3"/>
                  </a:lnTo>
                  <a:lnTo>
                    <a:pt x="483" y="0"/>
                  </a:lnTo>
                  <a:lnTo>
                    <a:pt x="504" y="0"/>
                  </a:lnTo>
                  <a:lnTo>
                    <a:pt x="525" y="0"/>
                  </a:lnTo>
                  <a:lnTo>
                    <a:pt x="547" y="2"/>
                  </a:lnTo>
                  <a:lnTo>
                    <a:pt x="570" y="4"/>
                  </a:lnTo>
                  <a:lnTo>
                    <a:pt x="592" y="7"/>
                  </a:lnTo>
                  <a:lnTo>
                    <a:pt x="614" y="10"/>
                  </a:lnTo>
                  <a:lnTo>
                    <a:pt x="648" y="20"/>
                  </a:lnTo>
                  <a:lnTo>
                    <a:pt x="680" y="31"/>
                  </a:lnTo>
                  <a:lnTo>
                    <a:pt x="709" y="42"/>
                  </a:lnTo>
                  <a:lnTo>
                    <a:pt x="739" y="57"/>
                  </a:lnTo>
                  <a:lnTo>
                    <a:pt x="767" y="72"/>
                  </a:lnTo>
                  <a:lnTo>
                    <a:pt x="793" y="88"/>
                  </a:lnTo>
                  <a:lnTo>
                    <a:pt x="819" y="107"/>
                  </a:lnTo>
                  <a:lnTo>
                    <a:pt x="843" y="126"/>
                  </a:lnTo>
                  <a:lnTo>
                    <a:pt x="865" y="147"/>
                  </a:lnTo>
                  <a:lnTo>
                    <a:pt x="887" y="170"/>
                  </a:lnTo>
                  <a:lnTo>
                    <a:pt x="907" y="194"/>
                  </a:lnTo>
                  <a:lnTo>
                    <a:pt x="926" y="220"/>
                  </a:lnTo>
                  <a:lnTo>
                    <a:pt x="943" y="247"/>
                  </a:lnTo>
                  <a:lnTo>
                    <a:pt x="959" y="276"/>
                  </a:lnTo>
                  <a:lnTo>
                    <a:pt x="974" y="307"/>
                  </a:lnTo>
                  <a:lnTo>
                    <a:pt x="987" y="339"/>
                  </a:lnTo>
                  <a:lnTo>
                    <a:pt x="1000" y="378"/>
                  </a:lnTo>
                  <a:lnTo>
                    <a:pt x="1008" y="415"/>
                  </a:lnTo>
                  <a:lnTo>
                    <a:pt x="1015" y="455"/>
                  </a:lnTo>
                  <a:lnTo>
                    <a:pt x="1018" y="497"/>
                  </a:lnTo>
                  <a:lnTo>
                    <a:pt x="1017" y="538"/>
                  </a:lnTo>
                  <a:lnTo>
                    <a:pt x="1013" y="577"/>
                  </a:lnTo>
                  <a:lnTo>
                    <a:pt x="1006" y="618"/>
                  </a:lnTo>
                  <a:lnTo>
                    <a:pt x="997" y="659"/>
                  </a:lnTo>
                  <a:lnTo>
                    <a:pt x="987" y="686"/>
                  </a:lnTo>
                  <a:lnTo>
                    <a:pt x="978" y="711"/>
                  </a:lnTo>
                  <a:lnTo>
                    <a:pt x="966" y="735"/>
                  </a:lnTo>
                  <a:lnTo>
                    <a:pt x="954" y="759"/>
                  </a:lnTo>
                  <a:lnTo>
                    <a:pt x="940" y="781"/>
                  </a:lnTo>
                  <a:lnTo>
                    <a:pt x="926" y="804"/>
                  </a:lnTo>
                  <a:lnTo>
                    <a:pt x="908" y="828"/>
                  </a:lnTo>
                  <a:lnTo>
                    <a:pt x="890" y="851"/>
                  </a:lnTo>
                  <a:lnTo>
                    <a:pt x="890" y="853"/>
                  </a:lnTo>
                  <a:lnTo>
                    <a:pt x="889" y="855"/>
                  </a:lnTo>
                  <a:lnTo>
                    <a:pt x="889" y="856"/>
                  </a:lnTo>
                  <a:lnTo>
                    <a:pt x="887" y="857"/>
                  </a:lnTo>
                  <a:lnTo>
                    <a:pt x="871" y="874"/>
                  </a:lnTo>
                  <a:lnTo>
                    <a:pt x="854" y="890"/>
                  </a:lnTo>
                  <a:lnTo>
                    <a:pt x="838" y="903"/>
                  </a:lnTo>
                  <a:lnTo>
                    <a:pt x="821" y="917"/>
                  </a:lnTo>
                  <a:lnTo>
                    <a:pt x="803" y="930"/>
                  </a:lnTo>
                  <a:lnTo>
                    <a:pt x="786" y="941"/>
                  </a:lnTo>
                  <a:lnTo>
                    <a:pt x="767" y="953"/>
                  </a:lnTo>
                  <a:lnTo>
                    <a:pt x="750" y="962"/>
                  </a:lnTo>
                  <a:lnTo>
                    <a:pt x="732" y="972"/>
                  </a:lnTo>
                  <a:lnTo>
                    <a:pt x="712" y="981"/>
                  </a:lnTo>
                  <a:lnTo>
                    <a:pt x="692" y="988"/>
                  </a:lnTo>
                  <a:lnTo>
                    <a:pt x="672" y="996"/>
                  </a:lnTo>
                  <a:lnTo>
                    <a:pt x="651" y="1003"/>
                  </a:lnTo>
                  <a:lnTo>
                    <a:pt x="630" y="1009"/>
                  </a:lnTo>
                  <a:lnTo>
                    <a:pt x="608" y="1014"/>
                  </a:lnTo>
                  <a:lnTo>
                    <a:pt x="585" y="1019"/>
                  </a:lnTo>
                  <a:lnTo>
                    <a:pt x="578" y="1020"/>
                  </a:lnTo>
                  <a:lnTo>
                    <a:pt x="572" y="1020"/>
                  </a:lnTo>
                  <a:lnTo>
                    <a:pt x="566" y="1022"/>
                  </a:lnTo>
                  <a:lnTo>
                    <a:pt x="561" y="1022"/>
                  </a:lnTo>
                  <a:lnTo>
                    <a:pt x="555" y="1023"/>
                  </a:lnTo>
                  <a:lnTo>
                    <a:pt x="549" y="1023"/>
                  </a:lnTo>
                  <a:lnTo>
                    <a:pt x="542" y="1024"/>
                  </a:lnTo>
                  <a:lnTo>
                    <a:pt x="536" y="1024"/>
                  </a:lnTo>
                  <a:lnTo>
                    <a:pt x="517" y="1024"/>
                  </a:lnTo>
                  <a:lnTo>
                    <a:pt x="498" y="1023"/>
                  </a:lnTo>
                  <a:lnTo>
                    <a:pt x="479" y="1022"/>
                  </a:lnTo>
                  <a:lnTo>
                    <a:pt x="461" y="1019"/>
                  </a:lnTo>
                  <a:lnTo>
                    <a:pt x="444" y="1018"/>
                  </a:lnTo>
                  <a:lnTo>
                    <a:pt x="426" y="1014"/>
                  </a:lnTo>
                  <a:lnTo>
                    <a:pt x="408" y="1012"/>
                  </a:lnTo>
                  <a:lnTo>
                    <a:pt x="390" y="1008"/>
                  </a:lnTo>
                  <a:lnTo>
                    <a:pt x="373" y="1003"/>
                  </a:lnTo>
                  <a:lnTo>
                    <a:pt x="356" y="998"/>
                  </a:lnTo>
                  <a:lnTo>
                    <a:pt x="339" y="993"/>
                  </a:lnTo>
                  <a:lnTo>
                    <a:pt x="321" y="986"/>
                  </a:lnTo>
                  <a:lnTo>
                    <a:pt x="304" y="980"/>
                  </a:lnTo>
                  <a:lnTo>
                    <a:pt x="287" y="972"/>
                  </a:lnTo>
                  <a:lnTo>
                    <a:pt x="269" y="964"/>
                  </a:lnTo>
                  <a:lnTo>
                    <a:pt x="251" y="955"/>
                  </a:lnTo>
                  <a:lnTo>
                    <a:pt x="243" y="950"/>
                  </a:lnTo>
                  <a:lnTo>
                    <a:pt x="235" y="944"/>
                  </a:lnTo>
                  <a:lnTo>
                    <a:pt x="227" y="939"/>
                  </a:lnTo>
                  <a:lnTo>
                    <a:pt x="220" y="933"/>
                  </a:lnTo>
                  <a:lnTo>
                    <a:pt x="211" y="928"/>
                  </a:lnTo>
                  <a:lnTo>
                    <a:pt x="204" y="923"/>
                  </a:lnTo>
                  <a:lnTo>
                    <a:pt x="195" y="917"/>
                  </a:lnTo>
                  <a:lnTo>
                    <a:pt x="188" y="912"/>
                  </a:lnTo>
                  <a:lnTo>
                    <a:pt x="188" y="909"/>
                  </a:lnTo>
                  <a:lnTo>
                    <a:pt x="188" y="908"/>
                  </a:lnTo>
                  <a:lnTo>
                    <a:pt x="188" y="906"/>
                  </a:lnTo>
                  <a:lnTo>
                    <a:pt x="187" y="903"/>
                  </a:lnTo>
                  <a:lnTo>
                    <a:pt x="175" y="893"/>
                  </a:lnTo>
                  <a:lnTo>
                    <a:pt x="164" y="883"/>
                  </a:lnTo>
                  <a:lnTo>
                    <a:pt x="153" y="874"/>
                  </a:lnTo>
                  <a:lnTo>
                    <a:pt x="143" y="862"/>
                  </a:lnTo>
                  <a:lnTo>
                    <a:pt x="133" y="851"/>
                  </a:lnTo>
                  <a:lnTo>
                    <a:pt x="124" y="840"/>
                  </a:lnTo>
                  <a:lnTo>
                    <a:pt x="114" y="829"/>
                  </a:lnTo>
                  <a:lnTo>
                    <a:pt x="104" y="817"/>
                  </a:lnTo>
                  <a:lnTo>
                    <a:pt x="83" y="785"/>
                  </a:lnTo>
                  <a:lnTo>
                    <a:pt x="64" y="753"/>
                  </a:lnTo>
                  <a:lnTo>
                    <a:pt x="49" y="720"/>
                  </a:lnTo>
                  <a:lnTo>
                    <a:pt x="36" y="688"/>
                  </a:lnTo>
                  <a:lnTo>
                    <a:pt x="25" y="655"/>
                  </a:lnTo>
                  <a:lnTo>
                    <a:pt x="15" y="622"/>
                  </a:lnTo>
                  <a:lnTo>
                    <a:pt x="6" y="587"/>
                  </a:lnTo>
                  <a:lnTo>
                    <a:pt x="0" y="550"/>
                  </a:lnTo>
                  <a:lnTo>
                    <a:pt x="0" y="531"/>
                  </a:lnTo>
                  <a:lnTo>
                    <a:pt x="0" y="513"/>
                  </a:lnTo>
                  <a:lnTo>
                    <a:pt x="0" y="496"/>
                  </a:lnTo>
                  <a:lnTo>
                    <a:pt x="0" y="477"/>
                  </a:lnTo>
                  <a:close/>
                </a:path>
              </a:pathLst>
            </a:custGeom>
            <a:solidFill>
              <a:srgbClr val="000000"/>
            </a:solidFill>
            <a:ln w="9525">
              <a:noFill/>
              <a:round/>
              <a:headEnd/>
              <a:tailEnd/>
            </a:ln>
          </p:spPr>
          <p:txBody>
            <a:bodyPr/>
            <a:lstStyle/>
            <a:p>
              <a:endParaRPr lang="el-GR"/>
            </a:p>
          </p:txBody>
        </p:sp>
        <p:sp>
          <p:nvSpPr>
            <p:cNvPr id="41397" name="Freeform 537"/>
            <p:cNvSpPr>
              <a:spLocks/>
            </p:cNvSpPr>
            <p:nvPr/>
          </p:nvSpPr>
          <p:spPr bwMode="auto">
            <a:xfrm>
              <a:off x="3858" y="2533"/>
              <a:ext cx="319" cy="335"/>
            </a:xfrm>
            <a:custGeom>
              <a:avLst/>
              <a:gdLst>
                <a:gd name="T0" fmla="*/ 11 w 319"/>
                <a:gd name="T1" fmla="*/ 3 h 335"/>
                <a:gd name="T2" fmla="*/ 26 w 319"/>
                <a:gd name="T3" fmla="*/ 47 h 335"/>
                <a:gd name="T4" fmla="*/ 30 w 319"/>
                <a:gd name="T5" fmla="*/ 4 h 335"/>
                <a:gd name="T6" fmla="*/ 54 w 319"/>
                <a:gd name="T7" fmla="*/ 62 h 335"/>
                <a:gd name="T8" fmla="*/ 65 w 319"/>
                <a:gd name="T9" fmla="*/ 82 h 335"/>
                <a:gd name="T10" fmla="*/ 60 w 319"/>
                <a:gd name="T11" fmla="*/ 4 h 335"/>
                <a:gd name="T12" fmla="*/ 83 w 319"/>
                <a:gd name="T13" fmla="*/ 44 h 335"/>
                <a:gd name="T14" fmla="*/ 90 w 319"/>
                <a:gd name="T15" fmla="*/ 57 h 335"/>
                <a:gd name="T16" fmla="*/ 83 w 319"/>
                <a:gd name="T17" fmla="*/ 4 h 335"/>
                <a:gd name="T18" fmla="*/ 111 w 319"/>
                <a:gd name="T19" fmla="*/ 24 h 335"/>
                <a:gd name="T20" fmla="*/ 127 w 319"/>
                <a:gd name="T21" fmla="*/ 77 h 335"/>
                <a:gd name="T22" fmla="*/ 120 w 319"/>
                <a:gd name="T23" fmla="*/ 21 h 335"/>
                <a:gd name="T24" fmla="*/ 147 w 319"/>
                <a:gd name="T25" fmla="*/ 5 h 335"/>
                <a:gd name="T26" fmla="*/ 164 w 319"/>
                <a:gd name="T27" fmla="*/ 73 h 335"/>
                <a:gd name="T28" fmla="*/ 161 w 319"/>
                <a:gd name="T29" fmla="*/ 40 h 335"/>
                <a:gd name="T30" fmla="*/ 177 w 319"/>
                <a:gd name="T31" fmla="*/ 7 h 335"/>
                <a:gd name="T32" fmla="*/ 201 w 319"/>
                <a:gd name="T33" fmla="*/ 74 h 335"/>
                <a:gd name="T34" fmla="*/ 199 w 319"/>
                <a:gd name="T35" fmla="*/ 7 h 335"/>
                <a:gd name="T36" fmla="*/ 226 w 319"/>
                <a:gd name="T37" fmla="*/ 41 h 335"/>
                <a:gd name="T38" fmla="*/ 231 w 319"/>
                <a:gd name="T39" fmla="*/ 20 h 335"/>
                <a:gd name="T40" fmla="*/ 258 w 319"/>
                <a:gd name="T41" fmla="*/ 8 h 335"/>
                <a:gd name="T42" fmla="*/ 284 w 319"/>
                <a:gd name="T43" fmla="*/ 108 h 335"/>
                <a:gd name="T44" fmla="*/ 319 w 319"/>
                <a:gd name="T45" fmla="*/ 165 h 335"/>
                <a:gd name="T46" fmla="*/ 313 w 319"/>
                <a:gd name="T47" fmla="*/ 172 h 335"/>
                <a:gd name="T48" fmla="*/ 284 w 319"/>
                <a:gd name="T49" fmla="*/ 139 h 335"/>
                <a:gd name="T50" fmla="*/ 287 w 319"/>
                <a:gd name="T51" fmla="*/ 149 h 335"/>
                <a:gd name="T52" fmla="*/ 295 w 319"/>
                <a:gd name="T53" fmla="*/ 189 h 335"/>
                <a:gd name="T54" fmla="*/ 261 w 319"/>
                <a:gd name="T55" fmla="*/ 158 h 335"/>
                <a:gd name="T56" fmla="*/ 277 w 319"/>
                <a:gd name="T57" fmla="*/ 203 h 335"/>
                <a:gd name="T58" fmla="*/ 254 w 319"/>
                <a:gd name="T59" fmla="*/ 214 h 335"/>
                <a:gd name="T60" fmla="*/ 225 w 319"/>
                <a:gd name="T61" fmla="*/ 170 h 335"/>
                <a:gd name="T62" fmla="*/ 238 w 319"/>
                <a:gd name="T63" fmla="*/ 207 h 335"/>
                <a:gd name="T64" fmla="*/ 229 w 319"/>
                <a:gd name="T65" fmla="*/ 242 h 335"/>
                <a:gd name="T66" fmla="*/ 207 w 319"/>
                <a:gd name="T67" fmla="*/ 219 h 335"/>
                <a:gd name="T68" fmla="*/ 212 w 319"/>
                <a:gd name="T69" fmla="*/ 260 h 335"/>
                <a:gd name="T70" fmla="*/ 185 w 319"/>
                <a:gd name="T71" fmla="*/ 245 h 335"/>
                <a:gd name="T72" fmla="*/ 163 w 319"/>
                <a:gd name="T73" fmla="*/ 207 h 335"/>
                <a:gd name="T74" fmla="*/ 189 w 319"/>
                <a:gd name="T75" fmla="*/ 279 h 335"/>
                <a:gd name="T76" fmla="*/ 158 w 319"/>
                <a:gd name="T77" fmla="*/ 263 h 335"/>
                <a:gd name="T78" fmla="*/ 165 w 319"/>
                <a:gd name="T79" fmla="*/ 287 h 335"/>
                <a:gd name="T80" fmla="*/ 148 w 319"/>
                <a:gd name="T81" fmla="*/ 312 h 335"/>
                <a:gd name="T82" fmla="*/ 114 w 319"/>
                <a:gd name="T83" fmla="*/ 267 h 335"/>
                <a:gd name="T84" fmla="*/ 99 w 319"/>
                <a:gd name="T85" fmla="*/ 237 h 335"/>
                <a:gd name="T86" fmla="*/ 110 w 319"/>
                <a:gd name="T87" fmla="*/ 268 h 335"/>
                <a:gd name="T88" fmla="*/ 141 w 319"/>
                <a:gd name="T89" fmla="*/ 316 h 335"/>
                <a:gd name="T90" fmla="*/ 138 w 319"/>
                <a:gd name="T91" fmla="*/ 323 h 335"/>
                <a:gd name="T92" fmla="*/ 121 w 319"/>
                <a:gd name="T93" fmla="*/ 315 h 335"/>
                <a:gd name="T94" fmla="*/ 119 w 319"/>
                <a:gd name="T95" fmla="*/ 325 h 335"/>
                <a:gd name="T96" fmla="*/ 117 w 319"/>
                <a:gd name="T97" fmla="*/ 330 h 335"/>
                <a:gd name="T98" fmla="*/ 41 w 319"/>
                <a:gd name="T99" fmla="*/ 200 h 335"/>
                <a:gd name="T100" fmla="*/ 5 w 319"/>
                <a:gd name="T101" fmla="*/ 57 h 335"/>
                <a:gd name="T102" fmla="*/ 0 w 319"/>
                <a:gd name="T103" fmla="*/ 0 h 3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35"/>
                <a:gd name="T158" fmla="*/ 319 w 319"/>
                <a:gd name="T159" fmla="*/ 335 h 3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35">
                  <a:moveTo>
                    <a:pt x="0" y="0"/>
                  </a:moveTo>
                  <a:lnTo>
                    <a:pt x="2" y="0"/>
                  </a:lnTo>
                  <a:lnTo>
                    <a:pt x="6" y="2"/>
                  </a:lnTo>
                  <a:lnTo>
                    <a:pt x="9" y="2"/>
                  </a:lnTo>
                  <a:lnTo>
                    <a:pt x="11" y="3"/>
                  </a:lnTo>
                  <a:lnTo>
                    <a:pt x="12" y="13"/>
                  </a:lnTo>
                  <a:lnTo>
                    <a:pt x="15" y="26"/>
                  </a:lnTo>
                  <a:lnTo>
                    <a:pt x="18" y="41"/>
                  </a:lnTo>
                  <a:lnTo>
                    <a:pt x="25" y="51"/>
                  </a:lnTo>
                  <a:lnTo>
                    <a:pt x="26" y="47"/>
                  </a:lnTo>
                  <a:lnTo>
                    <a:pt x="25" y="40"/>
                  </a:lnTo>
                  <a:lnTo>
                    <a:pt x="23" y="28"/>
                  </a:lnTo>
                  <a:lnTo>
                    <a:pt x="20" y="3"/>
                  </a:lnTo>
                  <a:lnTo>
                    <a:pt x="25" y="4"/>
                  </a:lnTo>
                  <a:lnTo>
                    <a:pt x="30" y="4"/>
                  </a:lnTo>
                  <a:lnTo>
                    <a:pt x="34" y="4"/>
                  </a:lnTo>
                  <a:lnTo>
                    <a:pt x="39" y="4"/>
                  </a:lnTo>
                  <a:lnTo>
                    <a:pt x="43" y="23"/>
                  </a:lnTo>
                  <a:lnTo>
                    <a:pt x="48" y="42"/>
                  </a:lnTo>
                  <a:lnTo>
                    <a:pt x="54" y="62"/>
                  </a:lnTo>
                  <a:lnTo>
                    <a:pt x="60" y="82"/>
                  </a:lnTo>
                  <a:lnTo>
                    <a:pt x="62" y="82"/>
                  </a:lnTo>
                  <a:lnTo>
                    <a:pt x="63" y="82"/>
                  </a:lnTo>
                  <a:lnTo>
                    <a:pt x="64" y="82"/>
                  </a:lnTo>
                  <a:lnTo>
                    <a:pt x="65" y="82"/>
                  </a:lnTo>
                  <a:lnTo>
                    <a:pt x="60" y="61"/>
                  </a:lnTo>
                  <a:lnTo>
                    <a:pt x="55" y="42"/>
                  </a:lnTo>
                  <a:lnTo>
                    <a:pt x="52" y="23"/>
                  </a:lnTo>
                  <a:lnTo>
                    <a:pt x="48" y="4"/>
                  </a:lnTo>
                  <a:lnTo>
                    <a:pt x="60" y="4"/>
                  </a:lnTo>
                  <a:lnTo>
                    <a:pt x="68" y="4"/>
                  </a:lnTo>
                  <a:lnTo>
                    <a:pt x="72" y="4"/>
                  </a:lnTo>
                  <a:lnTo>
                    <a:pt x="75" y="5"/>
                  </a:lnTo>
                  <a:lnTo>
                    <a:pt x="80" y="30"/>
                  </a:lnTo>
                  <a:lnTo>
                    <a:pt x="83" y="44"/>
                  </a:lnTo>
                  <a:lnTo>
                    <a:pt x="85" y="51"/>
                  </a:lnTo>
                  <a:lnTo>
                    <a:pt x="86" y="56"/>
                  </a:lnTo>
                  <a:lnTo>
                    <a:pt x="88" y="57"/>
                  </a:lnTo>
                  <a:lnTo>
                    <a:pt x="89" y="57"/>
                  </a:lnTo>
                  <a:lnTo>
                    <a:pt x="90" y="57"/>
                  </a:lnTo>
                  <a:lnTo>
                    <a:pt x="91" y="57"/>
                  </a:lnTo>
                  <a:lnTo>
                    <a:pt x="89" y="44"/>
                  </a:lnTo>
                  <a:lnTo>
                    <a:pt x="88" y="31"/>
                  </a:lnTo>
                  <a:lnTo>
                    <a:pt x="85" y="18"/>
                  </a:lnTo>
                  <a:lnTo>
                    <a:pt x="83" y="4"/>
                  </a:lnTo>
                  <a:lnTo>
                    <a:pt x="90" y="5"/>
                  </a:lnTo>
                  <a:lnTo>
                    <a:pt x="96" y="5"/>
                  </a:lnTo>
                  <a:lnTo>
                    <a:pt x="101" y="5"/>
                  </a:lnTo>
                  <a:lnTo>
                    <a:pt x="107" y="7"/>
                  </a:lnTo>
                  <a:lnTo>
                    <a:pt x="111" y="24"/>
                  </a:lnTo>
                  <a:lnTo>
                    <a:pt x="115" y="41"/>
                  </a:lnTo>
                  <a:lnTo>
                    <a:pt x="119" y="58"/>
                  </a:lnTo>
                  <a:lnTo>
                    <a:pt x="125" y="77"/>
                  </a:lnTo>
                  <a:lnTo>
                    <a:pt x="126" y="77"/>
                  </a:lnTo>
                  <a:lnTo>
                    <a:pt x="127" y="77"/>
                  </a:lnTo>
                  <a:lnTo>
                    <a:pt x="128" y="78"/>
                  </a:lnTo>
                  <a:lnTo>
                    <a:pt x="130" y="78"/>
                  </a:lnTo>
                  <a:lnTo>
                    <a:pt x="125" y="51"/>
                  </a:lnTo>
                  <a:lnTo>
                    <a:pt x="122" y="35"/>
                  </a:lnTo>
                  <a:lnTo>
                    <a:pt x="120" y="21"/>
                  </a:lnTo>
                  <a:lnTo>
                    <a:pt x="117" y="4"/>
                  </a:lnTo>
                  <a:lnTo>
                    <a:pt x="125" y="4"/>
                  </a:lnTo>
                  <a:lnTo>
                    <a:pt x="132" y="4"/>
                  </a:lnTo>
                  <a:lnTo>
                    <a:pt x="140" y="5"/>
                  </a:lnTo>
                  <a:lnTo>
                    <a:pt x="147" y="5"/>
                  </a:lnTo>
                  <a:lnTo>
                    <a:pt x="148" y="23"/>
                  </a:lnTo>
                  <a:lnTo>
                    <a:pt x="152" y="39"/>
                  </a:lnTo>
                  <a:lnTo>
                    <a:pt x="157" y="56"/>
                  </a:lnTo>
                  <a:lnTo>
                    <a:pt x="163" y="73"/>
                  </a:lnTo>
                  <a:lnTo>
                    <a:pt x="164" y="73"/>
                  </a:lnTo>
                  <a:lnTo>
                    <a:pt x="165" y="73"/>
                  </a:lnTo>
                  <a:lnTo>
                    <a:pt x="167" y="74"/>
                  </a:lnTo>
                  <a:lnTo>
                    <a:pt x="168" y="74"/>
                  </a:lnTo>
                  <a:lnTo>
                    <a:pt x="164" y="57"/>
                  </a:lnTo>
                  <a:lnTo>
                    <a:pt x="161" y="40"/>
                  </a:lnTo>
                  <a:lnTo>
                    <a:pt x="157" y="23"/>
                  </a:lnTo>
                  <a:lnTo>
                    <a:pt x="157" y="7"/>
                  </a:lnTo>
                  <a:lnTo>
                    <a:pt x="164" y="7"/>
                  </a:lnTo>
                  <a:lnTo>
                    <a:pt x="170" y="7"/>
                  </a:lnTo>
                  <a:lnTo>
                    <a:pt x="177" y="7"/>
                  </a:lnTo>
                  <a:lnTo>
                    <a:pt x="183" y="7"/>
                  </a:lnTo>
                  <a:lnTo>
                    <a:pt x="185" y="20"/>
                  </a:lnTo>
                  <a:lnTo>
                    <a:pt x="190" y="42"/>
                  </a:lnTo>
                  <a:lnTo>
                    <a:pt x="195" y="63"/>
                  </a:lnTo>
                  <a:lnTo>
                    <a:pt x="201" y="74"/>
                  </a:lnTo>
                  <a:lnTo>
                    <a:pt x="201" y="62"/>
                  </a:lnTo>
                  <a:lnTo>
                    <a:pt x="199" y="42"/>
                  </a:lnTo>
                  <a:lnTo>
                    <a:pt x="194" y="21"/>
                  </a:lnTo>
                  <a:lnTo>
                    <a:pt x="191" y="7"/>
                  </a:lnTo>
                  <a:lnTo>
                    <a:pt x="199" y="7"/>
                  </a:lnTo>
                  <a:lnTo>
                    <a:pt x="206" y="7"/>
                  </a:lnTo>
                  <a:lnTo>
                    <a:pt x="214" y="7"/>
                  </a:lnTo>
                  <a:lnTo>
                    <a:pt x="221" y="7"/>
                  </a:lnTo>
                  <a:lnTo>
                    <a:pt x="222" y="21"/>
                  </a:lnTo>
                  <a:lnTo>
                    <a:pt x="226" y="41"/>
                  </a:lnTo>
                  <a:lnTo>
                    <a:pt x="231" y="60"/>
                  </a:lnTo>
                  <a:lnTo>
                    <a:pt x="237" y="72"/>
                  </a:lnTo>
                  <a:lnTo>
                    <a:pt x="236" y="63"/>
                  </a:lnTo>
                  <a:lnTo>
                    <a:pt x="233" y="42"/>
                  </a:lnTo>
                  <a:lnTo>
                    <a:pt x="231" y="20"/>
                  </a:lnTo>
                  <a:lnTo>
                    <a:pt x="229" y="7"/>
                  </a:lnTo>
                  <a:lnTo>
                    <a:pt x="237" y="7"/>
                  </a:lnTo>
                  <a:lnTo>
                    <a:pt x="245" y="7"/>
                  </a:lnTo>
                  <a:lnTo>
                    <a:pt x="252" y="7"/>
                  </a:lnTo>
                  <a:lnTo>
                    <a:pt x="258" y="8"/>
                  </a:lnTo>
                  <a:lnTo>
                    <a:pt x="262" y="29"/>
                  </a:lnTo>
                  <a:lnTo>
                    <a:pt x="266" y="50"/>
                  </a:lnTo>
                  <a:lnTo>
                    <a:pt x="271" y="70"/>
                  </a:lnTo>
                  <a:lnTo>
                    <a:pt x="277" y="89"/>
                  </a:lnTo>
                  <a:lnTo>
                    <a:pt x="284" y="108"/>
                  </a:lnTo>
                  <a:lnTo>
                    <a:pt x="294" y="126"/>
                  </a:lnTo>
                  <a:lnTo>
                    <a:pt x="305" y="145"/>
                  </a:lnTo>
                  <a:lnTo>
                    <a:pt x="319" y="163"/>
                  </a:lnTo>
                  <a:lnTo>
                    <a:pt x="319" y="165"/>
                  </a:lnTo>
                  <a:lnTo>
                    <a:pt x="319" y="166"/>
                  </a:lnTo>
                  <a:lnTo>
                    <a:pt x="319" y="167"/>
                  </a:lnTo>
                  <a:lnTo>
                    <a:pt x="316" y="168"/>
                  </a:lnTo>
                  <a:lnTo>
                    <a:pt x="315" y="171"/>
                  </a:lnTo>
                  <a:lnTo>
                    <a:pt x="313" y="172"/>
                  </a:lnTo>
                  <a:lnTo>
                    <a:pt x="310" y="174"/>
                  </a:lnTo>
                  <a:lnTo>
                    <a:pt x="299" y="157"/>
                  </a:lnTo>
                  <a:lnTo>
                    <a:pt x="292" y="147"/>
                  </a:lnTo>
                  <a:lnTo>
                    <a:pt x="288" y="142"/>
                  </a:lnTo>
                  <a:lnTo>
                    <a:pt x="284" y="139"/>
                  </a:lnTo>
                  <a:lnTo>
                    <a:pt x="283" y="139"/>
                  </a:lnTo>
                  <a:lnTo>
                    <a:pt x="282" y="139"/>
                  </a:lnTo>
                  <a:lnTo>
                    <a:pt x="280" y="139"/>
                  </a:lnTo>
                  <a:lnTo>
                    <a:pt x="287" y="149"/>
                  </a:lnTo>
                  <a:lnTo>
                    <a:pt x="294" y="160"/>
                  </a:lnTo>
                  <a:lnTo>
                    <a:pt x="299" y="171"/>
                  </a:lnTo>
                  <a:lnTo>
                    <a:pt x="301" y="182"/>
                  </a:lnTo>
                  <a:lnTo>
                    <a:pt x="299" y="184"/>
                  </a:lnTo>
                  <a:lnTo>
                    <a:pt x="295" y="189"/>
                  </a:lnTo>
                  <a:lnTo>
                    <a:pt x="290" y="192"/>
                  </a:lnTo>
                  <a:lnTo>
                    <a:pt x="284" y="193"/>
                  </a:lnTo>
                  <a:lnTo>
                    <a:pt x="277" y="183"/>
                  </a:lnTo>
                  <a:lnTo>
                    <a:pt x="268" y="170"/>
                  </a:lnTo>
                  <a:lnTo>
                    <a:pt x="261" y="158"/>
                  </a:lnTo>
                  <a:lnTo>
                    <a:pt x="256" y="152"/>
                  </a:lnTo>
                  <a:lnTo>
                    <a:pt x="258" y="166"/>
                  </a:lnTo>
                  <a:lnTo>
                    <a:pt x="266" y="179"/>
                  </a:lnTo>
                  <a:lnTo>
                    <a:pt x="273" y="192"/>
                  </a:lnTo>
                  <a:lnTo>
                    <a:pt x="277" y="203"/>
                  </a:lnTo>
                  <a:lnTo>
                    <a:pt x="273" y="205"/>
                  </a:lnTo>
                  <a:lnTo>
                    <a:pt x="269" y="209"/>
                  </a:lnTo>
                  <a:lnTo>
                    <a:pt x="266" y="213"/>
                  </a:lnTo>
                  <a:lnTo>
                    <a:pt x="262" y="216"/>
                  </a:lnTo>
                  <a:lnTo>
                    <a:pt x="254" y="214"/>
                  </a:lnTo>
                  <a:lnTo>
                    <a:pt x="248" y="209"/>
                  </a:lnTo>
                  <a:lnTo>
                    <a:pt x="241" y="200"/>
                  </a:lnTo>
                  <a:lnTo>
                    <a:pt x="235" y="191"/>
                  </a:lnTo>
                  <a:lnTo>
                    <a:pt x="230" y="179"/>
                  </a:lnTo>
                  <a:lnTo>
                    <a:pt x="225" y="170"/>
                  </a:lnTo>
                  <a:lnTo>
                    <a:pt x="220" y="161"/>
                  </a:lnTo>
                  <a:lnTo>
                    <a:pt x="217" y="153"/>
                  </a:lnTo>
                  <a:lnTo>
                    <a:pt x="221" y="170"/>
                  </a:lnTo>
                  <a:lnTo>
                    <a:pt x="229" y="188"/>
                  </a:lnTo>
                  <a:lnTo>
                    <a:pt x="238" y="207"/>
                  </a:lnTo>
                  <a:lnTo>
                    <a:pt x="248" y="221"/>
                  </a:lnTo>
                  <a:lnTo>
                    <a:pt x="247" y="228"/>
                  </a:lnTo>
                  <a:lnTo>
                    <a:pt x="242" y="235"/>
                  </a:lnTo>
                  <a:lnTo>
                    <a:pt x="236" y="240"/>
                  </a:lnTo>
                  <a:lnTo>
                    <a:pt x="229" y="242"/>
                  </a:lnTo>
                  <a:lnTo>
                    <a:pt x="217" y="226"/>
                  </a:lnTo>
                  <a:lnTo>
                    <a:pt x="211" y="216"/>
                  </a:lnTo>
                  <a:lnTo>
                    <a:pt x="207" y="213"/>
                  </a:lnTo>
                  <a:lnTo>
                    <a:pt x="205" y="210"/>
                  </a:lnTo>
                  <a:lnTo>
                    <a:pt x="207" y="219"/>
                  </a:lnTo>
                  <a:lnTo>
                    <a:pt x="212" y="229"/>
                  </a:lnTo>
                  <a:lnTo>
                    <a:pt x="217" y="240"/>
                  </a:lnTo>
                  <a:lnTo>
                    <a:pt x="221" y="251"/>
                  </a:lnTo>
                  <a:lnTo>
                    <a:pt x="217" y="255"/>
                  </a:lnTo>
                  <a:lnTo>
                    <a:pt x="212" y="260"/>
                  </a:lnTo>
                  <a:lnTo>
                    <a:pt x="206" y="265"/>
                  </a:lnTo>
                  <a:lnTo>
                    <a:pt x="200" y="267"/>
                  </a:lnTo>
                  <a:lnTo>
                    <a:pt x="195" y="260"/>
                  </a:lnTo>
                  <a:lnTo>
                    <a:pt x="190" y="252"/>
                  </a:lnTo>
                  <a:lnTo>
                    <a:pt x="185" y="245"/>
                  </a:lnTo>
                  <a:lnTo>
                    <a:pt x="180" y="237"/>
                  </a:lnTo>
                  <a:lnTo>
                    <a:pt x="175" y="230"/>
                  </a:lnTo>
                  <a:lnTo>
                    <a:pt x="172" y="221"/>
                  </a:lnTo>
                  <a:lnTo>
                    <a:pt x="167" y="214"/>
                  </a:lnTo>
                  <a:lnTo>
                    <a:pt x="163" y="207"/>
                  </a:lnTo>
                  <a:lnTo>
                    <a:pt x="167" y="225"/>
                  </a:lnTo>
                  <a:lnTo>
                    <a:pt x="177" y="242"/>
                  </a:lnTo>
                  <a:lnTo>
                    <a:pt x="186" y="258"/>
                  </a:lnTo>
                  <a:lnTo>
                    <a:pt x="193" y="276"/>
                  </a:lnTo>
                  <a:lnTo>
                    <a:pt x="189" y="279"/>
                  </a:lnTo>
                  <a:lnTo>
                    <a:pt x="185" y="282"/>
                  </a:lnTo>
                  <a:lnTo>
                    <a:pt x="182" y="286"/>
                  </a:lnTo>
                  <a:lnTo>
                    <a:pt x="175" y="288"/>
                  </a:lnTo>
                  <a:lnTo>
                    <a:pt x="168" y="277"/>
                  </a:lnTo>
                  <a:lnTo>
                    <a:pt x="158" y="263"/>
                  </a:lnTo>
                  <a:lnTo>
                    <a:pt x="148" y="251"/>
                  </a:lnTo>
                  <a:lnTo>
                    <a:pt x="140" y="245"/>
                  </a:lnTo>
                  <a:lnTo>
                    <a:pt x="147" y="257"/>
                  </a:lnTo>
                  <a:lnTo>
                    <a:pt x="157" y="272"/>
                  </a:lnTo>
                  <a:lnTo>
                    <a:pt x="165" y="287"/>
                  </a:lnTo>
                  <a:lnTo>
                    <a:pt x="169" y="297"/>
                  </a:lnTo>
                  <a:lnTo>
                    <a:pt x="165" y="300"/>
                  </a:lnTo>
                  <a:lnTo>
                    <a:pt x="161" y="305"/>
                  </a:lnTo>
                  <a:lnTo>
                    <a:pt x="154" y="309"/>
                  </a:lnTo>
                  <a:lnTo>
                    <a:pt x="148" y="312"/>
                  </a:lnTo>
                  <a:lnTo>
                    <a:pt x="142" y="304"/>
                  </a:lnTo>
                  <a:lnTo>
                    <a:pt x="135" y="295"/>
                  </a:lnTo>
                  <a:lnTo>
                    <a:pt x="127" y="286"/>
                  </a:lnTo>
                  <a:lnTo>
                    <a:pt x="120" y="276"/>
                  </a:lnTo>
                  <a:lnTo>
                    <a:pt x="114" y="267"/>
                  </a:lnTo>
                  <a:lnTo>
                    <a:pt x="107" y="257"/>
                  </a:lnTo>
                  <a:lnTo>
                    <a:pt x="102" y="247"/>
                  </a:lnTo>
                  <a:lnTo>
                    <a:pt x="100" y="237"/>
                  </a:lnTo>
                  <a:lnTo>
                    <a:pt x="99" y="237"/>
                  </a:lnTo>
                  <a:lnTo>
                    <a:pt x="97" y="237"/>
                  </a:lnTo>
                  <a:lnTo>
                    <a:pt x="96" y="237"/>
                  </a:lnTo>
                  <a:lnTo>
                    <a:pt x="100" y="247"/>
                  </a:lnTo>
                  <a:lnTo>
                    <a:pt x="105" y="258"/>
                  </a:lnTo>
                  <a:lnTo>
                    <a:pt x="110" y="268"/>
                  </a:lnTo>
                  <a:lnTo>
                    <a:pt x="115" y="278"/>
                  </a:lnTo>
                  <a:lnTo>
                    <a:pt x="121" y="289"/>
                  </a:lnTo>
                  <a:lnTo>
                    <a:pt x="127" y="298"/>
                  </a:lnTo>
                  <a:lnTo>
                    <a:pt x="133" y="308"/>
                  </a:lnTo>
                  <a:lnTo>
                    <a:pt x="141" y="316"/>
                  </a:lnTo>
                  <a:lnTo>
                    <a:pt x="141" y="318"/>
                  </a:lnTo>
                  <a:lnTo>
                    <a:pt x="141" y="319"/>
                  </a:lnTo>
                  <a:lnTo>
                    <a:pt x="141" y="320"/>
                  </a:lnTo>
                  <a:lnTo>
                    <a:pt x="138" y="323"/>
                  </a:lnTo>
                  <a:lnTo>
                    <a:pt x="137" y="324"/>
                  </a:lnTo>
                  <a:lnTo>
                    <a:pt x="133" y="325"/>
                  </a:lnTo>
                  <a:lnTo>
                    <a:pt x="130" y="326"/>
                  </a:lnTo>
                  <a:lnTo>
                    <a:pt x="126" y="320"/>
                  </a:lnTo>
                  <a:lnTo>
                    <a:pt x="121" y="315"/>
                  </a:lnTo>
                  <a:lnTo>
                    <a:pt x="117" y="310"/>
                  </a:lnTo>
                  <a:lnTo>
                    <a:pt x="111" y="307"/>
                  </a:lnTo>
                  <a:lnTo>
                    <a:pt x="114" y="313"/>
                  </a:lnTo>
                  <a:lnTo>
                    <a:pt x="116" y="319"/>
                  </a:lnTo>
                  <a:lnTo>
                    <a:pt x="119" y="325"/>
                  </a:lnTo>
                  <a:lnTo>
                    <a:pt x="123" y="335"/>
                  </a:lnTo>
                  <a:lnTo>
                    <a:pt x="122" y="334"/>
                  </a:lnTo>
                  <a:lnTo>
                    <a:pt x="120" y="333"/>
                  </a:lnTo>
                  <a:lnTo>
                    <a:pt x="119" y="331"/>
                  </a:lnTo>
                  <a:lnTo>
                    <a:pt x="117" y="330"/>
                  </a:lnTo>
                  <a:lnTo>
                    <a:pt x="99" y="305"/>
                  </a:lnTo>
                  <a:lnTo>
                    <a:pt x="81" y="279"/>
                  </a:lnTo>
                  <a:lnTo>
                    <a:pt x="67" y="254"/>
                  </a:lnTo>
                  <a:lnTo>
                    <a:pt x="53" y="228"/>
                  </a:lnTo>
                  <a:lnTo>
                    <a:pt x="41" y="200"/>
                  </a:lnTo>
                  <a:lnTo>
                    <a:pt x="31" y="173"/>
                  </a:lnTo>
                  <a:lnTo>
                    <a:pt x="21" y="145"/>
                  </a:lnTo>
                  <a:lnTo>
                    <a:pt x="12" y="116"/>
                  </a:lnTo>
                  <a:lnTo>
                    <a:pt x="7" y="87"/>
                  </a:lnTo>
                  <a:lnTo>
                    <a:pt x="5" y="57"/>
                  </a:lnTo>
                  <a:lnTo>
                    <a:pt x="1" y="29"/>
                  </a:lnTo>
                  <a:lnTo>
                    <a:pt x="0" y="0"/>
                  </a:lnTo>
                  <a:close/>
                </a:path>
              </a:pathLst>
            </a:custGeom>
            <a:solidFill>
              <a:srgbClr val="FF0000"/>
            </a:solidFill>
            <a:ln w="9525">
              <a:noFill/>
              <a:round/>
              <a:headEnd/>
              <a:tailEnd/>
            </a:ln>
          </p:spPr>
          <p:txBody>
            <a:bodyPr/>
            <a:lstStyle/>
            <a:p>
              <a:endParaRPr lang="el-GR"/>
            </a:p>
          </p:txBody>
        </p:sp>
        <p:sp>
          <p:nvSpPr>
            <p:cNvPr id="41398" name="Freeform 538"/>
            <p:cNvSpPr>
              <a:spLocks/>
            </p:cNvSpPr>
            <p:nvPr/>
          </p:nvSpPr>
          <p:spPr bwMode="auto">
            <a:xfrm>
              <a:off x="3859" y="2186"/>
              <a:ext cx="323" cy="346"/>
            </a:xfrm>
            <a:custGeom>
              <a:avLst/>
              <a:gdLst>
                <a:gd name="T0" fmla="*/ 15 w 323"/>
                <a:gd name="T1" fmla="*/ 244 h 346"/>
                <a:gd name="T2" fmla="*/ 57 w 323"/>
                <a:gd name="T3" fmla="*/ 134 h 346"/>
                <a:gd name="T4" fmla="*/ 122 w 323"/>
                <a:gd name="T5" fmla="*/ 35 h 346"/>
                <a:gd name="T6" fmla="*/ 160 w 323"/>
                <a:gd name="T7" fmla="*/ 10 h 346"/>
                <a:gd name="T8" fmla="*/ 140 w 323"/>
                <a:gd name="T9" fmla="*/ 45 h 346"/>
                <a:gd name="T10" fmla="*/ 168 w 323"/>
                <a:gd name="T11" fmla="*/ 15 h 346"/>
                <a:gd name="T12" fmla="*/ 179 w 323"/>
                <a:gd name="T13" fmla="*/ 23 h 346"/>
                <a:gd name="T14" fmla="*/ 168 w 323"/>
                <a:gd name="T15" fmla="*/ 53 h 346"/>
                <a:gd name="T16" fmla="*/ 143 w 323"/>
                <a:gd name="T17" fmla="*/ 93 h 346"/>
                <a:gd name="T18" fmla="*/ 150 w 323"/>
                <a:gd name="T19" fmla="*/ 89 h 346"/>
                <a:gd name="T20" fmla="*/ 183 w 323"/>
                <a:gd name="T21" fmla="*/ 46 h 346"/>
                <a:gd name="T22" fmla="*/ 204 w 323"/>
                <a:gd name="T23" fmla="*/ 71 h 346"/>
                <a:gd name="T24" fmla="*/ 189 w 323"/>
                <a:gd name="T25" fmla="*/ 93 h 346"/>
                <a:gd name="T26" fmla="*/ 198 w 323"/>
                <a:gd name="T27" fmla="*/ 87 h 346"/>
                <a:gd name="T28" fmla="*/ 226 w 323"/>
                <a:gd name="T29" fmla="*/ 73 h 346"/>
                <a:gd name="T30" fmla="*/ 216 w 323"/>
                <a:gd name="T31" fmla="*/ 103 h 346"/>
                <a:gd name="T32" fmla="*/ 194 w 323"/>
                <a:gd name="T33" fmla="*/ 140 h 346"/>
                <a:gd name="T34" fmla="*/ 220 w 323"/>
                <a:gd name="T35" fmla="*/ 109 h 346"/>
                <a:gd name="T36" fmla="*/ 239 w 323"/>
                <a:gd name="T37" fmla="*/ 91 h 346"/>
                <a:gd name="T38" fmla="*/ 252 w 323"/>
                <a:gd name="T39" fmla="*/ 103 h 346"/>
                <a:gd name="T40" fmla="*/ 235 w 323"/>
                <a:gd name="T41" fmla="*/ 140 h 346"/>
                <a:gd name="T42" fmla="*/ 260 w 323"/>
                <a:gd name="T43" fmla="*/ 115 h 346"/>
                <a:gd name="T44" fmla="*/ 272 w 323"/>
                <a:gd name="T45" fmla="*/ 123 h 346"/>
                <a:gd name="T46" fmla="*/ 249 w 323"/>
                <a:gd name="T47" fmla="*/ 168 h 346"/>
                <a:gd name="T48" fmla="*/ 263 w 323"/>
                <a:gd name="T49" fmla="*/ 162 h 346"/>
                <a:gd name="T50" fmla="*/ 283 w 323"/>
                <a:gd name="T51" fmla="*/ 140 h 346"/>
                <a:gd name="T52" fmla="*/ 294 w 323"/>
                <a:gd name="T53" fmla="*/ 147 h 346"/>
                <a:gd name="T54" fmla="*/ 278 w 323"/>
                <a:gd name="T55" fmla="*/ 187 h 346"/>
                <a:gd name="T56" fmla="*/ 305 w 323"/>
                <a:gd name="T57" fmla="*/ 165 h 346"/>
                <a:gd name="T58" fmla="*/ 314 w 323"/>
                <a:gd name="T59" fmla="*/ 168 h 346"/>
                <a:gd name="T60" fmla="*/ 295 w 323"/>
                <a:gd name="T61" fmla="*/ 220 h 346"/>
                <a:gd name="T62" fmla="*/ 261 w 323"/>
                <a:gd name="T63" fmla="*/ 321 h 346"/>
                <a:gd name="T64" fmla="*/ 241 w 323"/>
                <a:gd name="T65" fmla="*/ 345 h 346"/>
                <a:gd name="T66" fmla="*/ 239 w 323"/>
                <a:gd name="T67" fmla="*/ 308 h 346"/>
                <a:gd name="T68" fmla="*/ 223 w 323"/>
                <a:gd name="T69" fmla="*/ 345 h 346"/>
                <a:gd name="T70" fmla="*/ 216 w 323"/>
                <a:gd name="T71" fmla="*/ 305 h 346"/>
                <a:gd name="T72" fmla="*/ 202 w 323"/>
                <a:gd name="T73" fmla="*/ 345 h 346"/>
                <a:gd name="T74" fmla="*/ 174 w 323"/>
                <a:gd name="T75" fmla="*/ 339 h 346"/>
                <a:gd name="T76" fmla="*/ 172 w 323"/>
                <a:gd name="T77" fmla="*/ 315 h 346"/>
                <a:gd name="T78" fmla="*/ 166 w 323"/>
                <a:gd name="T79" fmla="*/ 336 h 346"/>
                <a:gd name="T80" fmla="*/ 141 w 323"/>
                <a:gd name="T81" fmla="*/ 342 h 346"/>
                <a:gd name="T82" fmla="*/ 145 w 323"/>
                <a:gd name="T83" fmla="*/ 273 h 346"/>
                <a:gd name="T84" fmla="*/ 118 w 323"/>
                <a:gd name="T85" fmla="*/ 342 h 346"/>
                <a:gd name="T86" fmla="*/ 111 w 323"/>
                <a:gd name="T87" fmla="*/ 289 h 346"/>
                <a:gd name="T88" fmla="*/ 92 w 323"/>
                <a:gd name="T89" fmla="*/ 341 h 346"/>
                <a:gd name="T90" fmla="*/ 72 w 323"/>
                <a:gd name="T91" fmla="*/ 321 h 346"/>
                <a:gd name="T92" fmla="*/ 66 w 323"/>
                <a:gd name="T93" fmla="*/ 302 h 346"/>
                <a:gd name="T94" fmla="*/ 38 w 323"/>
                <a:gd name="T95" fmla="*/ 340 h 346"/>
                <a:gd name="T96" fmla="*/ 38 w 323"/>
                <a:gd name="T97" fmla="*/ 249 h 346"/>
                <a:gd name="T98" fmla="*/ 29 w 323"/>
                <a:gd name="T99" fmla="*/ 270 h 346"/>
                <a:gd name="T100" fmla="*/ 10 w 323"/>
                <a:gd name="T101" fmla="*/ 339 h 346"/>
                <a:gd name="T102" fmla="*/ 0 w 323"/>
                <a:gd name="T103" fmla="*/ 336 h 346"/>
                <a:gd name="T104" fmla="*/ 0 w 323"/>
                <a:gd name="T105" fmla="*/ 335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346"/>
                <a:gd name="T161" fmla="*/ 323 w 323"/>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346">
                  <a:moveTo>
                    <a:pt x="0" y="335"/>
                  </a:moveTo>
                  <a:lnTo>
                    <a:pt x="3" y="312"/>
                  </a:lnTo>
                  <a:lnTo>
                    <a:pt x="6" y="289"/>
                  </a:lnTo>
                  <a:lnTo>
                    <a:pt x="10" y="266"/>
                  </a:lnTo>
                  <a:lnTo>
                    <a:pt x="15" y="244"/>
                  </a:lnTo>
                  <a:lnTo>
                    <a:pt x="21" y="223"/>
                  </a:lnTo>
                  <a:lnTo>
                    <a:pt x="29" y="200"/>
                  </a:lnTo>
                  <a:lnTo>
                    <a:pt x="36" y="178"/>
                  </a:lnTo>
                  <a:lnTo>
                    <a:pt x="45" y="156"/>
                  </a:lnTo>
                  <a:lnTo>
                    <a:pt x="57" y="134"/>
                  </a:lnTo>
                  <a:lnTo>
                    <a:pt x="68" y="113"/>
                  </a:lnTo>
                  <a:lnTo>
                    <a:pt x="82" y="92"/>
                  </a:lnTo>
                  <a:lnTo>
                    <a:pt x="94" y="72"/>
                  </a:lnTo>
                  <a:lnTo>
                    <a:pt x="108" y="53"/>
                  </a:lnTo>
                  <a:lnTo>
                    <a:pt x="122" y="35"/>
                  </a:lnTo>
                  <a:lnTo>
                    <a:pt x="137" y="18"/>
                  </a:lnTo>
                  <a:lnTo>
                    <a:pt x="153" y="0"/>
                  </a:lnTo>
                  <a:lnTo>
                    <a:pt x="160" y="2"/>
                  </a:lnTo>
                  <a:lnTo>
                    <a:pt x="162" y="5"/>
                  </a:lnTo>
                  <a:lnTo>
                    <a:pt x="160" y="10"/>
                  </a:lnTo>
                  <a:lnTo>
                    <a:pt x="156" y="18"/>
                  </a:lnTo>
                  <a:lnTo>
                    <a:pt x="151" y="25"/>
                  </a:lnTo>
                  <a:lnTo>
                    <a:pt x="146" y="32"/>
                  </a:lnTo>
                  <a:lnTo>
                    <a:pt x="142" y="39"/>
                  </a:lnTo>
                  <a:lnTo>
                    <a:pt x="140" y="45"/>
                  </a:lnTo>
                  <a:lnTo>
                    <a:pt x="148" y="39"/>
                  </a:lnTo>
                  <a:lnTo>
                    <a:pt x="156" y="30"/>
                  </a:lnTo>
                  <a:lnTo>
                    <a:pt x="162" y="23"/>
                  </a:lnTo>
                  <a:lnTo>
                    <a:pt x="167" y="15"/>
                  </a:lnTo>
                  <a:lnTo>
                    <a:pt x="168" y="15"/>
                  </a:lnTo>
                  <a:lnTo>
                    <a:pt x="169" y="15"/>
                  </a:lnTo>
                  <a:lnTo>
                    <a:pt x="171" y="15"/>
                  </a:lnTo>
                  <a:lnTo>
                    <a:pt x="176" y="19"/>
                  </a:lnTo>
                  <a:lnTo>
                    <a:pt x="179" y="23"/>
                  </a:lnTo>
                  <a:lnTo>
                    <a:pt x="182" y="28"/>
                  </a:lnTo>
                  <a:lnTo>
                    <a:pt x="184" y="34"/>
                  </a:lnTo>
                  <a:lnTo>
                    <a:pt x="179" y="40"/>
                  </a:lnTo>
                  <a:lnTo>
                    <a:pt x="173" y="46"/>
                  </a:lnTo>
                  <a:lnTo>
                    <a:pt x="168" y="53"/>
                  </a:lnTo>
                  <a:lnTo>
                    <a:pt x="162" y="61"/>
                  </a:lnTo>
                  <a:lnTo>
                    <a:pt x="156" y="68"/>
                  </a:lnTo>
                  <a:lnTo>
                    <a:pt x="151" y="77"/>
                  </a:lnTo>
                  <a:lnTo>
                    <a:pt x="147" y="84"/>
                  </a:lnTo>
                  <a:lnTo>
                    <a:pt x="143" y="93"/>
                  </a:lnTo>
                  <a:lnTo>
                    <a:pt x="145" y="93"/>
                  </a:lnTo>
                  <a:lnTo>
                    <a:pt x="145" y="94"/>
                  </a:lnTo>
                  <a:lnTo>
                    <a:pt x="145" y="95"/>
                  </a:lnTo>
                  <a:lnTo>
                    <a:pt x="150" y="89"/>
                  </a:lnTo>
                  <a:lnTo>
                    <a:pt x="155" y="81"/>
                  </a:lnTo>
                  <a:lnTo>
                    <a:pt x="162" y="72"/>
                  </a:lnTo>
                  <a:lnTo>
                    <a:pt x="169" y="62"/>
                  </a:lnTo>
                  <a:lnTo>
                    <a:pt x="177" y="53"/>
                  </a:lnTo>
                  <a:lnTo>
                    <a:pt x="183" y="46"/>
                  </a:lnTo>
                  <a:lnTo>
                    <a:pt x="189" y="40"/>
                  </a:lnTo>
                  <a:lnTo>
                    <a:pt x="193" y="37"/>
                  </a:lnTo>
                  <a:lnTo>
                    <a:pt x="205" y="52"/>
                  </a:lnTo>
                  <a:lnTo>
                    <a:pt x="209" y="61"/>
                  </a:lnTo>
                  <a:lnTo>
                    <a:pt x="204" y="71"/>
                  </a:lnTo>
                  <a:lnTo>
                    <a:pt x="190" y="88"/>
                  </a:lnTo>
                  <a:lnTo>
                    <a:pt x="190" y="89"/>
                  </a:lnTo>
                  <a:lnTo>
                    <a:pt x="190" y="91"/>
                  </a:lnTo>
                  <a:lnTo>
                    <a:pt x="189" y="92"/>
                  </a:lnTo>
                  <a:lnTo>
                    <a:pt x="189" y="93"/>
                  </a:lnTo>
                  <a:lnTo>
                    <a:pt x="190" y="93"/>
                  </a:lnTo>
                  <a:lnTo>
                    <a:pt x="192" y="93"/>
                  </a:lnTo>
                  <a:lnTo>
                    <a:pt x="198" y="87"/>
                  </a:lnTo>
                  <a:lnTo>
                    <a:pt x="204" y="79"/>
                  </a:lnTo>
                  <a:lnTo>
                    <a:pt x="209" y="73"/>
                  </a:lnTo>
                  <a:lnTo>
                    <a:pt x="215" y="67"/>
                  </a:lnTo>
                  <a:lnTo>
                    <a:pt x="221" y="70"/>
                  </a:lnTo>
                  <a:lnTo>
                    <a:pt x="226" y="73"/>
                  </a:lnTo>
                  <a:lnTo>
                    <a:pt x="231" y="79"/>
                  </a:lnTo>
                  <a:lnTo>
                    <a:pt x="232" y="86"/>
                  </a:lnTo>
                  <a:lnTo>
                    <a:pt x="230" y="89"/>
                  </a:lnTo>
                  <a:lnTo>
                    <a:pt x="224" y="95"/>
                  </a:lnTo>
                  <a:lnTo>
                    <a:pt x="216" y="103"/>
                  </a:lnTo>
                  <a:lnTo>
                    <a:pt x="209" y="113"/>
                  </a:lnTo>
                  <a:lnTo>
                    <a:pt x="202" y="121"/>
                  </a:lnTo>
                  <a:lnTo>
                    <a:pt x="195" y="130"/>
                  </a:lnTo>
                  <a:lnTo>
                    <a:pt x="193" y="136"/>
                  </a:lnTo>
                  <a:lnTo>
                    <a:pt x="194" y="140"/>
                  </a:lnTo>
                  <a:lnTo>
                    <a:pt x="199" y="134"/>
                  </a:lnTo>
                  <a:lnTo>
                    <a:pt x="204" y="128"/>
                  </a:lnTo>
                  <a:lnTo>
                    <a:pt x="210" y="121"/>
                  </a:lnTo>
                  <a:lnTo>
                    <a:pt x="215" y="115"/>
                  </a:lnTo>
                  <a:lnTo>
                    <a:pt x="220" y="109"/>
                  </a:lnTo>
                  <a:lnTo>
                    <a:pt x="225" y="103"/>
                  </a:lnTo>
                  <a:lnTo>
                    <a:pt x="230" y="97"/>
                  </a:lnTo>
                  <a:lnTo>
                    <a:pt x="235" y="91"/>
                  </a:lnTo>
                  <a:lnTo>
                    <a:pt x="237" y="91"/>
                  </a:lnTo>
                  <a:lnTo>
                    <a:pt x="239" y="91"/>
                  </a:lnTo>
                  <a:lnTo>
                    <a:pt x="240" y="91"/>
                  </a:lnTo>
                  <a:lnTo>
                    <a:pt x="241" y="91"/>
                  </a:lnTo>
                  <a:lnTo>
                    <a:pt x="245" y="95"/>
                  </a:lnTo>
                  <a:lnTo>
                    <a:pt x="249" y="99"/>
                  </a:lnTo>
                  <a:lnTo>
                    <a:pt x="252" y="103"/>
                  </a:lnTo>
                  <a:lnTo>
                    <a:pt x="255" y="107"/>
                  </a:lnTo>
                  <a:lnTo>
                    <a:pt x="252" y="114"/>
                  </a:lnTo>
                  <a:lnTo>
                    <a:pt x="246" y="121"/>
                  </a:lnTo>
                  <a:lnTo>
                    <a:pt x="240" y="131"/>
                  </a:lnTo>
                  <a:lnTo>
                    <a:pt x="235" y="140"/>
                  </a:lnTo>
                  <a:lnTo>
                    <a:pt x="242" y="136"/>
                  </a:lnTo>
                  <a:lnTo>
                    <a:pt x="249" y="129"/>
                  </a:lnTo>
                  <a:lnTo>
                    <a:pt x="255" y="120"/>
                  </a:lnTo>
                  <a:lnTo>
                    <a:pt x="258" y="115"/>
                  </a:lnTo>
                  <a:lnTo>
                    <a:pt x="260" y="115"/>
                  </a:lnTo>
                  <a:lnTo>
                    <a:pt x="261" y="115"/>
                  </a:lnTo>
                  <a:lnTo>
                    <a:pt x="262" y="115"/>
                  </a:lnTo>
                  <a:lnTo>
                    <a:pt x="263" y="115"/>
                  </a:lnTo>
                  <a:lnTo>
                    <a:pt x="268" y="119"/>
                  </a:lnTo>
                  <a:lnTo>
                    <a:pt x="272" y="123"/>
                  </a:lnTo>
                  <a:lnTo>
                    <a:pt x="274" y="128"/>
                  </a:lnTo>
                  <a:lnTo>
                    <a:pt x="276" y="132"/>
                  </a:lnTo>
                  <a:lnTo>
                    <a:pt x="267" y="144"/>
                  </a:lnTo>
                  <a:lnTo>
                    <a:pt x="257" y="156"/>
                  </a:lnTo>
                  <a:lnTo>
                    <a:pt x="249" y="168"/>
                  </a:lnTo>
                  <a:lnTo>
                    <a:pt x="242" y="183"/>
                  </a:lnTo>
                  <a:lnTo>
                    <a:pt x="246" y="181"/>
                  </a:lnTo>
                  <a:lnTo>
                    <a:pt x="251" y="176"/>
                  </a:lnTo>
                  <a:lnTo>
                    <a:pt x="257" y="170"/>
                  </a:lnTo>
                  <a:lnTo>
                    <a:pt x="263" y="162"/>
                  </a:lnTo>
                  <a:lnTo>
                    <a:pt x="270" y="155"/>
                  </a:lnTo>
                  <a:lnTo>
                    <a:pt x="274" y="149"/>
                  </a:lnTo>
                  <a:lnTo>
                    <a:pt x="278" y="144"/>
                  </a:lnTo>
                  <a:lnTo>
                    <a:pt x="282" y="140"/>
                  </a:lnTo>
                  <a:lnTo>
                    <a:pt x="283" y="140"/>
                  </a:lnTo>
                  <a:lnTo>
                    <a:pt x="284" y="140"/>
                  </a:lnTo>
                  <a:lnTo>
                    <a:pt x="286" y="140"/>
                  </a:lnTo>
                  <a:lnTo>
                    <a:pt x="289" y="144"/>
                  </a:lnTo>
                  <a:lnTo>
                    <a:pt x="294" y="147"/>
                  </a:lnTo>
                  <a:lnTo>
                    <a:pt x="298" y="151"/>
                  </a:lnTo>
                  <a:lnTo>
                    <a:pt x="302" y="156"/>
                  </a:lnTo>
                  <a:lnTo>
                    <a:pt x="295" y="165"/>
                  </a:lnTo>
                  <a:lnTo>
                    <a:pt x="287" y="174"/>
                  </a:lnTo>
                  <a:lnTo>
                    <a:pt x="278" y="187"/>
                  </a:lnTo>
                  <a:lnTo>
                    <a:pt x="276" y="198"/>
                  </a:lnTo>
                  <a:lnTo>
                    <a:pt x="284" y="191"/>
                  </a:lnTo>
                  <a:lnTo>
                    <a:pt x="292" y="182"/>
                  </a:lnTo>
                  <a:lnTo>
                    <a:pt x="298" y="173"/>
                  </a:lnTo>
                  <a:lnTo>
                    <a:pt x="305" y="165"/>
                  </a:lnTo>
                  <a:lnTo>
                    <a:pt x="307" y="165"/>
                  </a:lnTo>
                  <a:lnTo>
                    <a:pt x="308" y="165"/>
                  </a:lnTo>
                  <a:lnTo>
                    <a:pt x="309" y="165"/>
                  </a:lnTo>
                  <a:lnTo>
                    <a:pt x="310" y="165"/>
                  </a:lnTo>
                  <a:lnTo>
                    <a:pt x="314" y="168"/>
                  </a:lnTo>
                  <a:lnTo>
                    <a:pt x="318" y="173"/>
                  </a:lnTo>
                  <a:lnTo>
                    <a:pt x="320" y="177"/>
                  </a:lnTo>
                  <a:lnTo>
                    <a:pt x="323" y="182"/>
                  </a:lnTo>
                  <a:lnTo>
                    <a:pt x="308" y="202"/>
                  </a:lnTo>
                  <a:lnTo>
                    <a:pt x="295" y="220"/>
                  </a:lnTo>
                  <a:lnTo>
                    <a:pt x="286" y="239"/>
                  </a:lnTo>
                  <a:lnTo>
                    <a:pt x="277" y="257"/>
                  </a:lnTo>
                  <a:lnTo>
                    <a:pt x="270" y="278"/>
                  </a:lnTo>
                  <a:lnTo>
                    <a:pt x="265" y="298"/>
                  </a:lnTo>
                  <a:lnTo>
                    <a:pt x="261" y="321"/>
                  </a:lnTo>
                  <a:lnTo>
                    <a:pt x="258" y="345"/>
                  </a:lnTo>
                  <a:lnTo>
                    <a:pt x="252" y="346"/>
                  </a:lnTo>
                  <a:lnTo>
                    <a:pt x="249" y="346"/>
                  </a:lnTo>
                  <a:lnTo>
                    <a:pt x="246" y="346"/>
                  </a:lnTo>
                  <a:lnTo>
                    <a:pt x="241" y="345"/>
                  </a:lnTo>
                  <a:lnTo>
                    <a:pt x="242" y="333"/>
                  </a:lnTo>
                  <a:lnTo>
                    <a:pt x="242" y="321"/>
                  </a:lnTo>
                  <a:lnTo>
                    <a:pt x="242" y="310"/>
                  </a:lnTo>
                  <a:lnTo>
                    <a:pt x="242" y="300"/>
                  </a:lnTo>
                  <a:lnTo>
                    <a:pt x="239" y="308"/>
                  </a:lnTo>
                  <a:lnTo>
                    <a:pt x="236" y="320"/>
                  </a:lnTo>
                  <a:lnTo>
                    <a:pt x="234" y="334"/>
                  </a:lnTo>
                  <a:lnTo>
                    <a:pt x="232" y="345"/>
                  </a:lnTo>
                  <a:lnTo>
                    <a:pt x="228" y="345"/>
                  </a:lnTo>
                  <a:lnTo>
                    <a:pt x="223" y="345"/>
                  </a:lnTo>
                  <a:lnTo>
                    <a:pt x="218" y="345"/>
                  </a:lnTo>
                  <a:lnTo>
                    <a:pt x="213" y="345"/>
                  </a:lnTo>
                  <a:lnTo>
                    <a:pt x="214" y="333"/>
                  </a:lnTo>
                  <a:lnTo>
                    <a:pt x="215" y="318"/>
                  </a:lnTo>
                  <a:lnTo>
                    <a:pt x="216" y="305"/>
                  </a:lnTo>
                  <a:lnTo>
                    <a:pt x="215" y="295"/>
                  </a:lnTo>
                  <a:lnTo>
                    <a:pt x="210" y="304"/>
                  </a:lnTo>
                  <a:lnTo>
                    <a:pt x="206" y="318"/>
                  </a:lnTo>
                  <a:lnTo>
                    <a:pt x="204" y="333"/>
                  </a:lnTo>
                  <a:lnTo>
                    <a:pt x="202" y="345"/>
                  </a:lnTo>
                  <a:lnTo>
                    <a:pt x="195" y="345"/>
                  </a:lnTo>
                  <a:lnTo>
                    <a:pt x="189" y="345"/>
                  </a:lnTo>
                  <a:lnTo>
                    <a:pt x="183" y="345"/>
                  </a:lnTo>
                  <a:lnTo>
                    <a:pt x="176" y="345"/>
                  </a:lnTo>
                  <a:lnTo>
                    <a:pt x="174" y="339"/>
                  </a:lnTo>
                  <a:lnTo>
                    <a:pt x="173" y="330"/>
                  </a:lnTo>
                  <a:lnTo>
                    <a:pt x="174" y="321"/>
                  </a:lnTo>
                  <a:lnTo>
                    <a:pt x="174" y="315"/>
                  </a:lnTo>
                  <a:lnTo>
                    <a:pt x="173" y="315"/>
                  </a:lnTo>
                  <a:lnTo>
                    <a:pt x="172" y="315"/>
                  </a:lnTo>
                  <a:lnTo>
                    <a:pt x="171" y="315"/>
                  </a:lnTo>
                  <a:lnTo>
                    <a:pt x="169" y="315"/>
                  </a:lnTo>
                  <a:lnTo>
                    <a:pt x="168" y="321"/>
                  </a:lnTo>
                  <a:lnTo>
                    <a:pt x="167" y="329"/>
                  </a:lnTo>
                  <a:lnTo>
                    <a:pt x="166" y="336"/>
                  </a:lnTo>
                  <a:lnTo>
                    <a:pt x="164" y="344"/>
                  </a:lnTo>
                  <a:lnTo>
                    <a:pt x="158" y="342"/>
                  </a:lnTo>
                  <a:lnTo>
                    <a:pt x="153" y="342"/>
                  </a:lnTo>
                  <a:lnTo>
                    <a:pt x="147" y="342"/>
                  </a:lnTo>
                  <a:lnTo>
                    <a:pt x="141" y="342"/>
                  </a:lnTo>
                  <a:lnTo>
                    <a:pt x="142" y="320"/>
                  </a:lnTo>
                  <a:lnTo>
                    <a:pt x="146" y="299"/>
                  </a:lnTo>
                  <a:lnTo>
                    <a:pt x="148" y="278"/>
                  </a:lnTo>
                  <a:lnTo>
                    <a:pt x="153" y="260"/>
                  </a:lnTo>
                  <a:lnTo>
                    <a:pt x="145" y="273"/>
                  </a:lnTo>
                  <a:lnTo>
                    <a:pt x="139" y="297"/>
                  </a:lnTo>
                  <a:lnTo>
                    <a:pt x="134" y="321"/>
                  </a:lnTo>
                  <a:lnTo>
                    <a:pt x="130" y="341"/>
                  </a:lnTo>
                  <a:lnTo>
                    <a:pt x="124" y="341"/>
                  </a:lnTo>
                  <a:lnTo>
                    <a:pt x="118" y="342"/>
                  </a:lnTo>
                  <a:lnTo>
                    <a:pt x="110" y="342"/>
                  </a:lnTo>
                  <a:lnTo>
                    <a:pt x="103" y="341"/>
                  </a:lnTo>
                  <a:lnTo>
                    <a:pt x="105" y="323"/>
                  </a:lnTo>
                  <a:lnTo>
                    <a:pt x="109" y="304"/>
                  </a:lnTo>
                  <a:lnTo>
                    <a:pt x="111" y="289"/>
                  </a:lnTo>
                  <a:lnTo>
                    <a:pt x="111" y="278"/>
                  </a:lnTo>
                  <a:lnTo>
                    <a:pt x="104" y="289"/>
                  </a:lnTo>
                  <a:lnTo>
                    <a:pt x="99" y="305"/>
                  </a:lnTo>
                  <a:lnTo>
                    <a:pt x="95" y="324"/>
                  </a:lnTo>
                  <a:lnTo>
                    <a:pt x="92" y="341"/>
                  </a:lnTo>
                  <a:lnTo>
                    <a:pt x="87" y="341"/>
                  </a:lnTo>
                  <a:lnTo>
                    <a:pt x="80" y="341"/>
                  </a:lnTo>
                  <a:lnTo>
                    <a:pt x="75" y="341"/>
                  </a:lnTo>
                  <a:lnTo>
                    <a:pt x="69" y="341"/>
                  </a:lnTo>
                  <a:lnTo>
                    <a:pt x="72" y="321"/>
                  </a:lnTo>
                  <a:lnTo>
                    <a:pt x="75" y="302"/>
                  </a:lnTo>
                  <a:lnTo>
                    <a:pt x="79" y="283"/>
                  </a:lnTo>
                  <a:lnTo>
                    <a:pt x="79" y="270"/>
                  </a:lnTo>
                  <a:lnTo>
                    <a:pt x="72" y="281"/>
                  </a:lnTo>
                  <a:lnTo>
                    <a:pt x="66" y="302"/>
                  </a:lnTo>
                  <a:lnTo>
                    <a:pt x="62" y="323"/>
                  </a:lnTo>
                  <a:lnTo>
                    <a:pt x="59" y="341"/>
                  </a:lnTo>
                  <a:lnTo>
                    <a:pt x="53" y="341"/>
                  </a:lnTo>
                  <a:lnTo>
                    <a:pt x="46" y="340"/>
                  </a:lnTo>
                  <a:lnTo>
                    <a:pt x="38" y="340"/>
                  </a:lnTo>
                  <a:lnTo>
                    <a:pt x="31" y="340"/>
                  </a:lnTo>
                  <a:lnTo>
                    <a:pt x="29" y="318"/>
                  </a:lnTo>
                  <a:lnTo>
                    <a:pt x="30" y="293"/>
                  </a:lnTo>
                  <a:lnTo>
                    <a:pt x="35" y="270"/>
                  </a:lnTo>
                  <a:lnTo>
                    <a:pt x="38" y="249"/>
                  </a:lnTo>
                  <a:lnTo>
                    <a:pt x="37" y="249"/>
                  </a:lnTo>
                  <a:lnTo>
                    <a:pt x="36" y="249"/>
                  </a:lnTo>
                  <a:lnTo>
                    <a:pt x="35" y="249"/>
                  </a:lnTo>
                  <a:lnTo>
                    <a:pt x="33" y="249"/>
                  </a:lnTo>
                  <a:lnTo>
                    <a:pt x="29" y="270"/>
                  </a:lnTo>
                  <a:lnTo>
                    <a:pt x="25" y="292"/>
                  </a:lnTo>
                  <a:lnTo>
                    <a:pt x="21" y="314"/>
                  </a:lnTo>
                  <a:lnTo>
                    <a:pt x="19" y="339"/>
                  </a:lnTo>
                  <a:lnTo>
                    <a:pt x="14" y="339"/>
                  </a:lnTo>
                  <a:lnTo>
                    <a:pt x="10" y="339"/>
                  </a:lnTo>
                  <a:lnTo>
                    <a:pt x="5" y="339"/>
                  </a:lnTo>
                  <a:lnTo>
                    <a:pt x="0" y="340"/>
                  </a:lnTo>
                  <a:lnTo>
                    <a:pt x="0" y="339"/>
                  </a:lnTo>
                  <a:lnTo>
                    <a:pt x="0" y="337"/>
                  </a:lnTo>
                  <a:lnTo>
                    <a:pt x="0" y="336"/>
                  </a:lnTo>
                  <a:lnTo>
                    <a:pt x="0" y="335"/>
                  </a:lnTo>
                  <a:close/>
                </a:path>
              </a:pathLst>
            </a:custGeom>
            <a:solidFill>
              <a:srgbClr val="FFFF00"/>
            </a:solidFill>
            <a:ln w="9525">
              <a:noFill/>
              <a:round/>
              <a:headEnd/>
              <a:tailEnd/>
            </a:ln>
          </p:spPr>
          <p:txBody>
            <a:bodyPr/>
            <a:lstStyle/>
            <a:p>
              <a:endParaRPr lang="el-GR"/>
            </a:p>
          </p:txBody>
        </p:sp>
        <p:sp>
          <p:nvSpPr>
            <p:cNvPr id="41399" name="Freeform 539"/>
            <p:cNvSpPr>
              <a:spLocks/>
            </p:cNvSpPr>
            <p:nvPr/>
          </p:nvSpPr>
          <p:spPr bwMode="auto">
            <a:xfrm>
              <a:off x="3886" y="2625"/>
              <a:ext cx="9" cy="18"/>
            </a:xfrm>
            <a:custGeom>
              <a:avLst/>
              <a:gdLst>
                <a:gd name="T0" fmla="*/ 0 w 9"/>
                <a:gd name="T1" fmla="*/ 2 h 18"/>
                <a:gd name="T2" fmla="*/ 2 w 9"/>
                <a:gd name="T3" fmla="*/ 1 h 18"/>
                <a:gd name="T4" fmla="*/ 2 w 9"/>
                <a:gd name="T5" fmla="*/ 1 h 18"/>
                <a:gd name="T6" fmla="*/ 3 w 9"/>
                <a:gd name="T7" fmla="*/ 1 h 18"/>
                <a:gd name="T8" fmla="*/ 5 w 9"/>
                <a:gd name="T9" fmla="*/ 0 h 18"/>
                <a:gd name="T10" fmla="*/ 8 w 9"/>
                <a:gd name="T11" fmla="*/ 3 h 18"/>
                <a:gd name="T12" fmla="*/ 9 w 9"/>
                <a:gd name="T13" fmla="*/ 8 h 18"/>
                <a:gd name="T14" fmla="*/ 9 w 9"/>
                <a:gd name="T15" fmla="*/ 12 h 18"/>
                <a:gd name="T16" fmla="*/ 8 w 9"/>
                <a:gd name="T17" fmla="*/ 18 h 18"/>
                <a:gd name="T18" fmla="*/ 8 w 9"/>
                <a:gd name="T19" fmla="*/ 18 h 18"/>
                <a:gd name="T20" fmla="*/ 6 w 9"/>
                <a:gd name="T21" fmla="*/ 18 h 18"/>
                <a:gd name="T22" fmla="*/ 5 w 9"/>
                <a:gd name="T23" fmla="*/ 18 h 18"/>
                <a:gd name="T24" fmla="*/ 4 w 9"/>
                <a:gd name="T25" fmla="*/ 18 h 18"/>
                <a:gd name="T26" fmla="*/ 3 w 9"/>
                <a:gd name="T27" fmla="*/ 15 h 18"/>
                <a:gd name="T28" fmla="*/ 2 w 9"/>
                <a:gd name="T29" fmla="*/ 12 h 18"/>
                <a:gd name="T30" fmla="*/ 2 w 9"/>
                <a:gd name="T31" fmla="*/ 8 h 18"/>
                <a:gd name="T32" fmla="*/ 0 w 9"/>
                <a:gd name="T33" fmla="*/ 2 h 18"/>
                <a:gd name="T34" fmla="*/ 0 w 9"/>
                <a:gd name="T35" fmla="*/ 2 h 18"/>
                <a:gd name="T36" fmla="*/ 0 w 9"/>
                <a:gd name="T37" fmla="*/ 2 h 18"/>
                <a:gd name="T38" fmla="*/ 0 w 9"/>
                <a:gd name="T39" fmla="*/ 2 h 18"/>
                <a:gd name="T40" fmla="*/ 0 w 9"/>
                <a:gd name="T41" fmla="*/ 2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8"/>
                <a:gd name="T65" fmla="*/ 9 w 9"/>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8">
                  <a:moveTo>
                    <a:pt x="0" y="2"/>
                  </a:moveTo>
                  <a:lnTo>
                    <a:pt x="2" y="1"/>
                  </a:lnTo>
                  <a:lnTo>
                    <a:pt x="3" y="1"/>
                  </a:lnTo>
                  <a:lnTo>
                    <a:pt x="5" y="0"/>
                  </a:lnTo>
                  <a:lnTo>
                    <a:pt x="8" y="3"/>
                  </a:lnTo>
                  <a:lnTo>
                    <a:pt x="9" y="8"/>
                  </a:lnTo>
                  <a:lnTo>
                    <a:pt x="9" y="12"/>
                  </a:lnTo>
                  <a:lnTo>
                    <a:pt x="8" y="18"/>
                  </a:lnTo>
                  <a:lnTo>
                    <a:pt x="6" y="18"/>
                  </a:lnTo>
                  <a:lnTo>
                    <a:pt x="5" y="18"/>
                  </a:lnTo>
                  <a:lnTo>
                    <a:pt x="4" y="18"/>
                  </a:lnTo>
                  <a:lnTo>
                    <a:pt x="3" y="15"/>
                  </a:lnTo>
                  <a:lnTo>
                    <a:pt x="2" y="12"/>
                  </a:lnTo>
                  <a:lnTo>
                    <a:pt x="2" y="8"/>
                  </a:lnTo>
                  <a:lnTo>
                    <a:pt x="0" y="2"/>
                  </a:lnTo>
                  <a:close/>
                </a:path>
              </a:pathLst>
            </a:custGeom>
            <a:solidFill>
              <a:srgbClr val="000000"/>
            </a:solidFill>
            <a:ln w="9525">
              <a:noFill/>
              <a:round/>
              <a:headEnd/>
              <a:tailEnd/>
            </a:ln>
          </p:spPr>
          <p:txBody>
            <a:bodyPr/>
            <a:lstStyle/>
            <a:p>
              <a:endParaRPr lang="el-GR"/>
            </a:p>
          </p:txBody>
        </p:sp>
        <p:sp>
          <p:nvSpPr>
            <p:cNvPr id="41400" name="Freeform 540"/>
            <p:cNvSpPr>
              <a:spLocks/>
            </p:cNvSpPr>
            <p:nvPr/>
          </p:nvSpPr>
          <p:spPr bwMode="auto">
            <a:xfrm>
              <a:off x="3905" y="2381"/>
              <a:ext cx="12" cy="24"/>
            </a:xfrm>
            <a:custGeom>
              <a:avLst/>
              <a:gdLst>
                <a:gd name="T0" fmla="*/ 0 w 12"/>
                <a:gd name="T1" fmla="*/ 19 h 24"/>
                <a:gd name="T2" fmla="*/ 2 w 12"/>
                <a:gd name="T3" fmla="*/ 14 h 24"/>
                <a:gd name="T4" fmla="*/ 4 w 12"/>
                <a:gd name="T5" fmla="*/ 10 h 24"/>
                <a:gd name="T6" fmla="*/ 6 w 12"/>
                <a:gd name="T7" fmla="*/ 5 h 24"/>
                <a:gd name="T8" fmla="*/ 7 w 12"/>
                <a:gd name="T9" fmla="*/ 2 h 24"/>
                <a:gd name="T10" fmla="*/ 8 w 12"/>
                <a:gd name="T11" fmla="*/ 2 h 24"/>
                <a:gd name="T12" fmla="*/ 10 w 12"/>
                <a:gd name="T13" fmla="*/ 0 h 24"/>
                <a:gd name="T14" fmla="*/ 11 w 12"/>
                <a:gd name="T15" fmla="*/ 0 h 24"/>
                <a:gd name="T16" fmla="*/ 12 w 12"/>
                <a:gd name="T17" fmla="*/ 0 h 24"/>
                <a:gd name="T18" fmla="*/ 12 w 12"/>
                <a:gd name="T19" fmla="*/ 7 h 24"/>
                <a:gd name="T20" fmla="*/ 11 w 12"/>
                <a:gd name="T21" fmla="*/ 14 h 24"/>
                <a:gd name="T22" fmla="*/ 7 w 12"/>
                <a:gd name="T23" fmla="*/ 21 h 24"/>
                <a:gd name="T24" fmla="*/ 0 w 12"/>
                <a:gd name="T25" fmla="*/ 24 h 24"/>
                <a:gd name="T26" fmla="*/ 0 w 12"/>
                <a:gd name="T27" fmla="*/ 23 h 24"/>
                <a:gd name="T28" fmla="*/ 0 w 12"/>
                <a:gd name="T29" fmla="*/ 21 h 24"/>
                <a:gd name="T30" fmla="*/ 0 w 12"/>
                <a:gd name="T31" fmla="*/ 20 h 24"/>
                <a:gd name="T32" fmla="*/ 0 w 12"/>
                <a:gd name="T33" fmla="*/ 19 h 24"/>
                <a:gd name="T34" fmla="*/ 0 w 12"/>
                <a:gd name="T35" fmla="*/ 19 h 24"/>
                <a:gd name="T36" fmla="*/ 0 w 12"/>
                <a:gd name="T37" fmla="*/ 19 h 24"/>
                <a:gd name="T38" fmla="*/ 0 w 12"/>
                <a:gd name="T39" fmla="*/ 19 h 24"/>
                <a:gd name="T40" fmla="*/ 0 w 12"/>
                <a:gd name="T41" fmla="*/ 19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24"/>
                <a:gd name="T65" fmla="*/ 12 w 1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24">
                  <a:moveTo>
                    <a:pt x="0" y="19"/>
                  </a:moveTo>
                  <a:lnTo>
                    <a:pt x="2" y="14"/>
                  </a:lnTo>
                  <a:lnTo>
                    <a:pt x="4" y="10"/>
                  </a:lnTo>
                  <a:lnTo>
                    <a:pt x="6" y="5"/>
                  </a:lnTo>
                  <a:lnTo>
                    <a:pt x="7" y="2"/>
                  </a:lnTo>
                  <a:lnTo>
                    <a:pt x="8" y="2"/>
                  </a:lnTo>
                  <a:lnTo>
                    <a:pt x="10" y="0"/>
                  </a:lnTo>
                  <a:lnTo>
                    <a:pt x="11" y="0"/>
                  </a:lnTo>
                  <a:lnTo>
                    <a:pt x="12" y="0"/>
                  </a:lnTo>
                  <a:lnTo>
                    <a:pt x="12" y="7"/>
                  </a:lnTo>
                  <a:lnTo>
                    <a:pt x="11" y="14"/>
                  </a:lnTo>
                  <a:lnTo>
                    <a:pt x="7" y="21"/>
                  </a:lnTo>
                  <a:lnTo>
                    <a:pt x="0" y="24"/>
                  </a:lnTo>
                  <a:lnTo>
                    <a:pt x="0" y="23"/>
                  </a:lnTo>
                  <a:lnTo>
                    <a:pt x="0" y="21"/>
                  </a:lnTo>
                  <a:lnTo>
                    <a:pt x="0" y="20"/>
                  </a:lnTo>
                  <a:lnTo>
                    <a:pt x="0" y="19"/>
                  </a:lnTo>
                  <a:close/>
                </a:path>
              </a:pathLst>
            </a:custGeom>
            <a:solidFill>
              <a:srgbClr val="000000"/>
            </a:solidFill>
            <a:ln w="9525">
              <a:noFill/>
              <a:round/>
              <a:headEnd/>
              <a:tailEnd/>
            </a:ln>
          </p:spPr>
          <p:txBody>
            <a:bodyPr/>
            <a:lstStyle/>
            <a:p>
              <a:endParaRPr lang="el-GR"/>
            </a:p>
          </p:txBody>
        </p:sp>
        <p:sp>
          <p:nvSpPr>
            <p:cNvPr id="41401" name="Freeform 541"/>
            <p:cNvSpPr>
              <a:spLocks/>
            </p:cNvSpPr>
            <p:nvPr/>
          </p:nvSpPr>
          <p:spPr bwMode="auto">
            <a:xfrm>
              <a:off x="3921" y="2648"/>
              <a:ext cx="9" cy="14"/>
            </a:xfrm>
            <a:custGeom>
              <a:avLst/>
              <a:gdLst>
                <a:gd name="T0" fmla="*/ 0 w 9"/>
                <a:gd name="T1" fmla="*/ 1 h 14"/>
                <a:gd name="T2" fmla="*/ 1 w 9"/>
                <a:gd name="T3" fmla="*/ 1 h 14"/>
                <a:gd name="T4" fmla="*/ 2 w 9"/>
                <a:gd name="T5" fmla="*/ 0 h 14"/>
                <a:gd name="T6" fmla="*/ 4 w 9"/>
                <a:gd name="T7" fmla="*/ 0 h 14"/>
                <a:gd name="T8" fmla="*/ 4 w 9"/>
                <a:gd name="T9" fmla="*/ 0 h 14"/>
                <a:gd name="T10" fmla="*/ 6 w 9"/>
                <a:gd name="T11" fmla="*/ 5 h 14"/>
                <a:gd name="T12" fmla="*/ 9 w 9"/>
                <a:gd name="T13" fmla="*/ 8 h 14"/>
                <a:gd name="T14" fmla="*/ 9 w 9"/>
                <a:gd name="T15" fmla="*/ 9 h 14"/>
                <a:gd name="T16" fmla="*/ 9 w 9"/>
                <a:gd name="T17" fmla="*/ 11 h 14"/>
                <a:gd name="T18" fmla="*/ 7 w 9"/>
                <a:gd name="T19" fmla="*/ 11 h 14"/>
                <a:gd name="T20" fmla="*/ 6 w 9"/>
                <a:gd name="T21" fmla="*/ 13 h 14"/>
                <a:gd name="T22" fmla="*/ 5 w 9"/>
                <a:gd name="T23" fmla="*/ 14 h 14"/>
                <a:gd name="T24" fmla="*/ 4 w 9"/>
                <a:gd name="T25" fmla="*/ 14 h 14"/>
                <a:gd name="T26" fmla="*/ 2 w 9"/>
                <a:gd name="T27" fmla="*/ 13 h 14"/>
                <a:gd name="T28" fmla="*/ 2 w 9"/>
                <a:gd name="T29" fmla="*/ 11 h 14"/>
                <a:gd name="T30" fmla="*/ 1 w 9"/>
                <a:gd name="T31" fmla="*/ 8 h 14"/>
                <a:gd name="T32" fmla="*/ 0 w 9"/>
                <a:gd name="T33" fmla="*/ 1 h 14"/>
                <a:gd name="T34" fmla="*/ 0 w 9"/>
                <a:gd name="T35" fmla="*/ 1 h 14"/>
                <a:gd name="T36" fmla="*/ 0 w 9"/>
                <a:gd name="T37" fmla="*/ 1 h 14"/>
                <a:gd name="T38" fmla="*/ 0 w 9"/>
                <a:gd name="T39" fmla="*/ 1 h 14"/>
                <a:gd name="T40" fmla="*/ 0 w 9"/>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4"/>
                <a:gd name="T65" fmla="*/ 9 w 9"/>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4">
                  <a:moveTo>
                    <a:pt x="0" y="1"/>
                  </a:moveTo>
                  <a:lnTo>
                    <a:pt x="1" y="1"/>
                  </a:lnTo>
                  <a:lnTo>
                    <a:pt x="2" y="0"/>
                  </a:lnTo>
                  <a:lnTo>
                    <a:pt x="4" y="0"/>
                  </a:lnTo>
                  <a:lnTo>
                    <a:pt x="6" y="5"/>
                  </a:lnTo>
                  <a:lnTo>
                    <a:pt x="9" y="8"/>
                  </a:lnTo>
                  <a:lnTo>
                    <a:pt x="9" y="9"/>
                  </a:lnTo>
                  <a:lnTo>
                    <a:pt x="9" y="11"/>
                  </a:lnTo>
                  <a:lnTo>
                    <a:pt x="7" y="11"/>
                  </a:lnTo>
                  <a:lnTo>
                    <a:pt x="6" y="13"/>
                  </a:lnTo>
                  <a:lnTo>
                    <a:pt x="5" y="14"/>
                  </a:lnTo>
                  <a:lnTo>
                    <a:pt x="4" y="14"/>
                  </a:lnTo>
                  <a:lnTo>
                    <a:pt x="2" y="13"/>
                  </a:lnTo>
                  <a:lnTo>
                    <a:pt x="2" y="11"/>
                  </a:lnTo>
                  <a:lnTo>
                    <a:pt x="1" y="8"/>
                  </a:lnTo>
                  <a:lnTo>
                    <a:pt x="0" y="1"/>
                  </a:lnTo>
                  <a:close/>
                </a:path>
              </a:pathLst>
            </a:custGeom>
            <a:solidFill>
              <a:srgbClr val="000000"/>
            </a:solidFill>
            <a:ln w="9525">
              <a:noFill/>
              <a:round/>
              <a:headEnd/>
              <a:tailEnd/>
            </a:ln>
          </p:spPr>
          <p:txBody>
            <a:bodyPr/>
            <a:lstStyle/>
            <a:p>
              <a:endParaRPr lang="el-GR"/>
            </a:p>
          </p:txBody>
        </p:sp>
        <p:sp>
          <p:nvSpPr>
            <p:cNvPr id="41402" name="Freeform 542"/>
            <p:cNvSpPr>
              <a:spLocks/>
            </p:cNvSpPr>
            <p:nvPr/>
          </p:nvSpPr>
          <p:spPr bwMode="auto">
            <a:xfrm>
              <a:off x="3934" y="2709"/>
              <a:ext cx="18" cy="42"/>
            </a:xfrm>
            <a:custGeom>
              <a:avLst/>
              <a:gdLst>
                <a:gd name="T0" fmla="*/ 0 w 18"/>
                <a:gd name="T1" fmla="*/ 1 h 42"/>
                <a:gd name="T2" fmla="*/ 2 w 18"/>
                <a:gd name="T3" fmla="*/ 1 h 42"/>
                <a:gd name="T4" fmla="*/ 2 w 18"/>
                <a:gd name="T5" fmla="*/ 0 h 42"/>
                <a:gd name="T6" fmla="*/ 3 w 18"/>
                <a:gd name="T7" fmla="*/ 0 h 42"/>
                <a:gd name="T8" fmla="*/ 3 w 18"/>
                <a:gd name="T9" fmla="*/ 0 h 42"/>
                <a:gd name="T10" fmla="*/ 8 w 18"/>
                <a:gd name="T11" fmla="*/ 8 h 42"/>
                <a:gd name="T12" fmla="*/ 14 w 18"/>
                <a:gd name="T13" fmla="*/ 21 h 42"/>
                <a:gd name="T14" fmla="*/ 18 w 18"/>
                <a:gd name="T15" fmla="*/ 33 h 42"/>
                <a:gd name="T16" fmla="*/ 17 w 18"/>
                <a:gd name="T17" fmla="*/ 42 h 42"/>
                <a:gd name="T18" fmla="*/ 10 w 18"/>
                <a:gd name="T19" fmla="*/ 34 h 42"/>
                <a:gd name="T20" fmla="*/ 7 w 18"/>
                <a:gd name="T21" fmla="*/ 23 h 42"/>
                <a:gd name="T22" fmla="*/ 3 w 18"/>
                <a:gd name="T23" fmla="*/ 11 h 42"/>
                <a:gd name="T24" fmla="*/ 0 w 18"/>
                <a:gd name="T25" fmla="*/ 1 h 42"/>
                <a:gd name="T26" fmla="*/ 0 w 18"/>
                <a:gd name="T27" fmla="*/ 1 h 42"/>
                <a:gd name="T28" fmla="*/ 0 w 18"/>
                <a:gd name="T29" fmla="*/ 1 h 42"/>
                <a:gd name="T30" fmla="*/ 0 w 18"/>
                <a:gd name="T31" fmla="*/ 1 h 42"/>
                <a:gd name="T32" fmla="*/ 0 w 18"/>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2"/>
                <a:gd name="T53" fmla="*/ 18 w 1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2">
                  <a:moveTo>
                    <a:pt x="0" y="1"/>
                  </a:moveTo>
                  <a:lnTo>
                    <a:pt x="2" y="1"/>
                  </a:lnTo>
                  <a:lnTo>
                    <a:pt x="2" y="0"/>
                  </a:lnTo>
                  <a:lnTo>
                    <a:pt x="3" y="0"/>
                  </a:lnTo>
                  <a:lnTo>
                    <a:pt x="8" y="8"/>
                  </a:lnTo>
                  <a:lnTo>
                    <a:pt x="14" y="21"/>
                  </a:lnTo>
                  <a:lnTo>
                    <a:pt x="18" y="33"/>
                  </a:lnTo>
                  <a:lnTo>
                    <a:pt x="17" y="42"/>
                  </a:lnTo>
                  <a:lnTo>
                    <a:pt x="10" y="34"/>
                  </a:lnTo>
                  <a:lnTo>
                    <a:pt x="7" y="23"/>
                  </a:lnTo>
                  <a:lnTo>
                    <a:pt x="3" y="11"/>
                  </a:lnTo>
                  <a:lnTo>
                    <a:pt x="0" y="1"/>
                  </a:lnTo>
                  <a:close/>
                </a:path>
              </a:pathLst>
            </a:custGeom>
            <a:solidFill>
              <a:srgbClr val="000000"/>
            </a:solidFill>
            <a:ln w="9525">
              <a:noFill/>
              <a:round/>
              <a:headEnd/>
              <a:tailEnd/>
            </a:ln>
          </p:spPr>
          <p:txBody>
            <a:bodyPr/>
            <a:lstStyle/>
            <a:p>
              <a:endParaRPr lang="el-GR"/>
            </a:p>
          </p:txBody>
        </p:sp>
        <p:sp>
          <p:nvSpPr>
            <p:cNvPr id="41403" name="Freeform 543"/>
            <p:cNvSpPr>
              <a:spLocks/>
            </p:cNvSpPr>
            <p:nvPr/>
          </p:nvSpPr>
          <p:spPr bwMode="auto">
            <a:xfrm>
              <a:off x="3947" y="2272"/>
              <a:ext cx="17" cy="29"/>
            </a:xfrm>
            <a:custGeom>
              <a:avLst/>
              <a:gdLst>
                <a:gd name="T0" fmla="*/ 0 w 17"/>
                <a:gd name="T1" fmla="*/ 23 h 29"/>
                <a:gd name="T2" fmla="*/ 6 w 17"/>
                <a:gd name="T3" fmla="*/ 12 h 29"/>
                <a:gd name="T4" fmla="*/ 8 w 17"/>
                <a:gd name="T5" fmla="*/ 6 h 29"/>
                <a:gd name="T6" fmla="*/ 11 w 17"/>
                <a:gd name="T7" fmla="*/ 3 h 29"/>
                <a:gd name="T8" fmla="*/ 12 w 17"/>
                <a:gd name="T9" fmla="*/ 0 h 29"/>
                <a:gd name="T10" fmla="*/ 13 w 17"/>
                <a:gd name="T11" fmla="*/ 0 h 29"/>
                <a:gd name="T12" fmla="*/ 15 w 17"/>
                <a:gd name="T13" fmla="*/ 0 h 29"/>
                <a:gd name="T14" fmla="*/ 16 w 17"/>
                <a:gd name="T15" fmla="*/ 0 h 29"/>
                <a:gd name="T16" fmla="*/ 17 w 17"/>
                <a:gd name="T17" fmla="*/ 1 h 29"/>
                <a:gd name="T18" fmla="*/ 17 w 17"/>
                <a:gd name="T19" fmla="*/ 3 h 29"/>
                <a:gd name="T20" fmla="*/ 16 w 17"/>
                <a:gd name="T21" fmla="*/ 7 h 29"/>
                <a:gd name="T22" fmla="*/ 12 w 17"/>
                <a:gd name="T23" fmla="*/ 14 h 29"/>
                <a:gd name="T24" fmla="*/ 5 w 17"/>
                <a:gd name="T25" fmla="*/ 29 h 29"/>
                <a:gd name="T26" fmla="*/ 4 w 17"/>
                <a:gd name="T27" fmla="*/ 29 h 29"/>
                <a:gd name="T28" fmla="*/ 2 w 17"/>
                <a:gd name="T29" fmla="*/ 29 h 29"/>
                <a:gd name="T30" fmla="*/ 1 w 17"/>
                <a:gd name="T31" fmla="*/ 29 h 29"/>
                <a:gd name="T32" fmla="*/ 0 w 17"/>
                <a:gd name="T33" fmla="*/ 29 h 29"/>
                <a:gd name="T34" fmla="*/ 0 w 17"/>
                <a:gd name="T35" fmla="*/ 28 h 29"/>
                <a:gd name="T36" fmla="*/ 0 w 17"/>
                <a:gd name="T37" fmla="*/ 26 h 29"/>
                <a:gd name="T38" fmla="*/ 0 w 17"/>
                <a:gd name="T39" fmla="*/ 24 h 29"/>
                <a:gd name="T40" fmla="*/ 0 w 17"/>
                <a:gd name="T41" fmla="*/ 23 h 29"/>
                <a:gd name="T42" fmla="*/ 0 w 17"/>
                <a:gd name="T43" fmla="*/ 23 h 29"/>
                <a:gd name="T44" fmla="*/ 0 w 17"/>
                <a:gd name="T45" fmla="*/ 23 h 29"/>
                <a:gd name="T46" fmla="*/ 0 w 17"/>
                <a:gd name="T47" fmla="*/ 23 h 29"/>
                <a:gd name="T48" fmla="*/ 0 w 17"/>
                <a:gd name="T49" fmla="*/ 23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9"/>
                <a:gd name="T77" fmla="*/ 17 w 1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9">
                  <a:moveTo>
                    <a:pt x="0" y="23"/>
                  </a:moveTo>
                  <a:lnTo>
                    <a:pt x="6" y="12"/>
                  </a:lnTo>
                  <a:lnTo>
                    <a:pt x="8" y="6"/>
                  </a:lnTo>
                  <a:lnTo>
                    <a:pt x="11" y="3"/>
                  </a:lnTo>
                  <a:lnTo>
                    <a:pt x="12" y="0"/>
                  </a:lnTo>
                  <a:lnTo>
                    <a:pt x="13" y="0"/>
                  </a:lnTo>
                  <a:lnTo>
                    <a:pt x="15" y="0"/>
                  </a:lnTo>
                  <a:lnTo>
                    <a:pt x="16" y="0"/>
                  </a:lnTo>
                  <a:lnTo>
                    <a:pt x="17" y="1"/>
                  </a:lnTo>
                  <a:lnTo>
                    <a:pt x="17" y="3"/>
                  </a:lnTo>
                  <a:lnTo>
                    <a:pt x="16" y="7"/>
                  </a:lnTo>
                  <a:lnTo>
                    <a:pt x="12" y="14"/>
                  </a:lnTo>
                  <a:lnTo>
                    <a:pt x="5" y="29"/>
                  </a:lnTo>
                  <a:lnTo>
                    <a:pt x="4" y="29"/>
                  </a:lnTo>
                  <a:lnTo>
                    <a:pt x="2" y="29"/>
                  </a:lnTo>
                  <a:lnTo>
                    <a:pt x="1" y="29"/>
                  </a:lnTo>
                  <a:lnTo>
                    <a:pt x="0" y="29"/>
                  </a:lnTo>
                  <a:lnTo>
                    <a:pt x="0" y="28"/>
                  </a:lnTo>
                  <a:lnTo>
                    <a:pt x="0" y="26"/>
                  </a:lnTo>
                  <a:lnTo>
                    <a:pt x="0" y="24"/>
                  </a:lnTo>
                  <a:lnTo>
                    <a:pt x="0" y="23"/>
                  </a:lnTo>
                  <a:close/>
                </a:path>
              </a:pathLst>
            </a:custGeom>
            <a:solidFill>
              <a:srgbClr val="000000"/>
            </a:solidFill>
            <a:ln w="9525">
              <a:noFill/>
              <a:round/>
              <a:headEnd/>
              <a:tailEnd/>
            </a:ln>
          </p:spPr>
          <p:txBody>
            <a:bodyPr/>
            <a:lstStyle/>
            <a:p>
              <a:endParaRPr lang="el-GR"/>
            </a:p>
          </p:txBody>
        </p:sp>
        <p:sp>
          <p:nvSpPr>
            <p:cNvPr id="41404" name="Freeform 544"/>
            <p:cNvSpPr>
              <a:spLocks/>
            </p:cNvSpPr>
            <p:nvPr/>
          </p:nvSpPr>
          <p:spPr bwMode="auto">
            <a:xfrm>
              <a:off x="3946" y="2417"/>
              <a:ext cx="8" cy="8"/>
            </a:xfrm>
            <a:custGeom>
              <a:avLst/>
              <a:gdLst>
                <a:gd name="T0" fmla="*/ 1 w 8"/>
                <a:gd name="T1" fmla="*/ 5 h 8"/>
                <a:gd name="T2" fmla="*/ 3 w 8"/>
                <a:gd name="T3" fmla="*/ 2 h 8"/>
                <a:gd name="T4" fmla="*/ 5 w 8"/>
                <a:gd name="T5" fmla="*/ 0 h 8"/>
                <a:gd name="T6" fmla="*/ 7 w 8"/>
                <a:gd name="T7" fmla="*/ 0 h 8"/>
                <a:gd name="T8" fmla="*/ 8 w 8"/>
                <a:gd name="T9" fmla="*/ 0 h 8"/>
                <a:gd name="T10" fmla="*/ 7 w 8"/>
                <a:gd name="T11" fmla="*/ 2 h 8"/>
                <a:gd name="T12" fmla="*/ 7 w 8"/>
                <a:gd name="T13" fmla="*/ 4 h 8"/>
                <a:gd name="T14" fmla="*/ 7 w 8"/>
                <a:gd name="T15" fmla="*/ 5 h 8"/>
                <a:gd name="T16" fmla="*/ 7 w 8"/>
                <a:gd name="T17" fmla="*/ 8 h 8"/>
                <a:gd name="T18" fmla="*/ 6 w 8"/>
                <a:gd name="T19" fmla="*/ 8 h 8"/>
                <a:gd name="T20" fmla="*/ 5 w 8"/>
                <a:gd name="T21" fmla="*/ 8 h 8"/>
                <a:gd name="T22" fmla="*/ 2 w 8"/>
                <a:gd name="T23" fmla="*/ 8 h 8"/>
                <a:gd name="T24" fmla="*/ 1 w 8"/>
                <a:gd name="T25" fmla="*/ 8 h 8"/>
                <a:gd name="T26" fmla="*/ 0 w 8"/>
                <a:gd name="T27" fmla="*/ 6 h 8"/>
                <a:gd name="T28" fmla="*/ 0 w 8"/>
                <a:gd name="T29" fmla="*/ 6 h 8"/>
                <a:gd name="T30" fmla="*/ 0 w 8"/>
                <a:gd name="T31" fmla="*/ 6 h 8"/>
                <a:gd name="T32" fmla="*/ 1 w 8"/>
                <a:gd name="T33" fmla="*/ 5 h 8"/>
                <a:gd name="T34" fmla="*/ 1 w 8"/>
                <a:gd name="T35" fmla="*/ 5 h 8"/>
                <a:gd name="T36" fmla="*/ 1 w 8"/>
                <a:gd name="T37" fmla="*/ 5 h 8"/>
                <a:gd name="T38" fmla="*/ 1 w 8"/>
                <a:gd name="T39" fmla="*/ 5 h 8"/>
                <a:gd name="T40" fmla="*/ 1 w 8"/>
                <a:gd name="T41" fmla="*/ 5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8"/>
                <a:gd name="T65" fmla="*/ 8 w 8"/>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8">
                  <a:moveTo>
                    <a:pt x="1" y="5"/>
                  </a:moveTo>
                  <a:lnTo>
                    <a:pt x="3" y="2"/>
                  </a:lnTo>
                  <a:lnTo>
                    <a:pt x="5" y="0"/>
                  </a:lnTo>
                  <a:lnTo>
                    <a:pt x="7" y="0"/>
                  </a:lnTo>
                  <a:lnTo>
                    <a:pt x="8" y="0"/>
                  </a:lnTo>
                  <a:lnTo>
                    <a:pt x="7" y="2"/>
                  </a:lnTo>
                  <a:lnTo>
                    <a:pt x="7" y="4"/>
                  </a:lnTo>
                  <a:lnTo>
                    <a:pt x="7" y="5"/>
                  </a:lnTo>
                  <a:lnTo>
                    <a:pt x="7" y="8"/>
                  </a:lnTo>
                  <a:lnTo>
                    <a:pt x="6" y="8"/>
                  </a:lnTo>
                  <a:lnTo>
                    <a:pt x="5" y="8"/>
                  </a:lnTo>
                  <a:lnTo>
                    <a:pt x="2" y="8"/>
                  </a:lnTo>
                  <a:lnTo>
                    <a:pt x="1" y="8"/>
                  </a:lnTo>
                  <a:lnTo>
                    <a:pt x="0" y="6"/>
                  </a:lnTo>
                  <a:lnTo>
                    <a:pt x="1" y="5"/>
                  </a:lnTo>
                  <a:close/>
                </a:path>
              </a:pathLst>
            </a:custGeom>
            <a:solidFill>
              <a:srgbClr val="000000"/>
            </a:solidFill>
            <a:ln w="9525">
              <a:noFill/>
              <a:round/>
              <a:headEnd/>
              <a:tailEnd/>
            </a:ln>
          </p:spPr>
          <p:txBody>
            <a:bodyPr/>
            <a:lstStyle/>
            <a:p>
              <a:endParaRPr lang="el-GR"/>
            </a:p>
          </p:txBody>
        </p:sp>
        <p:sp>
          <p:nvSpPr>
            <p:cNvPr id="41405" name="Freeform 545"/>
            <p:cNvSpPr>
              <a:spLocks/>
            </p:cNvSpPr>
            <p:nvPr/>
          </p:nvSpPr>
          <p:spPr bwMode="auto">
            <a:xfrm>
              <a:off x="3972" y="2293"/>
              <a:ext cx="19" cy="37"/>
            </a:xfrm>
            <a:custGeom>
              <a:avLst/>
              <a:gdLst>
                <a:gd name="T0" fmla="*/ 0 w 19"/>
                <a:gd name="T1" fmla="*/ 34 h 37"/>
                <a:gd name="T2" fmla="*/ 8 w 19"/>
                <a:gd name="T3" fmla="*/ 17 h 37"/>
                <a:gd name="T4" fmla="*/ 13 w 19"/>
                <a:gd name="T5" fmla="*/ 7 h 37"/>
                <a:gd name="T6" fmla="*/ 16 w 19"/>
                <a:gd name="T7" fmla="*/ 3 h 37"/>
                <a:gd name="T8" fmla="*/ 18 w 19"/>
                <a:gd name="T9" fmla="*/ 0 h 37"/>
                <a:gd name="T10" fmla="*/ 19 w 19"/>
                <a:gd name="T11" fmla="*/ 0 h 37"/>
                <a:gd name="T12" fmla="*/ 19 w 19"/>
                <a:gd name="T13" fmla="*/ 0 h 37"/>
                <a:gd name="T14" fmla="*/ 19 w 19"/>
                <a:gd name="T15" fmla="*/ 1 h 37"/>
                <a:gd name="T16" fmla="*/ 19 w 19"/>
                <a:gd name="T17" fmla="*/ 1 h 37"/>
                <a:gd name="T18" fmla="*/ 18 w 19"/>
                <a:gd name="T19" fmla="*/ 9 h 37"/>
                <a:gd name="T20" fmla="*/ 14 w 19"/>
                <a:gd name="T21" fmla="*/ 18 h 37"/>
                <a:gd name="T22" fmla="*/ 11 w 19"/>
                <a:gd name="T23" fmla="*/ 28 h 37"/>
                <a:gd name="T24" fmla="*/ 5 w 19"/>
                <a:gd name="T25" fmla="*/ 37 h 37"/>
                <a:gd name="T26" fmla="*/ 2 w 19"/>
                <a:gd name="T27" fmla="*/ 37 h 37"/>
                <a:gd name="T28" fmla="*/ 1 w 19"/>
                <a:gd name="T29" fmla="*/ 35 h 37"/>
                <a:gd name="T30" fmla="*/ 0 w 19"/>
                <a:gd name="T31" fmla="*/ 35 h 37"/>
                <a:gd name="T32" fmla="*/ 0 w 19"/>
                <a:gd name="T33" fmla="*/ 34 h 37"/>
                <a:gd name="T34" fmla="*/ 0 w 19"/>
                <a:gd name="T35" fmla="*/ 34 h 37"/>
                <a:gd name="T36" fmla="*/ 0 w 19"/>
                <a:gd name="T37" fmla="*/ 34 h 37"/>
                <a:gd name="T38" fmla="*/ 0 w 19"/>
                <a:gd name="T39" fmla="*/ 34 h 37"/>
                <a:gd name="T40" fmla="*/ 0 w 19"/>
                <a:gd name="T41" fmla="*/ 34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7"/>
                <a:gd name="T65" fmla="*/ 19 w 1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7">
                  <a:moveTo>
                    <a:pt x="0" y="34"/>
                  </a:moveTo>
                  <a:lnTo>
                    <a:pt x="8" y="17"/>
                  </a:lnTo>
                  <a:lnTo>
                    <a:pt x="13" y="7"/>
                  </a:lnTo>
                  <a:lnTo>
                    <a:pt x="16" y="3"/>
                  </a:lnTo>
                  <a:lnTo>
                    <a:pt x="18" y="0"/>
                  </a:lnTo>
                  <a:lnTo>
                    <a:pt x="19" y="0"/>
                  </a:lnTo>
                  <a:lnTo>
                    <a:pt x="19" y="1"/>
                  </a:lnTo>
                  <a:lnTo>
                    <a:pt x="18" y="9"/>
                  </a:lnTo>
                  <a:lnTo>
                    <a:pt x="14" y="18"/>
                  </a:lnTo>
                  <a:lnTo>
                    <a:pt x="11" y="28"/>
                  </a:lnTo>
                  <a:lnTo>
                    <a:pt x="5" y="37"/>
                  </a:lnTo>
                  <a:lnTo>
                    <a:pt x="2" y="37"/>
                  </a:lnTo>
                  <a:lnTo>
                    <a:pt x="1" y="35"/>
                  </a:lnTo>
                  <a:lnTo>
                    <a:pt x="0" y="35"/>
                  </a:lnTo>
                  <a:lnTo>
                    <a:pt x="0" y="34"/>
                  </a:lnTo>
                  <a:close/>
                </a:path>
              </a:pathLst>
            </a:custGeom>
            <a:solidFill>
              <a:srgbClr val="000000"/>
            </a:solidFill>
            <a:ln w="9525">
              <a:noFill/>
              <a:round/>
              <a:headEnd/>
              <a:tailEnd/>
            </a:ln>
          </p:spPr>
          <p:txBody>
            <a:bodyPr/>
            <a:lstStyle/>
            <a:p>
              <a:endParaRPr lang="el-GR"/>
            </a:p>
          </p:txBody>
        </p:sp>
        <p:sp>
          <p:nvSpPr>
            <p:cNvPr id="41406" name="Freeform 546"/>
            <p:cNvSpPr>
              <a:spLocks/>
            </p:cNvSpPr>
            <p:nvPr/>
          </p:nvSpPr>
          <p:spPr bwMode="auto">
            <a:xfrm>
              <a:off x="3972" y="2633"/>
              <a:ext cx="8" cy="14"/>
            </a:xfrm>
            <a:custGeom>
              <a:avLst/>
              <a:gdLst>
                <a:gd name="T0" fmla="*/ 0 w 8"/>
                <a:gd name="T1" fmla="*/ 0 h 14"/>
                <a:gd name="T2" fmla="*/ 1 w 8"/>
                <a:gd name="T3" fmla="*/ 0 h 14"/>
                <a:gd name="T4" fmla="*/ 2 w 8"/>
                <a:gd name="T5" fmla="*/ 0 h 14"/>
                <a:gd name="T6" fmla="*/ 3 w 8"/>
                <a:gd name="T7" fmla="*/ 0 h 14"/>
                <a:gd name="T8" fmla="*/ 5 w 8"/>
                <a:gd name="T9" fmla="*/ 0 h 14"/>
                <a:gd name="T10" fmla="*/ 6 w 8"/>
                <a:gd name="T11" fmla="*/ 3 h 14"/>
                <a:gd name="T12" fmla="*/ 8 w 8"/>
                <a:gd name="T13" fmla="*/ 5 h 14"/>
                <a:gd name="T14" fmla="*/ 8 w 8"/>
                <a:gd name="T15" fmla="*/ 9 h 14"/>
                <a:gd name="T16" fmla="*/ 8 w 8"/>
                <a:gd name="T17" fmla="*/ 14 h 14"/>
                <a:gd name="T18" fmla="*/ 7 w 8"/>
                <a:gd name="T19" fmla="*/ 14 h 14"/>
                <a:gd name="T20" fmla="*/ 6 w 8"/>
                <a:gd name="T21" fmla="*/ 14 h 14"/>
                <a:gd name="T22" fmla="*/ 5 w 8"/>
                <a:gd name="T23" fmla="*/ 14 h 14"/>
                <a:gd name="T24" fmla="*/ 3 w 8"/>
                <a:gd name="T25" fmla="*/ 14 h 14"/>
                <a:gd name="T26" fmla="*/ 1 w 8"/>
                <a:gd name="T27" fmla="*/ 8 h 14"/>
                <a:gd name="T28" fmla="*/ 0 w 8"/>
                <a:gd name="T29" fmla="*/ 5 h 14"/>
                <a:gd name="T30" fmla="*/ 0 w 8"/>
                <a:gd name="T31" fmla="*/ 3 h 14"/>
                <a:gd name="T32" fmla="*/ 0 w 8"/>
                <a:gd name="T33" fmla="*/ 0 h 14"/>
                <a:gd name="T34" fmla="*/ 0 w 8"/>
                <a:gd name="T35" fmla="*/ 0 h 14"/>
                <a:gd name="T36" fmla="*/ 0 w 8"/>
                <a:gd name="T37" fmla="*/ 0 h 14"/>
                <a:gd name="T38" fmla="*/ 0 w 8"/>
                <a:gd name="T39" fmla="*/ 0 h 14"/>
                <a:gd name="T40" fmla="*/ 0 w 8"/>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4"/>
                <a:gd name="T65" fmla="*/ 8 w 8"/>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4">
                  <a:moveTo>
                    <a:pt x="0" y="0"/>
                  </a:moveTo>
                  <a:lnTo>
                    <a:pt x="1" y="0"/>
                  </a:lnTo>
                  <a:lnTo>
                    <a:pt x="2" y="0"/>
                  </a:lnTo>
                  <a:lnTo>
                    <a:pt x="3" y="0"/>
                  </a:lnTo>
                  <a:lnTo>
                    <a:pt x="5" y="0"/>
                  </a:lnTo>
                  <a:lnTo>
                    <a:pt x="6" y="3"/>
                  </a:lnTo>
                  <a:lnTo>
                    <a:pt x="8" y="5"/>
                  </a:lnTo>
                  <a:lnTo>
                    <a:pt x="8" y="9"/>
                  </a:lnTo>
                  <a:lnTo>
                    <a:pt x="8" y="14"/>
                  </a:lnTo>
                  <a:lnTo>
                    <a:pt x="7" y="14"/>
                  </a:lnTo>
                  <a:lnTo>
                    <a:pt x="6" y="14"/>
                  </a:lnTo>
                  <a:lnTo>
                    <a:pt x="5" y="14"/>
                  </a:lnTo>
                  <a:lnTo>
                    <a:pt x="3" y="14"/>
                  </a:lnTo>
                  <a:lnTo>
                    <a:pt x="1" y="8"/>
                  </a:lnTo>
                  <a:lnTo>
                    <a:pt x="0" y="5"/>
                  </a:lnTo>
                  <a:lnTo>
                    <a:pt x="0" y="3"/>
                  </a:lnTo>
                  <a:lnTo>
                    <a:pt x="0" y="0"/>
                  </a:lnTo>
                  <a:close/>
                </a:path>
              </a:pathLst>
            </a:custGeom>
            <a:solidFill>
              <a:srgbClr val="000000"/>
            </a:solidFill>
            <a:ln w="9525">
              <a:noFill/>
              <a:round/>
              <a:headEnd/>
              <a:tailEnd/>
            </a:ln>
          </p:spPr>
          <p:txBody>
            <a:bodyPr/>
            <a:lstStyle/>
            <a:p>
              <a:endParaRPr lang="el-GR"/>
            </a:p>
          </p:txBody>
        </p:sp>
        <p:sp>
          <p:nvSpPr>
            <p:cNvPr id="41407" name="Freeform 547"/>
            <p:cNvSpPr>
              <a:spLocks/>
            </p:cNvSpPr>
            <p:nvPr/>
          </p:nvSpPr>
          <p:spPr bwMode="auto">
            <a:xfrm>
              <a:off x="3988" y="2707"/>
              <a:ext cx="363" cy="344"/>
            </a:xfrm>
            <a:custGeom>
              <a:avLst/>
              <a:gdLst>
                <a:gd name="T0" fmla="*/ 18 w 363"/>
                <a:gd name="T1" fmla="*/ 167 h 344"/>
                <a:gd name="T2" fmla="*/ 22 w 363"/>
                <a:gd name="T3" fmla="*/ 162 h 344"/>
                <a:gd name="T4" fmla="*/ 66 w 363"/>
                <a:gd name="T5" fmla="*/ 170 h 344"/>
                <a:gd name="T6" fmla="*/ 71 w 363"/>
                <a:gd name="T7" fmla="*/ 168 h 344"/>
                <a:gd name="T8" fmla="*/ 43 w 363"/>
                <a:gd name="T9" fmla="*/ 134 h 344"/>
                <a:gd name="T10" fmla="*/ 74 w 363"/>
                <a:gd name="T11" fmla="*/ 134 h 344"/>
                <a:gd name="T12" fmla="*/ 100 w 363"/>
                <a:gd name="T13" fmla="*/ 151 h 344"/>
                <a:gd name="T14" fmla="*/ 66 w 363"/>
                <a:gd name="T15" fmla="*/ 117 h 344"/>
                <a:gd name="T16" fmla="*/ 89 w 363"/>
                <a:gd name="T17" fmla="*/ 104 h 344"/>
                <a:gd name="T18" fmla="*/ 150 w 363"/>
                <a:gd name="T19" fmla="*/ 156 h 344"/>
                <a:gd name="T20" fmla="*/ 108 w 363"/>
                <a:gd name="T21" fmla="*/ 117 h 344"/>
                <a:gd name="T22" fmla="*/ 110 w 363"/>
                <a:gd name="T23" fmla="*/ 75 h 344"/>
                <a:gd name="T24" fmla="*/ 148 w 363"/>
                <a:gd name="T25" fmla="*/ 94 h 344"/>
                <a:gd name="T26" fmla="*/ 120 w 363"/>
                <a:gd name="T27" fmla="*/ 66 h 344"/>
                <a:gd name="T28" fmla="*/ 148 w 363"/>
                <a:gd name="T29" fmla="*/ 55 h 344"/>
                <a:gd name="T30" fmla="*/ 206 w 363"/>
                <a:gd name="T31" fmla="*/ 98 h 344"/>
                <a:gd name="T32" fmla="*/ 171 w 363"/>
                <a:gd name="T33" fmla="*/ 66 h 344"/>
                <a:gd name="T34" fmla="*/ 148 w 363"/>
                <a:gd name="T35" fmla="*/ 41 h 344"/>
                <a:gd name="T36" fmla="*/ 173 w 363"/>
                <a:gd name="T37" fmla="*/ 29 h 344"/>
                <a:gd name="T38" fmla="*/ 213 w 363"/>
                <a:gd name="T39" fmla="*/ 59 h 344"/>
                <a:gd name="T40" fmla="*/ 190 w 363"/>
                <a:gd name="T41" fmla="*/ 36 h 344"/>
                <a:gd name="T42" fmla="*/ 194 w 363"/>
                <a:gd name="T43" fmla="*/ 3 h 344"/>
                <a:gd name="T44" fmla="*/ 265 w 363"/>
                <a:gd name="T45" fmla="*/ 49 h 344"/>
                <a:gd name="T46" fmla="*/ 331 w 363"/>
                <a:gd name="T47" fmla="*/ 72 h 344"/>
                <a:gd name="T48" fmla="*/ 363 w 363"/>
                <a:gd name="T49" fmla="*/ 83 h 344"/>
                <a:gd name="T50" fmla="*/ 342 w 363"/>
                <a:gd name="T51" fmla="*/ 94 h 344"/>
                <a:gd name="T52" fmla="*/ 363 w 363"/>
                <a:gd name="T53" fmla="*/ 110 h 344"/>
                <a:gd name="T54" fmla="*/ 341 w 363"/>
                <a:gd name="T55" fmla="*/ 131 h 344"/>
                <a:gd name="T56" fmla="*/ 309 w 363"/>
                <a:gd name="T57" fmla="*/ 126 h 344"/>
                <a:gd name="T58" fmla="*/ 356 w 363"/>
                <a:gd name="T59" fmla="*/ 145 h 344"/>
                <a:gd name="T60" fmla="*/ 357 w 363"/>
                <a:gd name="T61" fmla="*/ 173 h 344"/>
                <a:gd name="T62" fmla="*/ 323 w 363"/>
                <a:gd name="T63" fmla="*/ 167 h 344"/>
                <a:gd name="T64" fmla="*/ 343 w 363"/>
                <a:gd name="T65" fmla="*/ 180 h 344"/>
                <a:gd name="T66" fmla="*/ 361 w 363"/>
                <a:gd name="T67" fmla="*/ 199 h 344"/>
                <a:gd name="T68" fmla="*/ 314 w 363"/>
                <a:gd name="T69" fmla="*/ 197 h 344"/>
                <a:gd name="T70" fmla="*/ 297 w 363"/>
                <a:gd name="T71" fmla="*/ 196 h 344"/>
                <a:gd name="T72" fmla="*/ 359 w 363"/>
                <a:gd name="T73" fmla="*/ 215 h 344"/>
                <a:gd name="T74" fmla="*/ 336 w 363"/>
                <a:gd name="T75" fmla="*/ 235 h 344"/>
                <a:gd name="T76" fmla="*/ 310 w 363"/>
                <a:gd name="T77" fmla="*/ 230 h 344"/>
                <a:gd name="T78" fmla="*/ 347 w 363"/>
                <a:gd name="T79" fmla="*/ 247 h 344"/>
                <a:gd name="T80" fmla="*/ 361 w 363"/>
                <a:gd name="T81" fmla="*/ 276 h 344"/>
                <a:gd name="T82" fmla="*/ 301 w 363"/>
                <a:gd name="T83" fmla="*/ 259 h 344"/>
                <a:gd name="T84" fmla="*/ 281 w 363"/>
                <a:gd name="T85" fmla="*/ 249 h 344"/>
                <a:gd name="T86" fmla="*/ 338 w 363"/>
                <a:gd name="T87" fmla="*/ 280 h 344"/>
                <a:gd name="T88" fmla="*/ 358 w 363"/>
                <a:gd name="T89" fmla="*/ 309 h 344"/>
                <a:gd name="T90" fmla="*/ 326 w 363"/>
                <a:gd name="T91" fmla="*/ 303 h 344"/>
                <a:gd name="T92" fmla="*/ 284 w 363"/>
                <a:gd name="T93" fmla="*/ 288 h 344"/>
                <a:gd name="T94" fmla="*/ 285 w 363"/>
                <a:gd name="T95" fmla="*/ 296 h 344"/>
                <a:gd name="T96" fmla="*/ 358 w 363"/>
                <a:gd name="T97" fmla="*/ 317 h 344"/>
                <a:gd name="T98" fmla="*/ 335 w 363"/>
                <a:gd name="T99" fmla="*/ 329 h 344"/>
                <a:gd name="T100" fmla="*/ 263 w 363"/>
                <a:gd name="T101" fmla="*/ 314 h 344"/>
                <a:gd name="T102" fmla="*/ 286 w 363"/>
                <a:gd name="T103" fmla="*/ 325 h 344"/>
                <a:gd name="T104" fmla="*/ 357 w 363"/>
                <a:gd name="T105" fmla="*/ 339 h 344"/>
                <a:gd name="T106" fmla="*/ 317 w 363"/>
                <a:gd name="T107" fmla="*/ 340 h 344"/>
                <a:gd name="T108" fmla="*/ 212 w 363"/>
                <a:gd name="T109" fmla="*/ 317 h 344"/>
                <a:gd name="T110" fmla="*/ 113 w 363"/>
                <a:gd name="T111" fmla="*/ 272 h 344"/>
                <a:gd name="T112" fmla="*/ 37 w 363"/>
                <a:gd name="T113" fmla="*/ 209 h 344"/>
                <a:gd name="T114" fmla="*/ 0 w 363"/>
                <a:gd name="T115" fmla="*/ 168 h 3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3"/>
                <a:gd name="T175" fmla="*/ 0 h 344"/>
                <a:gd name="T176" fmla="*/ 363 w 363"/>
                <a:gd name="T177" fmla="*/ 344 h 3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3" h="344">
                  <a:moveTo>
                    <a:pt x="0" y="168"/>
                  </a:moveTo>
                  <a:lnTo>
                    <a:pt x="5" y="165"/>
                  </a:lnTo>
                  <a:lnTo>
                    <a:pt x="8" y="162"/>
                  </a:lnTo>
                  <a:lnTo>
                    <a:pt x="10" y="161"/>
                  </a:lnTo>
                  <a:lnTo>
                    <a:pt x="12" y="161"/>
                  </a:lnTo>
                  <a:lnTo>
                    <a:pt x="18" y="167"/>
                  </a:lnTo>
                  <a:lnTo>
                    <a:pt x="27" y="176"/>
                  </a:lnTo>
                  <a:lnTo>
                    <a:pt x="35" y="183"/>
                  </a:lnTo>
                  <a:lnTo>
                    <a:pt x="43" y="187"/>
                  </a:lnTo>
                  <a:lnTo>
                    <a:pt x="37" y="180"/>
                  </a:lnTo>
                  <a:lnTo>
                    <a:pt x="29" y="171"/>
                  </a:lnTo>
                  <a:lnTo>
                    <a:pt x="22" y="162"/>
                  </a:lnTo>
                  <a:lnTo>
                    <a:pt x="18" y="154"/>
                  </a:lnTo>
                  <a:lnTo>
                    <a:pt x="32" y="145"/>
                  </a:lnTo>
                  <a:lnTo>
                    <a:pt x="43" y="145"/>
                  </a:lnTo>
                  <a:lnTo>
                    <a:pt x="52" y="150"/>
                  </a:lnTo>
                  <a:lnTo>
                    <a:pt x="59" y="159"/>
                  </a:lnTo>
                  <a:lnTo>
                    <a:pt x="66" y="170"/>
                  </a:lnTo>
                  <a:lnTo>
                    <a:pt x="74" y="180"/>
                  </a:lnTo>
                  <a:lnTo>
                    <a:pt x="81" y="186"/>
                  </a:lnTo>
                  <a:lnTo>
                    <a:pt x="91" y="187"/>
                  </a:lnTo>
                  <a:lnTo>
                    <a:pt x="84" y="181"/>
                  </a:lnTo>
                  <a:lnTo>
                    <a:pt x="77" y="175"/>
                  </a:lnTo>
                  <a:lnTo>
                    <a:pt x="71" y="168"/>
                  </a:lnTo>
                  <a:lnTo>
                    <a:pt x="65" y="161"/>
                  </a:lnTo>
                  <a:lnTo>
                    <a:pt x="58" y="155"/>
                  </a:lnTo>
                  <a:lnTo>
                    <a:pt x="52" y="149"/>
                  </a:lnTo>
                  <a:lnTo>
                    <a:pt x="45" y="142"/>
                  </a:lnTo>
                  <a:lnTo>
                    <a:pt x="38" y="136"/>
                  </a:lnTo>
                  <a:lnTo>
                    <a:pt x="43" y="134"/>
                  </a:lnTo>
                  <a:lnTo>
                    <a:pt x="47" y="130"/>
                  </a:lnTo>
                  <a:lnTo>
                    <a:pt x="50" y="126"/>
                  </a:lnTo>
                  <a:lnTo>
                    <a:pt x="53" y="121"/>
                  </a:lnTo>
                  <a:lnTo>
                    <a:pt x="60" y="124"/>
                  </a:lnTo>
                  <a:lnTo>
                    <a:pt x="68" y="129"/>
                  </a:lnTo>
                  <a:lnTo>
                    <a:pt x="74" y="134"/>
                  </a:lnTo>
                  <a:lnTo>
                    <a:pt x="80" y="140"/>
                  </a:lnTo>
                  <a:lnTo>
                    <a:pt x="85" y="146"/>
                  </a:lnTo>
                  <a:lnTo>
                    <a:pt x="91" y="151"/>
                  </a:lnTo>
                  <a:lnTo>
                    <a:pt x="97" y="155"/>
                  </a:lnTo>
                  <a:lnTo>
                    <a:pt x="103" y="155"/>
                  </a:lnTo>
                  <a:lnTo>
                    <a:pt x="100" y="151"/>
                  </a:lnTo>
                  <a:lnTo>
                    <a:pt x="95" y="147"/>
                  </a:lnTo>
                  <a:lnTo>
                    <a:pt x="89" y="141"/>
                  </a:lnTo>
                  <a:lnTo>
                    <a:pt x="82" y="135"/>
                  </a:lnTo>
                  <a:lnTo>
                    <a:pt x="75" y="129"/>
                  </a:lnTo>
                  <a:lnTo>
                    <a:pt x="70" y="123"/>
                  </a:lnTo>
                  <a:lnTo>
                    <a:pt x="66" y="117"/>
                  </a:lnTo>
                  <a:lnTo>
                    <a:pt x="65" y="113"/>
                  </a:lnTo>
                  <a:lnTo>
                    <a:pt x="70" y="108"/>
                  </a:lnTo>
                  <a:lnTo>
                    <a:pt x="75" y="104"/>
                  </a:lnTo>
                  <a:lnTo>
                    <a:pt x="80" y="102"/>
                  </a:lnTo>
                  <a:lnTo>
                    <a:pt x="85" y="100"/>
                  </a:lnTo>
                  <a:lnTo>
                    <a:pt x="89" y="104"/>
                  </a:lnTo>
                  <a:lnTo>
                    <a:pt x="96" y="112"/>
                  </a:lnTo>
                  <a:lnTo>
                    <a:pt x="106" y="121"/>
                  </a:lnTo>
                  <a:lnTo>
                    <a:pt x="117" y="131"/>
                  </a:lnTo>
                  <a:lnTo>
                    <a:pt x="129" y="142"/>
                  </a:lnTo>
                  <a:lnTo>
                    <a:pt x="141" y="150"/>
                  </a:lnTo>
                  <a:lnTo>
                    <a:pt x="150" y="156"/>
                  </a:lnTo>
                  <a:lnTo>
                    <a:pt x="157" y="157"/>
                  </a:lnTo>
                  <a:lnTo>
                    <a:pt x="149" y="151"/>
                  </a:lnTo>
                  <a:lnTo>
                    <a:pt x="141" y="144"/>
                  </a:lnTo>
                  <a:lnTo>
                    <a:pt x="129" y="135"/>
                  </a:lnTo>
                  <a:lnTo>
                    <a:pt x="118" y="126"/>
                  </a:lnTo>
                  <a:lnTo>
                    <a:pt x="108" y="117"/>
                  </a:lnTo>
                  <a:lnTo>
                    <a:pt x="100" y="108"/>
                  </a:lnTo>
                  <a:lnTo>
                    <a:pt x="94" y="99"/>
                  </a:lnTo>
                  <a:lnTo>
                    <a:pt x="90" y="92"/>
                  </a:lnTo>
                  <a:lnTo>
                    <a:pt x="97" y="86"/>
                  </a:lnTo>
                  <a:lnTo>
                    <a:pt x="103" y="80"/>
                  </a:lnTo>
                  <a:lnTo>
                    <a:pt x="110" y="75"/>
                  </a:lnTo>
                  <a:lnTo>
                    <a:pt x="117" y="73"/>
                  </a:lnTo>
                  <a:lnTo>
                    <a:pt x="123" y="82"/>
                  </a:lnTo>
                  <a:lnTo>
                    <a:pt x="133" y="91"/>
                  </a:lnTo>
                  <a:lnTo>
                    <a:pt x="143" y="98"/>
                  </a:lnTo>
                  <a:lnTo>
                    <a:pt x="153" y="103"/>
                  </a:lnTo>
                  <a:lnTo>
                    <a:pt x="148" y="94"/>
                  </a:lnTo>
                  <a:lnTo>
                    <a:pt x="139" y="84"/>
                  </a:lnTo>
                  <a:lnTo>
                    <a:pt x="128" y="76"/>
                  </a:lnTo>
                  <a:lnTo>
                    <a:pt x="120" y="68"/>
                  </a:lnTo>
                  <a:lnTo>
                    <a:pt x="120" y="67"/>
                  </a:lnTo>
                  <a:lnTo>
                    <a:pt x="120" y="66"/>
                  </a:lnTo>
                  <a:lnTo>
                    <a:pt x="124" y="60"/>
                  </a:lnTo>
                  <a:lnTo>
                    <a:pt x="131" y="55"/>
                  </a:lnTo>
                  <a:lnTo>
                    <a:pt x="137" y="51"/>
                  </a:lnTo>
                  <a:lnTo>
                    <a:pt x="142" y="50"/>
                  </a:lnTo>
                  <a:lnTo>
                    <a:pt x="148" y="55"/>
                  </a:lnTo>
                  <a:lnTo>
                    <a:pt x="157" y="62"/>
                  </a:lnTo>
                  <a:lnTo>
                    <a:pt x="166" y="71"/>
                  </a:lnTo>
                  <a:lnTo>
                    <a:pt x="176" y="80"/>
                  </a:lnTo>
                  <a:lnTo>
                    <a:pt x="187" y="88"/>
                  </a:lnTo>
                  <a:lnTo>
                    <a:pt x="197" y="94"/>
                  </a:lnTo>
                  <a:lnTo>
                    <a:pt x="206" y="98"/>
                  </a:lnTo>
                  <a:lnTo>
                    <a:pt x="213" y="99"/>
                  </a:lnTo>
                  <a:lnTo>
                    <a:pt x="205" y="93"/>
                  </a:lnTo>
                  <a:lnTo>
                    <a:pt x="197" y="87"/>
                  </a:lnTo>
                  <a:lnTo>
                    <a:pt x="189" y="80"/>
                  </a:lnTo>
                  <a:lnTo>
                    <a:pt x="180" y="73"/>
                  </a:lnTo>
                  <a:lnTo>
                    <a:pt x="171" y="66"/>
                  </a:lnTo>
                  <a:lnTo>
                    <a:pt x="164" y="60"/>
                  </a:lnTo>
                  <a:lnTo>
                    <a:pt x="155" y="52"/>
                  </a:lnTo>
                  <a:lnTo>
                    <a:pt x="148" y="46"/>
                  </a:lnTo>
                  <a:lnTo>
                    <a:pt x="148" y="45"/>
                  </a:lnTo>
                  <a:lnTo>
                    <a:pt x="148" y="42"/>
                  </a:lnTo>
                  <a:lnTo>
                    <a:pt x="148" y="41"/>
                  </a:lnTo>
                  <a:lnTo>
                    <a:pt x="148" y="40"/>
                  </a:lnTo>
                  <a:lnTo>
                    <a:pt x="154" y="35"/>
                  </a:lnTo>
                  <a:lnTo>
                    <a:pt x="160" y="30"/>
                  </a:lnTo>
                  <a:lnTo>
                    <a:pt x="165" y="26"/>
                  </a:lnTo>
                  <a:lnTo>
                    <a:pt x="170" y="24"/>
                  </a:lnTo>
                  <a:lnTo>
                    <a:pt x="173" y="29"/>
                  </a:lnTo>
                  <a:lnTo>
                    <a:pt x="178" y="34"/>
                  </a:lnTo>
                  <a:lnTo>
                    <a:pt x="184" y="40"/>
                  </a:lnTo>
                  <a:lnTo>
                    <a:pt x="191" y="46"/>
                  </a:lnTo>
                  <a:lnTo>
                    <a:pt x="199" y="52"/>
                  </a:lnTo>
                  <a:lnTo>
                    <a:pt x="207" y="56"/>
                  </a:lnTo>
                  <a:lnTo>
                    <a:pt x="213" y="59"/>
                  </a:lnTo>
                  <a:lnTo>
                    <a:pt x="220" y="60"/>
                  </a:lnTo>
                  <a:lnTo>
                    <a:pt x="211" y="54"/>
                  </a:lnTo>
                  <a:lnTo>
                    <a:pt x="205" y="47"/>
                  </a:lnTo>
                  <a:lnTo>
                    <a:pt x="199" y="44"/>
                  </a:lnTo>
                  <a:lnTo>
                    <a:pt x="195" y="40"/>
                  </a:lnTo>
                  <a:lnTo>
                    <a:pt x="190" y="36"/>
                  </a:lnTo>
                  <a:lnTo>
                    <a:pt x="185" y="31"/>
                  </a:lnTo>
                  <a:lnTo>
                    <a:pt x="180" y="26"/>
                  </a:lnTo>
                  <a:lnTo>
                    <a:pt x="173" y="20"/>
                  </a:lnTo>
                  <a:lnTo>
                    <a:pt x="179" y="14"/>
                  </a:lnTo>
                  <a:lnTo>
                    <a:pt x="186" y="7"/>
                  </a:lnTo>
                  <a:lnTo>
                    <a:pt x="194" y="3"/>
                  </a:lnTo>
                  <a:lnTo>
                    <a:pt x="200" y="0"/>
                  </a:lnTo>
                  <a:lnTo>
                    <a:pt x="212" y="12"/>
                  </a:lnTo>
                  <a:lnTo>
                    <a:pt x="226" y="23"/>
                  </a:lnTo>
                  <a:lnTo>
                    <a:pt x="238" y="33"/>
                  </a:lnTo>
                  <a:lnTo>
                    <a:pt x="252" y="41"/>
                  </a:lnTo>
                  <a:lnTo>
                    <a:pt x="265" y="49"/>
                  </a:lnTo>
                  <a:lnTo>
                    <a:pt x="279" y="56"/>
                  </a:lnTo>
                  <a:lnTo>
                    <a:pt x="294" y="62"/>
                  </a:lnTo>
                  <a:lnTo>
                    <a:pt x="310" y="68"/>
                  </a:lnTo>
                  <a:lnTo>
                    <a:pt x="317" y="70"/>
                  </a:lnTo>
                  <a:lnTo>
                    <a:pt x="323" y="71"/>
                  </a:lnTo>
                  <a:lnTo>
                    <a:pt x="331" y="72"/>
                  </a:lnTo>
                  <a:lnTo>
                    <a:pt x="337" y="73"/>
                  </a:lnTo>
                  <a:lnTo>
                    <a:pt x="343" y="76"/>
                  </a:lnTo>
                  <a:lnTo>
                    <a:pt x="349" y="77"/>
                  </a:lnTo>
                  <a:lnTo>
                    <a:pt x="357" y="78"/>
                  </a:lnTo>
                  <a:lnTo>
                    <a:pt x="363" y="80"/>
                  </a:lnTo>
                  <a:lnTo>
                    <a:pt x="363" y="83"/>
                  </a:lnTo>
                  <a:lnTo>
                    <a:pt x="363" y="87"/>
                  </a:lnTo>
                  <a:lnTo>
                    <a:pt x="363" y="91"/>
                  </a:lnTo>
                  <a:lnTo>
                    <a:pt x="362" y="94"/>
                  </a:lnTo>
                  <a:lnTo>
                    <a:pt x="356" y="94"/>
                  </a:lnTo>
                  <a:lnTo>
                    <a:pt x="349" y="94"/>
                  </a:lnTo>
                  <a:lnTo>
                    <a:pt x="342" y="94"/>
                  </a:lnTo>
                  <a:lnTo>
                    <a:pt x="336" y="94"/>
                  </a:lnTo>
                  <a:lnTo>
                    <a:pt x="343" y="98"/>
                  </a:lnTo>
                  <a:lnTo>
                    <a:pt x="349" y="100"/>
                  </a:lnTo>
                  <a:lnTo>
                    <a:pt x="357" y="102"/>
                  </a:lnTo>
                  <a:lnTo>
                    <a:pt x="363" y="102"/>
                  </a:lnTo>
                  <a:lnTo>
                    <a:pt x="363" y="110"/>
                  </a:lnTo>
                  <a:lnTo>
                    <a:pt x="363" y="119"/>
                  </a:lnTo>
                  <a:lnTo>
                    <a:pt x="362" y="128"/>
                  </a:lnTo>
                  <a:lnTo>
                    <a:pt x="362" y="136"/>
                  </a:lnTo>
                  <a:lnTo>
                    <a:pt x="356" y="135"/>
                  </a:lnTo>
                  <a:lnTo>
                    <a:pt x="348" y="134"/>
                  </a:lnTo>
                  <a:lnTo>
                    <a:pt x="341" y="131"/>
                  </a:lnTo>
                  <a:lnTo>
                    <a:pt x="333" y="129"/>
                  </a:lnTo>
                  <a:lnTo>
                    <a:pt x="326" y="126"/>
                  </a:lnTo>
                  <a:lnTo>
                    <a:pt x="319" y="124"/>
                  </a:lnTo>
                  <a:lnTo>
                    <a:pt x="311" y="123"/>
                  </a:lnTo>
                  <a:lnTo>
                    <a:pt x="304" y="123"/>
                  </a:lnTo>
                  <a:lnTo>
                    <a:pt x="309" y="126"/>
                  </a:lnTo>
                  <a:lnTo>
                    <a:pt x="316" y="130"/>
                  </a:lnTo>
                  <a:lnTo>
                    <a:pt x="323" y="134"/>
                  </a:lnTo>
                  <a:lnTo>
                    <a:pt x="332" y="138"/>
                  </a:lnTo>
                  <a:lnTo>
                    <a:pt x="341" y="140"/>
                  </a:lnTo>
                  <a:lnTo>
                    <a:pt x="348" y="142"/>
                  </a:lnTo>
                  <a:lnTo>
                    <a:pt x="356" y="145"/>
                  </a:lnTo>
                  <a:lnTo>
                    <a:pt x="362" y="146"/>
                  </a:lnTo>
                  <a:lnTo>
                    <a:pt x="362" y="152"/>
                  </a:lnTo>
                  <a:lnTo>
                    <a:pt x="362" y="160"/>
                  </a:lnTo>
                  <a:lnTo>
                    <a:pt x="362" y="167"/>
                  </a:lnTo>
                  <a:lnTo>
                    <a:pt x="362" y="175"/>
                  </a:lnTo>
                  <a:lnTo>
                    <a:pt x="357" y="173"/>
                  </a:lnTo>
                  <a:lnTo>
                    <a:pt x="351" y="172"/>
                  </a:lnTo>
                  <a:lnTo>
                    <a:pt x="346" y="171"/>
                  </a:lnTo>
                  <a:lnTo>
                    <a:pt x="340" y="170"/>
                  </a:lnTo>
                  <a:lnTo>
                    <a:pt x="335" y="168"/>
                  </a:lnTo>
                  <a:lnTo>
                    <a:pt x="328" y="168"/>
                  </a:lnTo>
                  <a:lnTo>
                    <a:pt x="323" y="167"/>
                  </a:lnTo>
                  <a:lnTo>
                    <a:pt x="319" y="166"/>
                  </a:lnTo>
                  <a:lnTo>
                    <a:pt x="323" y="170"/>
                  </a:lnTo>
                  <a:lnTo>
                    <a:pt x="328" y="173"/>
                  </a:lnTo>
                  <a:lnTo>
                    <a:pt x="333" y="176"/>
                  </a:lnTo>
                  <a:lnTo>
                    <a:pt x="338" y="177"/>
                  </a:lnTo>
                  <a:lnTo>
                    <a:pt x="343" y="180"/>
                  </a:lnTo>
                  <a:lnTo>
                    <a:pt x="349" y="181"/>
                  </a:lnTo>
                  <a:lnTo>
                    <a:pt x="354" y="182"/>
                  </a:lnTo>
                  <a:lnTo>
                    <a:pt x="361" y="183"/>
                  </a:lnTo>
                  <a:lnTo>
                    <a:pt x="361" y="188"/>
                  </a:lnTo>
                  <a:lnTo>
                    <a:pt x="361" y="194"/>
                  </a:lnTo>
                  <a:lnTo>
                    <a:pt x="361" y="199"/>
                  </a:lnTo>
                  <a:lnTo>
                    <a:pt x="361" y="205"/>
                  </a:lnTo>
                  <a:lnTo>
                    <a:pt x="353" y="205"/>
                  </a:lnTo>
                  <a:lnTo>
                    <a:pt x="344" y="204"/>
                  </a:lnTo>
                  <a:lnTo>
                    <a:pt x="335" y="202"/>
                  </a:lnTo>
                  <a:lnTo>
                    <a:pt x="325" y="199"/>
                  </a:lnTo>
                  <a:lnTo>
                    <a:pt x="314" y="197"/>
                  </a:lnTo>
                  <a:lnTo>
                    <a:pt x="304" y="193"/>
                  </a:lnTo>
                  <a:lnTo>
                    <a:pt x="295" y="189"/>
                  </a:lnTo>
                  <a:lnTo>
                    <a:pt x="288" y="186"/>
                  </a:lnTo>
                  <a:lnTo>
                    <a:pt x="285" y="187"/>
                  </a:lnTo>
                  <a:lnTo>
                    <a:pt x="290" y="191"/>
                  </a:lnTo>
                  <a:lnTo>
                    <a:pt x="297" y="196"/>
                  </a:lnTo>
                  <a:lnTo>
                    <a:pt x="307" y="199"/>
                  </a:lnTo>
                  <a:lnTo>
                    <a:pt x="320" y="204"/>
                  </a:lnTo>
                  <a:lnTo>
                    <a:pt x="332" y="208"/>
                  </a:lnTo>
                  <a:lnTo>
                    <a:pt x="343" y="212"/>
                  </a:lnTo>
                  <a:lnTo>
                    <a:pt x="352" y="214"/>
                  </a:lnTo>
                  <a:lnTo>
                    <a:pt x="359" y="215"/>
                  </a:lnTo>
                  <a:lnTo>
                    <a:pt x="359" y="222"/>
                  </a:lnTo>
                  <a:lnTo>
                    <a:pt x="359" y="228"/>
                  </a:lnTo>
                  <a:lnTo>
                    <a:pt x="359" y="235"/>
                  </a:lnTo>
                  <a:lnTo>
                    <a:pt x="359" y="241"/>
                  </a:lnTo>
                  <a:lnTo>
                    <a:pt x="346" y="238"/>
                  </a:lnTo>
                  <a:lnTo>
                    <a:pt x="336" y="235"/>
                  </a:lnTo>
                  <a:lnTo>
                    <a:pt x="328" y="234"/>
                  </a:lnTo>
                  <a:lnTo>
                    <a:pt x="323" y="233"/>
                  </a:lnTo>
                  <a:lnTo>
                    <a:pt x="320" y="231"/>
                  </a:lnTo>
                  <a:lnTo>
                    <a:pt x="316" y="231"/>
                  </a:lnTo>
                  <a:lnTo>
                    <a:pt x="314" y="230"/>
                  </a:lnTo>
                  <a:lnTo>
                    <a:pt x="310" y="230"/>
                  </a:lnTo>
                  <a:lnTo>
                    <a:pt x="316" y="234"/>
                  </a:lnTo>
                  <a:lnTo>
                    <a:pt x="321" y="238"/>
                  </a:lnTo>
                  <a:lnTo>
                    <a:pt x="327" y="241"/>
                  </a:lnTo>
                  <a:lnTo>
                    <a:pt x="333" y="244"/>
                  </a:lnTo>
                  <a:lnTo>
                    <a:pt x="341" y="245"/>
                  </a:lnTo>
                  <a:lnTo>
                    <a:pt x="347" y="247"/>
                  </a:lnTo>
                  <a:lnTo>
                    <a:pt x="353" y="249"/>
                  </a:lnTo>
                  <a:lnTo>
                    <a:pt x="361" y="250"/>
                  </a:lnTo>
                  <a:lnTo>
                    <a:pt x="361" y="256"/>
                  </a:lnTo>
                  <a:lnTo>
                    <a:pt x="361" y="262"/>
                  </a:lnTo>
                  <a:lnTo>
                    <a:pt x="361" y="270"/>
                  </a:lnTo>
                  <a:lnTo>
                    <a:pt x="361" y="276"/>
                  </a:lnTo>
                  <a:lnTo>
                    <a:pt x="352" y="275"/>
                  </a:lnTo>
                  <a:lnTo>
                    <a:pt x="342" y="273"/>
                  </a:lnTo>
                  <a:lnTo>
                    <a:pt x="331" y="270"/>
                  </a:lnTo>
                  <a:lnTo>
                    <a:pt x="321" y="267"/>
                  </a:lnTo>
                  <a:lnTo>
                    <a:pt x="311" y="263"/>
                  </a:lnTo>
                  <a:lnTo>
                    <a:pt x="301" y="259"/>
                  </a:lnTo>
                  <a:lnTo>
                    <a:pt x="293" y="254"/>
                  </a:lnTo>
                  <a:lnTo>
                    <a:pt x="285" y="249"/>
                  </a:lnTo>
                  <a:lnTo>
                    <a:pt x="284" y="249"/>
                  </a:lnTo>
                  <a:lnTo>
                    <a:pt x="283" y="249"/>
                  </a:lnTo>
                  <a:lnTo>
                    <a:pt x="281" y="249"/>
                  </a:lnTo>
                  <a:lnTo>
                    <a:pt x="288" y="255"/>
                  </a:lnTo>
                  <a:lnTo>
                    <a:pt x="296" y="261"/>
                  </a:lnTo>
                  <a:lnTo>
                    <a:pt x="306" y="267"/>
                  </a:lnTo>
                  <a:lnTo>
                    <a:pt x="317" y="271"/>
                  </a:lnTo>
                  <a:lnTo>
                    <a:pt x="328" y="276"/>
                  </a:lnTo>
                  <a:lnTo>
                    <a:pt x="338" y="280"/>
                  </a:lnTo>
                  <a:lnTo>
                    <a:pt x="348" y="283"/>
                  </a:lnTo>
                  <a:lnTo>
                    <a:pt x="357" y="286"/>
                  </a:lnTo>
                  <a:lnTo>
                    <a:pt x="357" y="292"/>
                  </a:lnTo>
                  <a:lnTo>
                    <a:pt x="357" y="297"/>
                  </a:lnTo>
                  <a:lnTo>
                    <a:pt x="357" y="303"/>
                  </a:lnTo>
                  <a:lnTo>
                    <a:pt x="358" y="309"/>
                  </a:lnTo>
                  <a:lnTo>
                    <a:pt x="353" y="308"/>
                  </a:lnTo>
                  <a:lnTo>
                    <a:pt x="348" y="307"/>
                  </a:lnTo>
                  <a:lnTo>
                    <a:pt x="342" y="305"/>
                  </a:lnTo>
                  <a:lnTo>
                    <a:pt x="337" y="304"/>
                  </a:lnTo>
                  <a:lnTo>
                    <a:pt x="332" y="303"/>
                  </a:lnTo>
                  <a:lnTo>
                    <a:pt x="326" y="303"/>
                  </a:lnTo>
                  <a:lnTo>
                    <a:pt x="321" y="302"/>
                  </a:lnTo>
                  <a:lnTo>
                    <a:pt x="316" y="301"/>
                  </a:lnTo>
                  <a:lnTo>
                    <a:pt x="306" y="297"/>
                  </a:lnTo>
                  <a:lnTo>
                    <a:pt x="297" y="293"/>
                  </a:lnTo>
                  <a:lnTo>
                    <a:pt x="290" y="291"/>
                  </a:lnTo>
                  <a:lnTo>
                    <a:pt x="284" y="288"/>
                  </a:lnTo>
                  <a:lnTo>
                    <a:pt x="279" y="287"/>
                  </a:lnTo>
                  <a:lnTo>
                    <a:pt x="275" y="286"/>
                  </a:lnTo>
                  <a:lnTo>
                    <a:pt x="272" y="284"/>
                  </a:lnTo>
                  <a:lnTo>
                    <a:pt x="269" y="284"/>
                  </a:lnTo>
                  <a:lnTo>
                    <a:pt x="275" y="289"/>
                  </a:lnTo>
                  <a:lnTo>
                    <a:pt x="285" y="296"/>
                  </a:lnTo>
                  <a:lnTo>
                    <a:pt x="296" y="301"/>
                  </a:lnTo>
                  <a:lnTo>
                    <a:pt x="310" y="305"/>
                  </a:lnTo>
                  <a:lnTo>
                    <a:pt x="325" y="309"/>
                  </a:lnTo>
                  <a:lnTo>
                    <a:pt x="338" y="313"/>
                  </a:lnTo>
                  <a:lnTo>
                    <a:pt x="349" y="315"/>
                  </a:lnTo>
                  <a:lnTo>
                    <a:pt x="358" y="317"/>
                  </a:lnTo>
                  <a:lnTo>
                    <a:pt x="358" y="320"/>
                  </a:lnTo>
                  <a:lnTo>
                    <a:pt x="358" y="323"/>
                  </a:lnTo>
                  <a:lnTo>
                    <a:pt x="358" y="326"/>
                  </a:lnTo>
                  <a:lnTo>
                    <a:pt x="358" y="330"/>
                  </a:lnTo>
                  <a:lnTo>
                    <a:pt x="346" y="329"/>
                  </a:lnTo>
                  <a:lnTo>
                    <a:pt x="335" y="329"/>
                  </a:lnTo>
                  <a:lnTo>
                    <a:pt x="322" y="328"/>
                  </a:lnTo>
                  <a:lnTo>
                    <a:pt x="311" y="326"/>
                  </a:lnTo>
                  <a:lnTo>
                    <a:pt x="299" y="324"/>
                  </a:lnTo>
                  <a:lnTo>
                    <a:pt x="286" y="322"/>
                  </a:lnTo>
                  <a:lnTo>
                    <a:pt x="275" y="319"/>
                  </a:lnTo>
                  <a:lnTo>
                    <a:pt x="263" y="314"/>
                  </a:lnTo>
                  <a:lnTo>
                    <a:pt x="263" y="315"/>
                  </a:lnTo>
                  <a:lnTo>
                    <a:pt x="263" y="317"/>
                  </a:lnTo>
                  <a:lnTo>
                    <a:pt x="263" y="318"/>
                  </a:lnTo>
                  <a:lnTo>
                    <a:pt x="274" y="322"/>
                  </a:lnTo>
                  <a:lnTo>
                    <a:pt x="286" y="325"/>
                  </a:lnTo>
                  <a:lnTo>
                    <a:pt x="297" y="329"/>
                  </a:lnTo>
                  <a:lnTo>
                    <a:pt x="310" y="331"/>
                  </a:lnTo>
                  <a:lnTo>
                    <a:pt x="322" y="334"/>
                  </a:lnTo>
                  <a:lnTo>
                    <a:pt x="333" y="335"/>
                  </a:lnTo>
                  <a:lnTo>
                    <a:pt x="346" y="338"/>
                  </a:lnTo>
                  <a:lnTo>
                    <a:pt x="357" y="339"/>
                  </a:lnTo>
                  <a:lnTo>
                    <a:pt x="357" y="340"/>
                  </a:lnTo>
                  <a:lnTo>
                    <a:pt x="357" y="341"/>
                  </a:lnTo>
                  <a:lnTo>
                    <a:pt x="356" y="343"/>
                  </a:lnTo>
                  <a:lnTo>
                    <a:pt x="356" y="344"/>
                  </a:lnTo>
                  <a:lnTo>
                    <a:pt x="336" y="343"/>
                  </a:lnTo>
                  <a:lnTo>
                    <a:pt x="317" y="340"/>
                  </a:lnTo>
                  <a:lnTo>
                    <a:pt x="299" y="338"/>
                  </a:lnTo>
                  <a:lnTo>
                    <a:pt x="281" y="334"/>
                  </a:lnTo>
                  <a:lnTo>
                    <a:pt x="264" y="330"/>
                  </a:lnTo>
                  <a:lnTo>
                    <a:pt x="247" y="326"/>
                  </a:lnTo>
                  <a:lnTo>
                    <a:pt x="230" y="322"/>
                  </a:lnTo>
                  <a:lnTo>
                    <a:pt x="212" y="317"/>
                  </a:lnTo>
                  <a:lnTo>
                    <a:pt x="196" y="310"/>
                  </a:lnTo>
                  <a:lnTo>
                    <a:pt x="179" y="304"/>
                  </a:lnTo>
                  <a:lnTo>
                    <a:pt x="163" y="297"/>
                  </a:lnTo>
                  <a:lnTo>
                    <a:pt x="147" y="289"/>
                  </a:lnTo>
                  <a:lnTo>
                    <a:pt x="131" y="281"/>
                  </a:lnTo>
                  <a:lnTo>
                    <a:pt x="113" y="272"/>
                  </a:lnTo>
                  <a:lnTo>
                    <a:pt x="97" y="262"/>
                  </a:lnTo>
                  <a:lnTo>
                    <a:pt x="81" y="252"/>
                  </a:lnTo>
                  <a:lnTo>
                    <a:pt x="75" y="243"/>
                  </a:lnTo>
                  <a:lnTo>
                    <a:pt x="64" y="233"/>
                  </a:lnTo>
                  <a:lnTo>
                    <a:pt x="52" y="222"/>
                  </a:lnTo>
                  <a:lnTo>
                    <a:pt x="37" y="209"/>
                  </a:lnTo>
                  <a:lnTo>
                    <a:pt x="23" y="198"/>
                  </a:lnTo>
                  <a:lnTo>
                    <a:pt x="11" y="187"/>
                  </a:lnTo>
                  <a:lnTo>
                    <a:pt x="3" y="177"/>
                  </a:lnTo>
                  <a:lnTo>
                    <a:pt x="0" y="168"/>
                  </a:lnTo>
                  <a:close/>
                </a:path>
              </a:pathLst>
            </a:custGeom>
            <a:solidFill>
              <a:srgbClr val="FFFF00"/>
            </a:solidFill>
            <a:ln w="9525">
              <a:noFill/>
              <a:round/>
              <a:headEnd/>
              <a:tailEnd/>
            </a:ln>
          </p:spPr>
          <p:txBody>
            <a:bodyPr/>
            <a:lstStyle/>
            <a:p>
              <a:endParaRPr lang="el-GR"/>
            </a:p>
          </p:txBody>
        </p:sp>
        <p:sp>
          <p:nvSpPr>
            <p:cNvPr id="41408" name="Freeform 548"/>
            <p:cNvSpPr>
              <a:spLocks/>
            </p:cNvSpPr>
            <p:nvPr/>
          </p:nvSpPr>
          <p:spPr bwMode="auto">
            <a:xfrm>
              <a:off x="3991" y="2686"/>
              <a:ext cx="19" cy="36"/>
            </a:xfrm>
            <a:custGeom>
              <a:avLst/>
              <a:gdLst>
                <a:gd name="T0" fmla="*/ 0 w 19"/>
                <a:gd name="T1" fmla="*/ 0 h 36"/>
                <a:gd name="T2" fmla="*/ 2 w 19"/>
                <a:gd name="T3" fmla="*/ 0 h 36"/>
                <a:gd name="T4" fmla="*/ 2 w 19"/>
                <a:gd name="T5" fmla="*/ 0 h 36"/>
                <a:gd name="T6" fmla="*/ 3 w 19"/>
                <a:gd name="T7" fmla="*/ 0 h 36"/>
                <a:gd name="T8" fmla="*/ 3 w 19"/>
                <a:gd name="T9" fmla="*/ 0 h 36"/>
                <a:gd name="T10" fmla="*/ 8 w 19"/>
                <a:gd name="T11" fmla="*/ 9 h 36"/>
                <a:gd name="T12" fmla="*/ 13 w 19"/>
                <a:gd name="T13" fmla="*/ 18 h 36"/>
                <a:gd name="T14" fmla="*/ 18 w 19"/>
                <a:gd name="T15" fmla="*/ 26 h 36"/>
                <a:gd name="T16" fmla="*/ 19 w 19"/>
                <a:gd name="T17" fmla="*/ 35 h 36"/>
                <a:gd name="T18" fmla="*/ 19 w 19"/>
                <a:gd name="T19" fmla="*/ 35 h 36"/>
                <a:gd name="T20" fmla="*/ 18 w 19"/>
                <a:gd name="T21" fmla="*/ 35 h 36"/>
                <a:gd name="T22" fmla="*/ 16 w 19"/>
                <a:gd name="T23" fmla="*/ 35 h 36"/>
                <a:gd name="T24" fmla="*/ 15 w 19"/>
                <a:gd name="T25" fmla="*/ 36 h 36"/>
                <a:gd name="T26" fmla="*/ 10 w 19"/>
                <a:gd name="T27" fmla="*/ 30 h 36"/>
                <a:gd name="T28" fmla="*/ 7 w 19"/>
                <a:gd name="T29" fmla="*/ 20 h 36"/>
                <a:gd name="T30" fmla="*/ 3 w 19"/>
                <a:gd name="T31" fmla="*/ 9 h 36"/>
                <a:gd name="T32" fmla="*/ 0 w 19"/>
                <a:gd name="T33" fmla="*/ 0 h 36"/>
                <a:gd name="T34" fmla="*/ 0 w 19"/>
                <a:gd name="T35" fmla="*/ 0 h 36"/>
                <a:gd name="T36" fmla="*/ 0 w 19"/>
                <a:gd name="T37" fmla="*/ 0 h 36"/>
                <a:gd name="T38" fmla="*/ 0 w 19"/>
                <a:gd name="T39" fmla="*/ 0 h 36"/>
                <a:gd name="T40" fmla="*/ 0 w 19"/>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6"/>
                <a:gd name="T65" fmla="*/ 19 w 1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6">
                  <a:moveTo>
                    <a:pt x="0" y="0"/>
                  </a:moveTo>
                  <a:lnTo>
                    <a:pt x="2" y="0"/>
                  </a:lnTo>
                  <a:lnTo>
                    <a:pt x="3" y="0"/>
                  </a:lnTo>
                  <a:lnTo>
                    <a:pt x="8" y="9"/>
                  </a:lnTo>
                  <a:lnTo>
                    <a:pt x="13" y="18"/>
                  </a:lnTo>
                  <a:lnTo>
                    <a:pt x="18" y="26"/>
                  </a:lnTo>
                  <a:lnTo>
                    <a:pt x="19" y="35"/>
                  </a:lnTo>
                  <a:lnTo>
                    <a:pt x="18" y="35"/>
                  </a:lnTo>
                  <a:lnTo>
                    <a:pt x="16" y="35"/>
                  </a:lnTo>
                  <a:lnTo>
                    <a:pt x="15" y="36"/>
                  </a:lnTo>
                  <a:lnTo>
                    <a:pt x="10" y="30"/>
                  </a:lnTo>
                  <a:lnTo>
                    <a:pt x="7" y="20"/>
                  </a:lnTo>
                  <a:lnTo>
                    <a:pt x="3" y="9"/>
                  </a:lnTo>
                  <a:lnTo>
                    <a:pt x="0" y="0"/>
                  </a:lnTo>
                  <a:close/>
                </a:path>
              </a:pathLst>
            </a:custGeom>
            <a:solidFill>
              <a:srgbClr val="000000"/>
            </a:solidFill>
            <a:ln w="9525">
              <a:noFill/>
              <a:round/>
              <a:headEnd/>
              <a:tailEnd/>
            </a:ln>
          </p:spPr>
          <p:txBody>
            <a:bodyPr/>
            <a:lstStyle/>
            <a:p>
              <a:endParaRPr lang="el-GR"/>
            </a:p>
          </p:txBody>
        </p:sp>
        <p:sp>
          <p:nvSpPr>
            <p:cNvPr id="41409" name="Freeform 549"/>
            <p:cNvSpPr>
              <a:spLocks/>
            </p:cNvSpPr>
            <p:nvPr/>
          </p:nvSpPr>
          <p:spPr bwMode="auto">
            <a:xfrm>
              <a:off x="4009" y="2401"/>
              <a:ext cx="17" cy="29"/>
            </a:xfrm>
            <a:custGeom>
              <a:avLst/>
              <a:gdLst>
                <a:gd name="T0" fmla="*/ 0 w 17"/>
                <a:gd name="T1" fmla="*/ 26 h 29"/>
                <a:gd name="T2" fmla="*/ 3 w 17"/>
                <a:gd name="T3" fmla="*/ 18 h 29"/>
                <a:gd name="T4" fmla="*/ 7 w 17"/>
                <a:gd name="T5" fmla="*/ 10 h 29"/>
                <a:gd name="T6" fmla="*/ 12 w 17"/>
                <a:gd name="T7" fmla="*/ 5 h 29"/>
                <a:gd name="T8" fmla="*/ 17 w 17"/>
                <a:gd name="T9" fmla="*/ 0 h 29"/>
                <a:gd name="T10" fmla="*/ 14 w 17"/>
                <a:gd name="T11" fmla="*/ 10 h 29"/>
                <a:gd name="T12" fmla="*/ 12 w 17"/>
                <a:gd name="T13" fmla="*/ 16 h 29"/>
                <a:gd name="T14" fmla="*/ 10 w 17"/>
                <a:gd name="T15" fmla="*/ 21 h 29"/>
                <a:gd name="T16" fmla="*/ 7 w 17"/>
                <a:gd name="T17" fmla="*/ 29 h 29"/>
                <a:gd name="T18" fmla="*/ 6 w 17"/>
                <a:gd name="T19" fmla="*/ 29 h 29"/>
                <a:gd name="T20" fmla="*/ 5 w 17"/>
                <a:gd name="T21" fmla="*/ 29 h 29"/>
                <a:gd name="T22" fmla="*/ 2 w 17"/>
                <a:gd name="T23" fmla="*/ 29 h 29"/>
                <a:gd name="T24" fmla="*/ 1 w 17"/>
                <a:gd name="T25" fmla="*/ 29 h 29"/>
                <a:gd name="T26" fmla="*/ 0 w 17"/>
                <a:gd name="T27" fmla="*/ 27 h 29"/>
                <a:gd name="T28" fmla="*/ 0 w 17"/>
                <a:gd name="T29" fmla="*/ 27 h 29"/>
                <a:gd name="T30" fmla="*/ 0 w 17"/>
                <a:gd name="T31" fmla="*/ 27 h 29"/>
                <a:gd name="T32" fmla="*/ 0 w 17"/>
                <a:gd name="T33" fmla="*/ 26 h 29"/>
                <a:gd name="T34" fmla="*/ 0 w 17"/>
                <a:gd name="T35" fmla="*/ 26 h 29"/>
                <a:gd name="T36" fmla="*/ 0 w 17"/>
                <a:gd name="T37" fmla="*/ 26 h 29"/>
                <a:gd name="T38" fmla="*/ 0 w 17"/>
                <a:gd name="T39" fmla="*/ 26 h 29"/>
                <a:gd name="T40" fmla="*/ 0 w 17"/>
                <a:gd name="T41" fmla="*/ 26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9"/>
                <a:gd name="T65" fmla="*/ 17 w 17"/>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9">
                  <a:moveTo>
                    <a:pt x="0" y="26"/>
                  </a:moveTo>
                  <a:lnTo>
                    <a:pt x="3" y="18"/>
                  </a:lnTo>
                  <a:lnTo>
                    <a:pt x="7" y="10"/>
                  </a:lnTo>
                  <a:lnTo>
                    <a:pt x="12" y="5"/>
                  </a:lnTo>
                  <a:lnTo>
                    <a:pt x="17" y="0"/>
                  </a:lnTo>
                  <a:lnTo>
                    <a:pt x="14" y="10"/>
                  </a:lnTo>
                  <a:lnTo>
                    <a:pt x="12" y="16"/>
                  </a:lnTo>
                  <a:lnTo>
                    <a:pt x="10" y="21"/>
                  </a:lnTo>
                  <a:lnTo>
                    <a:pt x="7" y="29"/>
                  </a:lnTo>
                  <a:lnTo>
                    <a:pt x="6" y="29"/>
                  </a:lnTo>
                  <a:lnTo>
                    <a:pt x="5" y="29"/>
                  </a:lnTo>
                  <a:lnTo>
                    <a:pt x="2" y="29"/>
                  </a:lnTo>
                  <a:lnTo>
                    <a:pt x="1" y="29"/>
                  </a:lnTo>
                  <a:lnTo>
                    <a:pt x="0" y="27"/>
                  </a:lnTo>
                  <a:lnTo>
                    <a:pt x="0" y="26"/>
                  </a:lnTo>
                  <a:close/>
                </a:path>
              </a:pathLst>
            </a:custGeom>
            <a:solidFill>
              <a:srgbClr val="000000"/>
            </a:solidFill>
            <a:ln w="9525">
              <a:noFill/>
              <a:round/>
              <a:headEnd/>
              <a:tailEnd/>
            </a:ln>
          </p:spPr>
          <p:txBody>
            <a:bodyPr/>
            <a:lstStyle/>
            <a:p>
              <a:endParaRPr lang="el-GR"/>
            </a:p>
          </p:txBody>
        </p:sp>
        <p:sp>
          <p:nvSpPr>
            <p:cNvPr id="41410" name="Freeform 550"/>
            <p:cNvSpPr>
              <a:spLocks/>
            </p:cNvSpPr>
            <p:nvPr/>
          </p:nvSpPr>
          <p:spPr bwMode="auto">
            <a:xfrm>
              <a:off x="4011" y="2309"/>
              <a:ext cx="6" cy="8"/>
            </a:xfrm>
            <a:custGeom>
              <a:avLst/>
              <a:gdLst>
                <a:gd name="T0" fmla="*/ 0 w 6"/>
                <a:gd name="T1" fmla="*/ 3 h 8"/>
                <a:gd name="T2" fmla="*/ 0 w 6"/>
                <a:gd name="T3" fmla="*/ 2 h 8"/>
                <a:gd name="T4" fmla="*/ 0 w 6"/>
                <a:gd name="T5" fmla="*/ 1 h 8"/>
                <a:gd name="T6" fmla="*/ 0 w 6"/>
                <a:gd name="T7" fmla="*/ 1 h 8"/>
                <a:gd name="T8" fmla="*/ 0 w 6"/>
                <a:gd name="T9" fmla="*/ 0 h 8"/>
                <a:gd name="T10" fmla="*/ 1 w 6"/>
                <a:gd name="T11" fmla="*/ 0 h 8"/>
                <a:gd name="T12" fmla="*/ 4 w 6"/>
                <a:gd name="T13" fmla="*/ 0 h 8"/>
                <a:gd name="T14" fmla="*/ 5 w 6"/>
                <a:gd name="T15" fmla="*/ 0 h 8"/>
                <a:gd name="T16" fmla="*/ 6 w 6"/>
                <a:gd name="T17" fmla="*/ 0 h 8"/>
                <a:gd name="T18" fmla="*/ 6 w 6"/>
                <a:gd name="T19" fmla="*/ 1 h 8"/>
                <a:gd name="T20" fmla="*/ 6 w 6"/>
                <a:gd name="T21" fmla="*/ 3 h 8"/>
                <a:gd name="T22" fmla="*/ 5 w 6"/>
                <a:gd name="T23" fmla="*/ 6 h 8"/>
                <a:gd name="T24" fmla="*/ 5 w 6"/>
                <a:gd name="T25" fmla="*/ 8 h 8"/>
                <a:gd name="T26" fmla="*/ 4 w 6"/>
                <a:gd name="T27" fmla="*/ 8 h 8"/>
                <a:gd name="T28" fmla="*/ 3 w 6"/>
                <a:gd name="T29" fmla="*/ 8 h 8"/>
                <a:gd name="T30" fmla="*/ 1 w 6"/>
                <a:gd name="T31" fmla="*/ 8 h 8"/>
                <a:gd name="T32" fmla="*/ 0 w 6"/>
                <a:gd name="T33" fmla="*/ 8 h 8"/>
                <a:gd name="T34" fmla="*/ 0 w 6"/>
                <a:gd name="T35" fmla="*/ 7 h 8"/>
                <a:gd name="T36" fmla="*/ 0 w 6"/>
                <a:gd name="T37" fmla="*/ 6 h 8"/>
                <a:gd name="T38" fmla="*/ 0 w 6"/>
                <a:gd name="T39" fmla="*/ 5 h 8"/>
                <a:gd name="T40" fmla="*/ 0 w 6"/>
                <a:gd name="T41" fmla="*/ 3 h 8"/>
                <a:gd name="T42" fmla="*/ 0 w 6"/>
                <a:gd name="T43" fmla="*/ 3 h 8"/>
                <a:gd name="T44" fmla="*/ 0 w 6"/>
                <a:gd name="T45" fmla="*/ 3 h 8"/>
                <a:gd name="T46" fmla="*/ 0 w 6"/>
                <a:gd name="T47" fmla="*/ 3 h 8"/>
                <a:gd name="T48" fmla="*/ 0 w 6"/>
                <a:gd name="T49" fmla="*/ 3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8"/>
                <a:gd name="T77" fmla="*/ 6 w 6"/>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8">
                  <a:moveTo>
                    <a:pt x="0" y="3"/>
                  </a:moveTo>
                  <a:lnTo>
                    <a:pt x="0" y="2"/>
                  </a:lnTo>
                  <a:lnTo>
                    <a:pt x="0" y="1"/>
                  </a:lnTo>
                  <a:lnTo>
                    <a:pt x="0" y="0"/>
                  </a:lnTo>
                  <a:lnTo>
                    <a:pt x="1" y="0"/>
                  </a:lnTo>
                  <a:lnTo>
                    <a:pt x="4" y="0"/>
                  </a:lnTo>
                  <a:lnTo>
                    <a:pt x="5" y="0"/>
                  </a:lnTo>
                  <a:lnTo>
                    <a:pt x="6" y="0"/>
                  </a:lnTo>
                  <a:lnTo>
                    <a:pt x="6" y="1"/>
                  </a:lnTo>
                  <a:lnTo>
                    <a:pt x="6" y="3"/>
                  </a:lnTo>
                  <a:lnTo>
                    <a:pt x="5" y="6"/>
                  </a:lnTo>
                  <a:lnTo>
                    <a:pt x="5" y="8"/>
                  </a:lnTo>
                  <a:lnTo>
                    <a:pt x="4" y="8"/>
                  </a:lnTo>
                  <a:lnTo>
                    <a:pt x="3" y="8"/>
                  </a:lnTo>
                  <a:lnTo>
                    <a:pt x="1" y="8"/>
                  </a:lnTo>
                  <a:lnTo>
                    <a:pt x="0" y="8"/>
                  </a:lnTo>
                  <a:lnTo>
                    <a:pt x="0" y="7"/>
                  </a:lnTo>
                  <a:lnTo>
                    <a:pt x="0" y="6"/>
                  </a:lnTo>
                  <a:lnTo>
                    <a:pt x="0" y="5"/>
                  </a:lnTo>
                  <a:lnTo>
                    <a:pt x="0" y="3"/>
                  </a:lnTo>
                  <a:close/>
                </a:path>
              </a:pathLst>
            </a:custGeom>
            <a:solidFill>
              <a:srgbClr val="000000"/>
            </a:solidFill>
            <a:ln w="9525">
              <a:noFill/>
              <a:round/>
              <a:headEnd/>
              <a:tailEnd/>
            </a:ln>
          </p:spPr>
          <p:txBody>
            <a:bodyPr/>
            <a:lstStyle/>
            <a:p>
              <a:endParaRPr lang="el-GR"/>
            </a:p>
          </p:txBody>
        </p:sp>
        <p:sp>
          <p:nvSpPr>
            <p:cNvPr id="41411" name="Freeform 551"/>
            <p:cNvSpPr>
              <a:spLocks/>
            </p:cNvSpPr>
            <p:nvPr/>
          </p:nvSpPr>
          <p:spPr bwMode="auto">
            <a:xfrm>
              <a:off x="4014" y="2636"/>
              <a:ext cx="9" cy="16"/>
            </a:xfrm>
            <a:custGeom>
              <a:avLst/>
              <a:gdLst>
                <a:gd name="T0" fmla="*/ 0 w 9"/>
                <a:gd name="T1" fmla="*/ 1 h 16"/>
                <a:gd name="T2" fmla="*/ 1 w 9"/>
                <a:gd name="T3" fmla="*/ 0 h 16"/>
                <a:gd name="T4" fmla="*/ 2 w 9"/>
                <a:gd name="T5" fmla="*/ 0 h 16"/>
                <a:gd name="T6" fmla="*/ 2 w 9"/>
                <a:gd name="T7" fmla="*/ 0 h 16"/>
                <a:gd name="T8" fmla="*/ 3 w 9"/>
                <a:gd name="T9" fmla="*/ 0 h 16"/>
                <a:gd name="T10" fmla="*/ 6 w 9"/>
                <a:gd name="T11" fmla="*/ 5 h 16"/>
                <a:gd name="T12" fmla="*/ 8 w 9"/>
                <a:gd name="T13" fmla="*/ 7 h 16"/>
                <a:gd name="T14" fmla="*/ 8 w 9"/>
                <a:gd name="T15" fmla="*/ 10 h 16"/>
                <a:gd name="T16" fmla="*/ 9 w 9"/>
                <a:gd name="T17" fmla="*/ 13 h 16"/>
                <a:gd name="T18" fmla="*/ 8 w 9"/>
                <a:gd name="T19" fmla="*/ 13 h 16"/>
                <a:gd name="T20" fmla="*/ 7 w 9"/>
                <a:gd name="T21" fmla="*/ 15 h 16"/>
                <a:gd name="T22" fmla="*/ 5 w 9"/>
                <a:gd name="T23" fmla="*/ 16 h 16"/>
                <a:gd name="T24" fmla="*/ 2 w 9"/>
                <a:gd name="T25" fmla="*/ 16 h 16"/>
                <a:gd name="T26" fmla="*/ 2 w 9"/>
                <a:gd name="T27" fmla="*/ 11 h 16"/>
                <a:gd name="T28" fmla="*/ 1 w 9"/>
                <a:gd name="T29" fmla="*/ 7 h 16"/>
                <a:gd name="T30" fmla="*/ 1 w 9"/>
                <a:gd name="T31" fmla="*/ 4 h 16"/>
                <a:gd name="T32" fmla="*/ 0 w 9"/>
                <a:gd name="T33" fmla="*/ 1 h 16"/>
                <a:gd name="T34" fmla="*/ 0 w 9"/>
                <a:gd name="T35" fmla="*/ 1 h 16"/>
                <a:gd name="T36" fmla="*/ 0 w 9"/>
                <a:gd name="T37" fmla="*/ 1 h 16"/>
                <a:gd name="T38" fmla="*/ 0 w 9"/>
                <a:gd name="T39" fmla="*/ 1 h 16"/>
                <a:gd name="T40" fmla="*/ 0 w 9"/>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6"/>
                <a:gd name="T65" fmla="*/ 9 w 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6">
                  <a:moveTo>
                    <a:pt x="0" y="1"/>
                  </a:moveTo>
                  <a:lnTo>
                    <a:pt x="1" y="0"/>
                  </a:lnTo>
                  <a:lnTo>
                    <a:pt x="2" y="0"/>
                  </a:lnTo>
                  <a:lnTo>
                    <a:pt x="3" y="0"/>
                  </a:lnTo>
                  <a:lnTo>
                    <a:pt x="6" y="5"/>
                  </a:lnTo>
                  <a:lnTo>
                    <a:pt x="8" y="7"/>
                  </a:lnTo>
                  <a:lnTo>
                    <a:pt x="8" y="10"/>
                  </a:lnTo>
                  <a:lnTo>
                    <a:pt x="9" y="13"/>
                  </a:lnTo>
                  <a:lnTo>
                    <a:pt x="8" y="13"/>
                  </a:lnTo>
                  <a:lnTo>
                    <a:pt x="7" y="15"/>
                  </a:lnTo>
                  <a:lnTo>
                    <a:pt x="5" y="16"/>
                  </a:lnTo>
                  <a:lnTo>
                    <a:pt x="2" y="16"/>
                  </a:lnTo>
                  <a:lnTo>
                    <a:pt x="2" y="11"/>
                  </a:lnTo>
                  <a:lnTo>
                    <a:pt x="1" y="7"/>
                  </a:lnTo>
                  <a:lnTo>
                    <a:pt x="1" y="4"/>
                  </a:lnTo>
                  <a:lnTo>
                    <a:pt x="0" y="1"/>
                  </a:lnTo>
                  <a:close/>
                </a:path>
              </a:pathLst>
            </a:custGeom>
            <a:solidFill>
              <a:srgbClr val="000000"/>
            </a:solidFill>
            <a:ln w="9525">
              <a:noFill/>
              <a:round/>
              <a:headEnd/>
              <a:tailEnd/>
            </a:ln>
          </p:spPr>
          <p:txBody>
            <a:bodyPr/>
            <a:lstStyle/>
            <a:p>
              <a:endParaRPr lang="el-GR"/>
            </a:p>
          </p:txBody>
        </p:sp>
        <p:sp>
          <p:nvSpPr>
            <p:cNvPr id="41412" name="Freeform 552"/>
            <p:cNvSpPr>
              <a:spLocks/>
            </p:cNvSpPr>
            <p:nvPr/>
          </p:nvSpPr>
          <p:spPr bwMode="auto">
            <a:xfrm>
              <a:off x="4025" y="2041"/>
              <a:ext cx="341" cy="317"/>
            </a:xfrm>
            <a:custGeom>
              <a:avLst/>
              <a:gdLst>
                <a:gd name="T0" fmla="*/ 29 w 341"/>
                <a:gd name="T1" fmla="*/ 111 h 317"/>
                <a:gd name="T2" fmla="*/ 86 w 341"/>
                <a:gd name="T3" fmla="*/ 73 h 317"/>
                <a:gd name="T4" fmla="*/ 165 w 341"/>
                <a:gd name="T5" fmla="*/ 34 h 317"/>
                <a:gd name="T6" fmla="*/ 247 w 341"/>
                <a:gd name="T7" fmla="*/ 10 h 317"/>
                <a:gd name="T8" fmla="*/ 312 w 341"/>
                <a:gd name="T9" fmla="*/ 1 h 317"/>
                <a:gd name="T10" fmla="*/ 341 w 341"/>
                <a:gd name="T11" fmla="*/ 24 h 317"/>
                <a:gd name="T12" fmla="*/ 314 w 341"/>
                <a:gd name="T13" fmla="*/ 34 h 317"/>
                <a:gd name="T14" fmla="*/ 296 w 341"/>
                <a:gd name="T15" fmla="*/ 40 h 317"/>
                <a:gd name="T16" fmla="*/ 321 w 341"/>
                <a:gd name="T17" fmla="*/ 39 h 317"/>
                <a:gd name="T18" fmla="*/ 340 w 341"/>
                <a:gd name="T19" fmla="*/ 58 h 317"/>
                <a:gd name="T20" fmla="*/ 299 w 341"/>
                <a:gd name="T21" fmla="*/ 69 h 317"/>
                <a:gd name="T22" fmla="*/ 273 w 341"/>
                <a:gd name="T23" fmla="*/ 76 h 317"/>
                <a:gd name="T24" fmla="*/ 316 w 341"/>
                <a:gd name="T25" fmla="*/ 74 h 317"/>
                <a:gd name="T26" fmla="*/ 337 w 341"/>
                <a:gd name="T27" fmla="*/ 91 h 317"/>
                <a:gd name="T28" fmla="*/ 310 w 341"/>
                <a:gd name="T29" fmla="*/ 106 h 317"/>
                <a:gd name="T30" fmla="*/ 337 w 341"/>
                <a:gd name="T31" fmla="*/ 121 h 317"/>
                <a:gd name="T32" fmla="*/ 306 w 341"/>
                <a:gd name="T33" fmla="*/ 127 h 317"/>
                <a:gd name="T34" fmla="*/ 285 w 341"/>
                <a:gd name="T35" fmla="*/ 133 h 317"/>
                <a:gd name="T36" fmla="*/ 319 w 341"/>
                <a:gd name="T37" fmla="*/ 134 h 317"/>
                <a:gd name="T38" fmla="*/ 337 w 341"/>
                <a:gd name="T39" fmla="*/ 150 h 317"/>
                <a:gd name="T40" fmla="*/ 296 w 341"/>
                <a:gd name="T41" fmla="*/ 158 h 317"/>
                <a:gd name="T42" fmla="*/ 272 w 341"/>
                <a:gd name="T43" fmla="*/ 164 h 317"/>
                <a:gd name="T44" fmla="*/ 304 w 341"/>
                <a:gd name="T45" fmla="*/ 164 h 317"/>
                <a:gd name="T46" fmla="*/ 336 w 341"/>
                <a:gd name="T47" fmla="*/ 182 h 317"/>
                <a:gd name="T48" fmla="*/ 309 w 341"/>
                <a:gd name="T49" fmla="*/ 191 h 317"/>
                <a:gd name="T50" fmla="*/ 293 w 341"/>
                <a:gd name="T51" fmla="*/ 195 h 317"/>
                <a:gd name="T52" fmla="*/ 320 w 341"/>
                <a:gd name="T53" fmla="*/ 196 h 317"/>
                <a:gd name="T54" fmla="*/ 335 w 341"/>
                <a:gd name="T55" fmla="*/ 215 h 317"/>
                <a:gd name="T56" fmla="*/ 293 w 341"/>
                <a:gd name="T57" fmla="*/ 223 h 317"/>
                <a:gd name="T58" fmla="*/ 291 w 341"/>
                <a:gd name="T59" fmla="*/ 232 h 317"/>
                <a:gd name="T60" fmla="*/ 335 w 341"/>
                <a:gd name="T61" fmla="*/ 234 h 317"/>
                <a:gd name="T62" fmla="*/ 307 w 341"/>
                <a:gd name="T63" fmla="*/ 250 h 317"/>
                <a:gd name="T64" fmla="*/ 263 w 341"/>
                <a:gd name="T65" fmla="*/ 261 h 317"/>
                <a:gd name="T66" fmla="*/ 180 w 341"/>
                <a:gd name="T67" fmla="*/ 306 h 317"/>
                <a:gd name="T68" fmla="*/ 159 w 341"/>
                <a:gd name="T69" fmla="*/ 313 h 317"/>
                <a:gd name="T70" fmla="*/ 173 w 341"/>
                <a:gd name="T71" fmla="*/ 289 h 317"/>
                <a:gd name="T72" fmla="*/ 174 w 341"/>
                <a:gd name="T73" fmla="*/ 284 h 317"/>
                <a:gd name="T74" fmla="*/ 133 w 341"/>
                <a:gd name="T75" fmla="*/ 286 h 317"/>
                <a:gd name="T76" fmla="*/ 117 w 341"/>
                <a:gd name="T77" fmla="*/ 255 h 317"/>
                <a:gd name="T78" fmla="*/ 154 w 341"/>
                <a:gd name="T79" fmla="*/ 227 h 317"/>
                <a:gd name="T80" fmla="*/ 155 w 341"/>
                <a:gd name="T81" fmla="*/ 221 h 317"/>
                <a:gd name="T82" fmla="*/ 112 w 341"/>
                <a:gd name="T83" fmla="*/ 249 h 317"/>
                <a:gd name="T84" fmla="*/ 89 w 341"/>
                <a:gd name="T85" fmla="*/ 238 h 317"/>
                <a:gd name="T86" fmla="*/ 118 w 341"/>
                <a:gd name="T87" fmla="*/ 211 h 317"/>
                <a:gd name="T88" fmla="*/ 167 w 341"/>
                <a:gd name="T89" fmla="*/ 180 h 317"/>
                <a:gd name="T90" fmla="*/ 133 w 341"/>
                <a:gd name="T91" fmla="*/ 192 h 317"/>
                <a:gd name="T92" fmla="*/ 78 w 341"/>
                <a:gd name="T93" fmla="*/ 227 h 317"/>
                <a:gd name="T94" fmla="*/ 85 w 341"/>
                <a:gd name="T95" fmla="*/ 195 h 317"/>
                <a:gd name="T96" fmla="*/ 57 w 341"/>
                <a:gd name="T97" fmla="*/ 202 h 317"/>
                <a:gd name="T98" fmla="*/ 68 w 341"/>
                <a:gd name="T99" fmla="*/ 169 h 317"/>
                <a:gd name="T100" fmla="*/ 108 w 341"/>
                <a:gd name="T101" fmla="*/ 139 h 317"/>
                <a:gd name="T102" fmla="*/ 84 w 341"/>
                <a:gd name="T103" fmla="*/ 147 h 317"/>
                <a:gd name="T104" fmla="*/ 43 w 341"/>
                <a:gd name="T105" fmla="*/ 185 h 317"/>
                <a:gd name="T106" fmla="*/ 28 w 341"/>
                <a:gd name="T107" fmla="*/ 173 h 317"/>
                <a:gd name="T108" fmla="*/ 49 w 341"/>
                <a:gd name="T109" fmla="*/ 138 h 317"/>
                <a:gd name="T110" fmla="*/ 66 w 341"/>
                <a:gd name="T111" fmla="*/ 124 h 317"/>
                <a:gd name="T112" fmla="*/ 36 w 341"/>
                <a:gd name="T113" fmla="*/ 142 h 317"/>
                <a:gd name="T114" fmla="*/ 17 w 341"/>
                <a:gd name="T115" fmla="*/ 160 h 317"/>
                <a:gd name="T116" fmla="*/ 0 w 341"/>
                <a:gd name="T117" fmla="*/ 135 h 3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317"/>
                <a:gd name="T179" fmla="*/ 341 w 341"/>
                <a:gd name="T180" fmla="*/ 317 h 3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317">
                  <a:moveTo>
                    <a:pt x="0" y="135"/>
                  </a:moveTo>
                  <a:lnTo>
                    <a:pt x="6" y="131"/>
                  </a:lnTo>
                  <a:lnTo>
                    <a:pt x="12" y="126"/>
                  </a:lnTo>
                  <a:lnTo>
                    <a:pt x="18" y="121"/>
                  </a:lnTo>
                  <a:lnTo>
                    <a:pt x="24" y="116"/>
                  </a:lnTo>
                  <a:lnTo>
                    <a:pt x="29" y="111"/>
                  </a:lnTo>
                  <a:lnTo>
                    <a:pt x="36" y="107"/>
                  </a:lnTo>
                  <a:lnTo>
                    <a:pt x="42" y="102"/>
                  </a:lnTo>
                  <a:lnTo>
                    <a:pt x="48" y="97"/>
                  </a:lnTo>
                  <a:lnTo>
                    <a:pt x="60" y="89"/>
                  </a:lnTo>
                  <a:lnTo>
                    <a:pt x="74" y="80"/>
                  </a:lnTo>
                  <a:lnTo>
                    <a:pt x="86" y="73"/>
                  </a:lnTo>
                  <a:lnTo>
                    <a:pt x="100" y="65"/>
                  </a:lnTo>
                  <a:lnTo>
                    <a:pt x="112" y="59"/>
                  </a:lnTo>
                  <a:lnTo>
                    <a:pt x="126" y="52"/>
                  </a:lnTo>
                  <a:lnTo>
                    <a:pt x="138" y="45"/>
                  </a:lnTo>
                  <a:lnTo>
                    <a:pt x="152" y="40"/>
                  </a:lnTo>
                  <a:lnTo>
                    <a:pt x="165" y="34"/>
                  </a:lnTo>
                  <a:lnTo>
                    <a:pt x="179" y="29"/>
                  </a:lnTo>
                  <a:lnTo>
                    <a:pt x="191" y="24"/>
                  </a:lnTo>
                  <a:lnTo>
                    <a:pt x="206" y="21"/>
                  </a:lnTo>
                  <a:lnTo>
                    <a:pt x="220" y="16"/>
                  </a:lnTo>
                  <a:lnTo>
                    <a:pt x="233" y="12"/>
                  </a:lnTo>
                  <a:lnTo>
                    <a:pt x="247" y="10"/>
                  </a:lnTo>
                  <a:lnTo>
                    <a:pt x="262" y="6"/>
                  </a:lnTo>
                  <a:lnTo>
                    <a:pt x="273" y="5"/>
                  </a:lnTo>
                  <a:lnTo>
                    <a:pt x="283" y="3"/>
                  </a:lnTo>
                  <a:lnTo>
                    <a:pt x="294" y="2"/>
                  </a:lnTo>
                  <a:lnTo>
                    <a:pt x="304" y="2"/>
                  </a:lnTo>
                  <a:lnTo>
                    <a:pt x="312" y="1"/>
                  </a:lnTo>
                  <a:lnTo>
                    <a:pt x="322" y="1"/>
                  </a:lnTo>
                  <a:lnTo>
                    <a:pt x="331" y="0"/>
                  </a:lnTo>
                  <a:lnTo>
                    <a:pt x="341" y="0"/>
                  </a:lnTo>
                  <a:lnTo>
                    <a:pt x="341" y="8"/>
                  </a:lnTo>
                  <a:lnTo>
                    <a:pt x="341" y="16"/>
                  </a:lnTo>
                  <a:lnTo>
                    <a:pt x="341" y="24"/>
                  </a:lnTo>
                  <a:lnTo>
                    <a:pt x="341" y="32"/>
                  </a:lnTo>
                  <a:lnTo>
                    <a:pt x="336" y="32"/>
                  </a:lnTo>
                  <a:lnTo>
                    <a:pt x="330" y="32"/>
                  </a:lnTo>
                  <a:lnTo>
                    <a:pt x="325" y="33"/>
                  </a:lnTo>
                  <a:lnTo>
                    <a:pt x="320" y="33"/>
                  </a:lnTo>
                  <a:lnTo>
                    <a:pt x="314" y="34"/>
                  </a:lnTo>
                  <a:lnTo>
                    <a:pt x="307" y="35"/>
                  </a:lnTo>
                  <a:lnTo>
                    <a:pt x="301" y="37"/>
                  </a:lnTo>
                  <a:lnTo>
                    <a:pt x="295" y="38"/>
                  </a:lnTo>
                  <a:lnTo>
                    <a:pt x="296" y="39"/>
                  </a:lnTo>
                  <a:lnTo>
                    <a:pt x="296" y="40"/>
                  </a:lnTo>
                  <a:lnTo>
                    <a:pt x="298" y="40"/>
                  </a:lnTo>
                  <a:lnTo>
                    <a:pt x="304" y="40"/>
                  </a:lnTo>
                  <a:lnTo>
                    <a:pt x="309" y="39"/>
                  </a:lnTo>
                  <a:lnTo>
                    <a:pt x="312" y="39"/>
                  </a:lnTo>
                  <a:lnTo>
                    <a:pt x="317" y="39"/>
                  </a:lnTo>
                  <a:lnTo>
                    <a:pt x="321" y="39"/>
                  </a:lnTo>
                  <a:lnTo>
                    <a:pt x="326" y="39"/>
                  </a:lnTo>
                  <a:lnTo>
                    <a:pt x="332" y="40"/>
                  </a:lnTo>
                  <a:lnTo>
                    <a:pt x="340" y="40"/>
                  </a:lnTo>
                  <a:lnTo>
                    <a:pt x="340" y="47"/>
                  </a:lnTo>
                  <a:lnTo>
                    <a:pt x="340" y="52"/>
                  </a:lnTo>
                  <a:lnTo>
                    <a:pt x="340" y="58"/>
                  </a:lnTo>
                  <a:lnTo>
                    <a:pt x="338" y="64"/>
                  </a:lnTo>
                  <a:lnTo>
                    <a:pt x="331" y="64"/>
                  </a:lnTo>
                  <a:lnTo>
                    <a:pt x="324" y="65"/>
                  </a:lnTo>
                  <a:lnTo>
                    <a:pt x="315" y="66"/>
                  </a:lnTo>
                  <a:lnTo>
                    <a:pt x="307" y="68"/>
                  </a:lnTo>
                  <a:lnTo>
                    <a:pt x="299" y="69"/>
                  </a:lnTo>
                  <a:lnTo>
                    <a:pt x="290" y="70"/>
                  </a:lnTo>
                  <a:lnTo>
                    <a:pt x="282" y="73"/>
                  </a:lnTo>
                  <a:lnTo>
                    <a:pt x="273" y="74"/>
                  </a:lnTo>
                  <a:lnTo>
                    <a:pt x="273" y="75"/>
                  </a:lnTo>
                  <a:lnTo>
                    <a:pt x="273" y="76"/>
                  </a:lnTo>
                  <a:lnTo>
                    <a:pt x="274" y="77"/>
                  </a:lnTo>
                  <a:lnTo>
                    <a:pt x="283" y="76"/>
                  </a:lnTo>
                  <a:lnTo>
                    <a:pt x="291" y="76"/>
                  </a:lnTo>
                  <a:lnTo>
                    <a:pt x="300" y="75"/>
                  </a:lnTo>
                  <a:lnTo>
                    <a:pt x="307" y="74"/>
                  </a:lnTo>
                  <a:lnTo>
                    <a:pt x="316" y="74"/>
                  </a:lnTo>
                  <a:lnTo>
                    <a:pt x="324" y="73"/>
                  </a:lnTo>
                  <a:lnTo>
                    <a:pt x="331" y="73"/>
                  </a:lnTo>
                  <a:lnTo>
                    <a:pt x="338" y="73"/>
                  </a:lnTo>
                  <a:lnTo>
                    <a:pt x="338" y="79"/>
                  </a:lnTo>
                  <a:lnTo>
                    <a:pt x="338" y="85"/>
                  </a:lnTo>
                  <a:lnTo>
                    <a:pt x="337" y="91"/>
                  </a:lnTo>
                  <a:lnTo>
                    <a:pt x="337" y="97"/>
                  </a:lnTo>
                  <a:lnTo>
                    <a:pt x="330" y="97"/>
                  </a:lnTo>
                  <a:lnTo>
                    <a:pt x="321" y="98"/>
                  </a:lnTo>
                  <a:lnTo>
                    <a:pt x="312" y="100"/>
                  </a:lnTo>
                  <a:lnTo>
                    <a:pt x="304" y="103"/>
                  </a:lnTo>
                  <a:lnTo>
                    <a:pt x="310" y="106"/>
                  </a:lnTo>
                  <a:lnTo>
                    <a:pt x="321" y="107"/>
                  </a:lnTo>
                  <a:lnTo>
                    <a:pt x="331" y="107"/>
                  </a:lnTo>
                  <a:lnTo>
                    <a:pt x="338" y="107"/>
                  </a:lnTo>
                  <a:lnTo>
                    <a:pt x="338" y="112"/>
                  </a:lnTo>
                  <a:lnTo>
                    <a:pt x="338" y="116"/>
                  </a:lnTo>
                  <a:lnTo>
                    <a:pt x="337" y="121"/>
                  </a:lnTo>
                  <a:lnTo>
                    <a:pt x="337" y="126"/>
                  </a:lnTo>
                  <a:lnTo>
                    <a:pt x="331" y="126"/>
                  </a:lnTo>
                  <a:lnTo>
                    <a:pt x="325" y="126"/>
                  </a:lnTo>
                  <a:lnTo>
                    <a:pt x="319" y="126"/>
                  </a:lnTo>
                  <a:lnTo>
                    <a:pt x="312" y="126"/>
                  </a:lnTo>
                  <a:lnTo>
                    <a:pt x="306" y="127"/>
                  </a:lnTo>
                  <a:lnTo>
                    <a:pt x="300" y="128"/>
                  </a:lnTo>
                  <a:lnTo>
                    <a:pt x="293" y="129"/>
                  </a:lnTo>
                  <a:lnTo>
                    <a:pt x="285" y="131"/>
                  </a:lnTo>
                  <a:lnTo>
                    <a:pt x="285" y="132"/>
                  </a:lnTo>
                  <a:lnTo>
                    <a:pt x="285" y="133"/>
                  </a:lnTo>
                  <a:lnTo>
                    <a:pt x="285" y="134"/>
                  </a:lnTo>
                  <a:lnTo>
                    <a:pt x="293" y="134"/>
                  </a:lnTo>
                  <a:lnTo>
                    <a:pt x="299" y="134"/>
                  </a:lnTo>
                  <a:lnTo>
                    <a:pt x="305" y="134"/>
                  </a:lnTo>
                  <a:lnTo>
                    <a:pt x="312" y="134"/>
                  </a:lnTo>
                  <a:lnTo>
                    <a:pt x="319" y="134"/>
                  </a:lnTo>
                  <a:lnTo>
                    <a:pt x="325" y="134"/>
                  </a:lnTo>
                  <a:lnTo>
                    <a:pt x="331" y="134"/>
                  </a:lnTo>
                  <a:lnTo>
                    <a:pt x="337" y="134"/>
                  </a:lnTo>
                  <a:lnTo>
                    <a:pt x="337" y="139"/>
                  </a:lnTo>
                  <a:lnTo>
                    <a:pt x="337" y="145"/>
                  </a:lnTo>
                  <a:lnTo>
                    <a:pt x="337" y="150"/>
                  </a:lnTo>
                  <a:lnTo>
                    <a:pt x="337" y="156"/>
                  </a:lnTo>
                  <a:lnTo>
                    <a:pt x="330" y="156"/>
                  </a:lnTo>
                  <a:lnTo>
                    <a:pt x="321" y="156"/>
                  </a:lnTo>
                  <a:lnTo>
                    <a:pt x="314" y="156"/>
                  </a:lnTo>
                  <a:lnTo>
                    <a:pt x="305" y="158"/>
                  </a:lnTo>
                  <a:lnTo>
                    <a:pt x="296" y="158"/>
                  </a:lnTo>
                  <a:lnTo>
                    <a:pt x="288" y="159"/>
                  </a:lnTo>
                  <a:lnTo>
                    <a:pt x="279" y="160"/>
                  </a:lnTo>
                  <a:lnTo>
                    <a:pt x="270" y="163"/>
                  </a:lnTo>
                  <a:lnTo>
                    <a:pt x="272" y="164"/>
                  </a:lnTo>
                  <a:lnTo>
                    <a:pt x="273" y="165"/>
                  </a:lnTo>
                  <a:lnTo>
                    <a:pt x="280" y="165"/>
                  </a:lnTo>
                  <a:lnTo>
                    <a:pt x="286" y="164"/>
                  </a:lnTo>
                  <a:lnTo>
                    <a:pt x="291" y="164"/>
                  </a:lnTo>
                  <a:lnTo>
                    <a:pt x="298" y="164"/>
                  </a:lnTo>
                  <a:lnTo>
                    <a:pt x="304" y="164"/>
                  </a:lnTo>
                  <a:lnTo>
                    <a:pt x="312" y="164"/>
                  </a:lnTo>
                  <a:lnTo>
                    <a:pt x="324" y="164"/>
                  </a:lnTo>
                  <a:lnTo>
                    <a:pt x="337" y="164"/>
                  </a:lnTo>
                  <a:lnTo>
                    <a:pt x="337" y="170"/>
                  </a:lnTo>
                  <a:lnTo>
                    <a:pt x="337" y="176"/>
                  </a:lnTo>
                  <a:lnTo>
                    <a:pt x="336" y="182"/>
                  </a:lnTo>
                  <a:lnTo>
                    <a:pt x="336" y="189"/>
                  </a:lnTo>
                  <a:lnTo>
                    <a:pt x="331" y="189"/>
                  </a:lnTo>
                  <a:lnTo>
                    <a:pt x="326" y="190"/>
                  </a:lnTo>
                  <a:lnTo>
                    <a:pt x="320" y="190"/>
                  </a:lnTo>
                  <a:lnTo>
                    <a:pt x="315" y="190"/>
                  </a:lnTo>
                  <a:lnTo>
                    <a:pt x="309" y="191"/>
                  </a:lnTo>
                  <a:lnTo>
                    <a:pt x="304" y="191"/>
                  </a:lnTo>
                  <a:lnTo>
                    <a:pt x="298" y="192"/>
                  </a:lnTo>
                  <a:lnTo>
                    <a:pt x="293" y="192"/>
                  </a:lnTo>
                  <a:lnTo>
                    <a:pt x="293" y="194"/>
                  </a:lnTo>
                  <a:lnTo>
                    <a:pt x="293" y="195"/>
                  </a:lnTo>
                  <a:lnTo>
                    <a:pt x="293" y="196"/>
                  </a:lnTo>
                  <a:lnTo>
                    <a:pt x="298" y="196"/>
                  </a:lnTo>
                  <a:lnTo>
                    <a:pt x="304" y="196"/>
                  </a:lnTo>
                  <a:lnTo>
                    <a:pt x="309" y="196"/>
                  </a:lnTo>
                  <a:lnTo>
                    <a:pt x="315" y="196"/>
                  </a:lnTo>
                  <a:lnTo>
                    <a:pt x="320" y="196"/>
                  </a:lnTo>
                  <a:lnTo>
                    <a:pt x="326" y="196"/>
                  </a:lnTo>
                  <a:lnTo>
                    <a:pt x="331" y="195"/>
                  </a:lnTo>
                  <a:lnTo>
                    <a:pt x="336" y="195"/>
                  </a:lnTo>
                  <a:lnTo>
                    <a:pt x="335" y="201"/>
                  </a:lnTo>
                  <a:lnTo>
                    <a:pt x="335" y="207"/>
                  </a:lnTo>
                  <a:lnTo>
                    <a:pt x="335" y="215"/>
                  </a:lnTo>
                  <a:lnTo>
                    <a:pt x="335" y="221"/>
                  </a:lnTo>
                  <a:lnTo>
                    <a:pt x="330" y="221"/>
                  </a:lnTo>
                  <a:lnTo>
                    <a:pt x="321" y="221"/>
                  </a:lnTo>
                  <a:lnTo>
                    <a:pt x="312" y="221"/>
                  </a:lnTo>
                  <a:lnTo>
                    <a:pt x="303" y="222"/>
                  </a:lnTo>
                  <a:lnTo>
                    <a:pt x="293" y="223"/>
                  </a:lnTo>
                  <a:lnTo>
                    <a:pt x="283" y="224"/>
                  </a:lnTo>
                  <a:lnTo>
                    <a:pt x="274" y="227"/>
                  </a:lnTo>
                  <a:lnTo>
                    <a:pt x="268" y="231"/>
                  </a:lnTo>
                  <a:lnTo>
                    <a:pt x="274" y="232"/>
                  </a:lnTo>
                  <a:lnTo>
                    <a:pt x="282" y="233"/>
                  </a:lnTo>
                  <a:lnTo>
                    <a:pt x="291" y="232"/>
                  </a:lnTo>
                  <a:lnTo>
                    <a:pt x="301" y="232"/>
                  </a:lnTo>
                  <a:lnTo>
                    <a:pt x="311" y="231"/>
                  </a:lnTo>
                  <a:lnTo>
                    <a:pt x="321" y="231"/>
                  </a:lnTo>
                  <a:lnTo>
                    <a:pt x="328" y="229"/>
                  </a:lnTo>
                  <a:lnTo>
                    <a:pt x="335" y="229"/>
                  </a:lnTo>
                  <a:lnTo>
                    <a:pt x="335" y="234"/>
                  </a:lnTo>
                  <a:lnTo>
                    <a:pt x="335" y="238"/>
                  </a:lnTo>
                  <a:lnTo>
                    <a:pt x="335" y="243"/>
                  </a:lnTo>
                  <a:lnTo>
                    <a:pt x="335" y="248"/>
                  </a:lnTo>
                  <a:lnTo>
                    <a:pt x="324" y="249"/>
                  </a:lnTo>
                  <a:lnTo>
                    <a:pt x="315" y="250"/>
                  </a:lnTo>
                  <a:lnTo>
                    <a:pt x="307" y="250"/>
                  </a:lnTo>
                  <a:lnTo>
                    <a:pt x="301" y="252"/>
                  </a:lnTo>
                  <a:lnTo>
                    <a:pt x="296" y="253"/>
                  </a:lnTo>
                  <a:lnTo>
                    <a:pt x="291" y="254"/>
                  </a:lnTo>
                  <a:lnTo>
                    <a:pt x="286" y="255"/>
                  </a:lnTo>
                  <a:lnTo>
                    <a:pt x="279" y="257"/>
                  </a:lnTo>
                  <a:lnTo>
                    <a:pt x="263" y="261"/>
                  </a:lnTo>
                  <a:lnTo>
                    <a:pt x="248" y="268"/>
                  </a:lnTo>
                  <a:lnTo>
                    <a:pt x="233" y="274"/>
                  </a:lnTo>
                  <a:lnTo>
                    <a:pt x="220" y="280"/>
                  </a:lnTo>
                  <a:lnTo>
                    <a:pt x="206" y="287"/>
                  </a:lnTo>
                  <a:lnTo>
                    <a:pt x="194" y="296"/>
                  </a:lnTo>
                  <a:lnTo>
                    <a:pt x="180" y="306"/>
                  </a:lnTo>
                  <a:lnTo>
                    <a:pt x="167" y="317"/>
                  </a:lnTo>
                  <a:lnTo>
                    <a:pt x="165" y="317"/>
                  </a:lnTo>
                  <a:lnTo>
                    <a:pt x="164" y="317"/>
                  </a:lnTo>
                  <a:lnTo>
                    <a:pt x="163" y="317"/>
                  </a:lnTo>
                  <a:lnTo>
                    <a:pt x="162" y="317"/>
                  </a:lnTo>
                  <a:lnTo>
                    <a:pt x="159" y="313"/>
                  </a:lnTo>
                  <a:lnTo>
                    <a:pt x="157" y="311"/>
                  </a:lnTo>
                  <a:lnTo>
                    <a:pt x="155" y="307"/>
                  </a:lnTo>
                  <a:lnTo>
                    <a:pt x="155" y="303"/>
                  </a:lnTo>
                  <a:lnTo>
                    <a:pt x="162" y="297"/>
                  </a:lnTo>
                  <a:lnTo>
                    <a:pt x="168" y="294"/>
                  </a:lnTo>
                  <a:lnTo>
                    <a:pt x="173" y="289"/>
                  </a:lnTo>
                  <a:lnTo>
                    <a:pt x="183" y="282"/>
                  </a:lnTo>
                  <a:lnTo>
                    <a:pt x="183" y="280"/>
                  </a:lnTo>
                  <a:lnTo>
                    <a:pt x="183" y="279"/>
                  </a:lnTo>
                  <a:lnTo>
                    <a:pt x="181" y="279"/>
                  </a:lnTo>
                  <a:lnTo>
                    <a:pt x="180" y="279"/>
                  </a:lnTo>
                  <a:lnTo>
                    <a:pt x="174" y="284"/>
                  </a:lnTo>
                  <a:lnTo>
                    <a:pt x="164" y="291"/>
                  </a:lnTo>
                  <a:lnTo>
                    <a:pt x="154" y="297"/>
                  </a:lnTo>
                  <a:lnTo>
                    <a:pt x="148" y="301"/>
                  </a:lnTo>
                  <a:lnTo>
                    <a:pt x="143" y="296"/>
                  </a:lnTo>
                  <a:lnTo>
                    <a:pt x="138" y="291"/>
                  </a:lnTo>
                  <a:lnTo>
                    <a:pt x="133" y="286"/>
                  </a:lnTo>
                  <a:lnTo>
                    <a:pt x="129" y="281"/>
                  </a:lnTo>
                  <a:lnTo>
                    <a:pt x="125" y="276"/>
                  </a:lnTo>
                  <a:lnTo>
                    <a:pt x="120" y="270"/>
                  </a:lnTo>
                  <a:lnTo>
                    <a:pt x="115" y="265"/>
                  </a:lnTo>
                  <a:lnTo>
                    <a:pt x="110" y="260"/>
                  </a:lnTo>
                  <a:lnTo>
                    <a:pt x="117" y="255"/>
                  </a:lnTo>
                  <a:lnTo>
                    <a:pt x="123" y="250"/>
                  </a:lnTo>
                  <a:lnTo>
                    <a:pt x="129" y="245"/>
                  </a:lnTo>
                  <a:lnTo>
                    <a:pt x="136" y="240"/>
                  </a:lnTo>
                  <a:lnTo>
                    <a:pt x="142" y="236"/>
                  </a:lnTo>
                  <a:lnTo>
                    <a:pt x="148" y="232"/>
                  </a:lnTo>
                  <a:lnTo>
                    <a:pt x="154" y="227"/>
                  </a:lnTo>
                  <a:lnTo>
                    <a:pt x="160" y="223"/>
                  </a:lnTo>
                  <a:lnTo>
                    <a:pt x="160" y="222"/>
                  </a:lnTo>
                  <a:lnTo>
                    <a:pt x="162" y="221"/>
                  </a:lnTo>
                  <a:lnTo>
                    <a:pt x="162" y="219"/>
                  </a:lnTo>
                  <a:lnTo>
                    <a:pt x="155" y="221"/>
                  </a:lnTo>
                  <a:lnTo>
                    <a:pt x="149" y="224"/>
                  </a:lnTo>
                  <a:lnTo>
                    <a:pt x="142" y="228"/>
                  </a:lnTo>
                  <a:lnTo>
                    <a:pt x="134" y="233"/>
                  </a:lnTo>
                  <a:lnTo>
                    <a:pt x="126" y="239"/>
                  </a:lnTo>
                  <a:lnTo>
                    <a:pt x="118" y="244"/>
                  </a:lnTo>
                  <a:lnTo>
                    <a:pt x="112" y="249"/>
                  </a:lnTo>
                  <a:lnTo>
                    <a:pt x="106" y="254"/>
                  </a:lnTo>
                  <a:lnTo>
                    <a:pt x="101" y="250"/>
                  </a:lnTo>
                  <a:lnTo>
                    <a:pt x="97" y="247"/>
                  </a:lnTo>
                  <a:lnTo>
                    <a:pt x="94" y="243"/>
                  </a:lnTo>
                  <a:lnTo>
                    <a:pt x="89" y="239"/>
                  </a:lnTo>
                  <a:lnTo>
                    <a:pt x="89" y="238"/>
                  </a:lnTo>
                  <a:lnTo>
                    <a:pt x="89" y="237"/>
                  </a:lnTo>
                  <a:lnTo>
                    <a:pt x="89" y="236"/>
                  </a:lnTo>
                  <a:lnTo>
                    <a:pt x="89" y="234"/>
                  </a:lnTo>
                  <a:lnTo>
                    <a:pt x="99" y="226"/>
                  </a:lnTo>
                  <a:lnTo>
                    <a:pt x="108" y="218"/>
                  </a:lnTo>
                  <a:lnTo>
                    <a:pt x="118" y="211"/>
                  </a:lnTo>
                  <a:lnTo>
                    <a:pt x="128" y="205"/>
                  </a:lnTo>
                  <a:lnTo>
                    <a:pt x="137" y="198"/>
                  </a:lnTo>
                  <a:lnTo>
                    <a:pt x="147" y="192"/>
                  </a:lnTo>
                  <a:lnTo>
                    <a:pt x="157" y="187"/>
                  </a:lnTo>
                  <a:lnTo>
                    <a:pt x="167" y="181"/>
                  </a:lnTo>
                  <a:lnTo>
                    <a:pt x="167" y="180"/>
                  </a:lnTo>
                  <a:lnTo>
                    <a:pt x="165" y="179"/>
                  </a:lnTo>
                  <a:lnTo>
                    <a:pt x="155" y="181"/>
                  </a:lnTo>
                  <a:lnTo>
                    <a:pt x="144" y="186"/>
                  </a:lnTo>
                  <a:lnTo>
                    <a:pt x="133" y="192"/>
                  </a:lnTo>
                  <a:lnTo>
                    <a:pt x="123" y="198"/>
                  </a:lnTo>
                  <a:lnTo>
                    <a:pt x="112" y="207"/>
                  </a:lnTo>
                  <a:lnTo>
                    <a:pt x="102" y="215"/>
                  </a:lnTo>
                  <a:lnTo>
                    <a:pt x="92" y="223"/>
                  </a:lnTo>
                  <a:lnTo>
                    <a:pt x="83" y="231"/>
                  </a:lnTo>
                  <a:lnTo>
                    <a:pt x="78" y="227"/>
                  </a:lnTo>
                  <a:lnTo>
                    <a:pt x="73" y="222"/>
                  </a:lnTo>
                  <a:lnTo>
                    <a:pt x="68" y="215"/>
                  </a:lnTo>
                  <a:lnTo>
                    <a:pt x="66" y="210"/>
                  </a:lnTo>
                  <a:lnTo>
                    <a:pt x="73" y="205"/>
                  </a:lnTo>
                  <a:lnTo>
                    <a:pt x="80" y="200"/>
                  </a:lnTo>
                  <a:lnTo>
                    <a:pt x="85" y="195"/>
                  </a:lnTo>
                  <a:lnTo>
                    <a:pt x="89" y="190"/>
                  </a:lnTo>
                  <a:lnTo>
                    <a:pt x="81" y="192"/>
                  </a:lnTo>
                  <a:lnTo>
                    <a:pt x="75" y="196"/>
                  </a:lnTo>
                  <a:lnTo>
                    <a:pt x="68" y="201"/>
                  </a:lnTo>
                  <a:lnTo>
                    <a:pt x="59" y="206"/>
                  </a:lnTo>
                  <a:lnTo>
                    <a:pt x="57" y="202"/>
                  </a:lnTo>
                  <a:lnTo>
                    <a:pt x="53" y="200"/>
                  </a:lnTo>
                  <a:lnTo>
                    <a:pt x="50" y="196"/>
                  </a:lnTo>
                  <a:lnTo>
                    <a:pt x="48" y="194"/>
                  </a:lnTo>
                  <a:lnTo>
                    <a:pt x="54" y="185"/>
                  </a:lnTo>
                  <a:lnTo>
                    <a:pt x="62" y="176"/>
                  </a:lnTo>
                  <a:lnTo>
                    <a:pt x="68" y="169"/>
                  </a:lnTo>
                  <a:lnTo>
                    <a:pt x="76" y="163"/>
                  </a:lnTo>
                  <a:lnTo>
                    <a:pt x="84" y="156"/>
                  </a:lnTo>
                  <a:lnTo>
                    <a:pt x="91" y="150"/>
                  </a:lnTo>
                  <a:lnTo>
                    <a:pt x="100" y="145"/>
                  </a:lnTo>
                  <a:lnTo>
                    <a:pt x="107" y="140"/>
                  </a:lnTo>
                  <a:lnTo>
                    <a:pt x="108" y="139"/>
                  </a:lnTo>
                  <a:lnTo>
                    <a:pt x="108" y="137"/>
                  </a:lnTo>
                  <a:lnTo>
                    <a:pt x="108" y="135"/>
                  </a:lnTo>
                  <a:lnTo>
                    <a:pt x="110" y="134"/>
                  </a:lnTo>
                  <a:lnTo>
                    <a:pt x="102" y="137"/>
                  </a:lnTo>
                  <a:lnTo>
                    <a:pt x="94" y="142"/>
                  </a:lnTo>
                  <a:lnTo>
                    <a:pt x="84" y="147"/>
                  </a:lnTo>
                  <a:lnTo>
                    <a:pt x="75" y="154"/>
                  </a:lnTo>
                  <a:lnTo>
                    <a:pt x="66" y="161"/>
                  </a:lnTo>
                  <a:lnTo>
                    <a:pt x="58" y="170"/>
                  </a:lnTo>
                  <a:lnTo>
                    <a:pt x="50" y="177"/>
                  </a:lnTo>
                  <a:lnTo>
                    <a:pt x="44" y="185"/>
                  </a:lnTo>
                  <a:lnTo>
                    <a:pt x="43" y="185"/>
                  </a:lnTo>
                  <a:lnTo>
                    <a:pt x="42" y="185"/>
                  </a:lnTo>
                  <a:lnTo>
                    <a:pt x="40" y="185"/>
                  </a:lnTo>
                  <a:lnTo>
                    <a:pt x="37" y="181"/>
                  </a:lnTo>
                  <a:lnTo>
                    <a:pt x="33" y="176"/>
                  </a:lnTo>
                  <a:lnTo>
                    <a:pt x="28" y="173"/>
                  </a:lnTo>
                  <a:lnTo>
                    <a:pt x="24" y="169"/>
                  </a:lnTo>
                  <a:lnTo>
                    <a:pt x="27" y="161"/>
                  </a:lnTo>
                  <a:lnTo>
                    <a:pt x="31" y="155"/>
                  </a:lnTo>
                  <a:lnTo>
                    <a:pt x="37" y="149"/>
                  </a:lnTo>
                  <a:lnTo>
                    <a:pt x="43" y="143"/>
                  </a:lnTo>
                  <a:lnTo>
                    <a:pt x="49" y="138"/>
                  </a:lnTo>
                  <a:lnTo>
                    <a:pt x="57" y="133"/>
                  </a:lnTo>
                  <a:lnTo>
                    <a:pt x="63" y="131"/>
                  </a:lnTo>
                  <a:lnTo>
                    <a:pt x="68" y="128"/>
                  </a:lnTo>
                  <a:lnTo>
                    <a:pt x="68" y="127"/>
                  </a:lnTo>
                  <a:lnTo>
                    <a:pt x="68" y="126"/>
                  </a:lnTo>
                  <a:lnTo>
                    <a:pt x="66" y="124"/>
                  </a:lnTo>
                  <a:lnTo>
                    <a:pt x="66" y="123"/>
                  </a:lnTo>
                  <a:lnTo>
                    <a:pt x="62" y="124"/>
                  </a:lnTo>
                  <a:lnTo>
                    <a:pt x="55" y="127"/>
                  </a:lnTo>
                  <a:lnTo>
                    <a:pt x="48" y="131"/>
                  </a:lnTo>
                  <a:lnTo>
                    <a:pt x="42" y="135"/>
                  </a:lnTo>
                  <a:lnTo>
                    <a:pt x="36" y="142"/>
                  </a:lnTo>
                  <a:lnTo>
                    <a:pt x="29" y="148"/>
                  </a:lnTo>
                  <a:lnTo>
                    <a:pt x="23" y="154"/>
                  </a:lnTo>
                  <a:lnTo>
                    <a:pt x="19" y="160"/>
                  </a:lnTo>
                  <a:lnTo>
                    <a:pt x="18" y="160"/>
                  </a:lnTo>
                  <a:lnTo>
                    <a:pt x="17" y="160"/>
                  </a:lnTo>
                  <a:lnTo>
                    <a:pt x="16" y="160"/>
                  </a:lnTo>
                  <a:lnTo>
                    <a:pt x="11" y="155"/>
                  </a:lnTo>
                  <a:lnTo>
                    <a:pt x="5" y="149"/>
                  </a:lnTo>
                  <a:lnTo>
                    <a:pt x="0" y="142"/>
                  </a:lnTo>
                  <a:lnTo>
                    <a:pt x="0" y="135"/>
                  </a:lnTo>
                  <a:close/>
                </a:path>
              </a:pathLst>
            </a:custGeom>
            <a:solidFill>
              <a:srgbClr val="FF0000"/>
            </a:solidFill>
            <a:ln w="9525">
              <a:noFill/>
              <a:round/>
              <a:headEnd/>
              <a:tailEnd/>
            </a:ln>
          </p:spPr>
          <p:txBody>
            <a:bodyPr/>
            <a:lstStyle/>
            <a:p>
              <a:endParaRPr lang="el-GR"/>
            </a:p>
          </p:txBody>
        </p:sp>
        <p:sp>
          <p:nvSpPr>
            <p:cNvPr id="41413" name="Freeform 553"/>
            <p:cNvSpPr>
              <a:spLocks/>
            </p:cNvSpPr>
            <p:nvPr/>
          </p:nvSpPr>
          <p:spPr bwMode="auto">
            <a:xfrm>
              <a:off x="4022" y="2337"/>
              <a:ext cx="16" cy="21"/>
            </a:xfrm>
            <a:custGeom>
              <a:avLst/>
              <a:gdLst>
                <a:gd name="T0" fmla="*/ 1 w 16"/>
                <a:gd name="T1" fmla="*/ 17 h 21"/>
                <a:gd name="T2" fmla="*/ 5 w 16"/>
                <a:gd name="T3" fmla="*/ 12 h 21"/>
                <a:gd name="T4" fmla="*/ 9 w 16"/>
                <a:gd name="T5" fmla="*/ 7 h 21"/>
                <a:gd name="T6" fmla="*/ 13 w 16"/>
                <a:gd name="T7" fmla="*/ 2 h 21"/>
                <a:gd name="T8" fmla="*/ 16 w 16"/>
                <a:gd name="T9" fmla="*/ 0 h 21"/>
                <a:gd name="T10" fmla="*/ 15 w 16"/>
                <a:gd name="T11" fmla="*/ 5 h 21"/>
                <a:gd name="T12" fmla="*/ 14 w 16"/>
                <a:gd name="T13" fmla="*/ 9 h 21"/>
                <a:gd name="T14" fmla="*/ 11 w 16"/>
                <a:gd name="T15" fmla="*/ 15 h 21"/>
                <a:gd name="T16" fmla="*/ 8 w 16"/>
                <a:gd name="T17" fmla="*/ 21 h 21"/>
                <a:gd name="T18" fmla="*/ 4 w 16"/>
                <a:gd name="T19" fmla="*/ 21 h 21"/>
                <a:gd name="T20" fmla="*/ 1 w 16"/>
                <a:gd name="T21" fmla="*/ 21 h 21"/>
                <a:gd name="T22" fmla="*/ 0 w 16"/>
                <a:gd name="T23" fmla="*/ 20 h 21"/>
                <a:gd name="T24" fmla="*/ 1 w 16"/>
                <a:gd name="T25" fmla="*/ 17 h 21"/>
                <a:gd name="T26" fmla="*/ 1 w 16"/>
                <a:gd name="T27" fmla="*/ 17 h 21"/>
                <a:gd name="T28" fmla="*/ 1 w 16"/>
                <a:gd name="T29" fmla="*/ 17 h 21"/>
                <a:gd name="T30" fmla="*/ 1 w 16"/>
                <a:gd name="T31" fmla="*/ 17 h 21"/>
                <a:gd name="T32" fmla="*/ 1 w 16"/>
                <a:gd name="T33" fmla="*/ 1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1"/>
                <a:gd name="T53" fmla="*/ 16 w 1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1">
                  <a:moveTo>
                    <a:pt x="1" y="17"/>
                  </a:moveTo>
                  <a:lnTo>
                    <a:pt x="5" y="12"/>
                  </a:lnTo>
                  <a:lnTo>
                    <a:pt x="9" y="7"/>
                  </a:lnTo>
                  <a:lnTo>
                    <a:pt x="13" y="2"/>
                  </a:lnTo>
                  <a:lnTo>
                    <a:pt x="16" y="0"/>
                  </a:lnTo>
                  <a:lnTo>
                    <a:pt x="15" y="5"/>
                  </a:lnTo>
                  <a:lnTo>
                    <a:pt x="14" y="9"/>
                  </a:lnTo>
                  <a:lnTo>
                    <a:pt x="11" y="15"/>
                  </a:lnTo>
                  <a:lnTo>
                    <a:pt x="8" y="21"/>
                  </a:lnTo>
                  <a:lnTo>
                    <a:pt x="4" y="21"/>
                  </a:lnTo>
                  <a:lnTo>
                    <a:pt x="1" y="21"/>
                  </a:lnTo>
                  <a:lnTo>
                    <a:pt x="0" y="20"/>
                  </a:lnTo>
                  <a:lnTo>
                    <a:pt x="1" y="17"/>
                  </a:lnTo>
                  <a:close/>
                </a:path>
              </a:pathLst>
            </a:custGeom>
            <a:solidFill>
              <a:srgbClr val="000000"/>
            </a:solidFill>
            <a:ln w="9525">
              <a:noFill/>
              <a:round/>
              <a:headEnd/>
              <a:tailEnd/>
            </a:ln>
          </p:spPr>
          <p:txBody>
            <a:bodyPr/>
            <a:lstStyle/>
            <a:p>
              <a:endParaRPr lang="el-GR"/>
            </a:p>
          </p:txBody>
        </p:sp>
        <p:sp>
          <p:nvSpPr>
            <p:cNvPr id="41414" name="Freeform 554"/>
            <p:cNvSpPr>
              <a:spLocks/>
            </p:cNvSpPr>
            <p:nvPr/>
          </p:nvSpPr>
          <p:spPr bwMode="auto">
            <a:xfrm>
              <a:off x="4035" y="2690"/>
              <a:ext cx="14" cy="35"/>
            </a:xfrm>
            <a:custGeom>
              <a:avLst/>
              <a:gdLst>
                <a:gd name="T0" fmla="*/ 0 w 14"/>
                <a:gd name="T1" fmla="*/ 1 h 35"/>
                <a:gd name="T2" fmla="*/ 0 w 14"/>
                <a:gd name="T3" fmla="*/ 1 h 35"/>
                <a:gd name="T4" fmla="*/ 0 w 14"/>
                <a:gd name="T5" fmla="*/ 0 h 35"/>
                <a:gd name="T6" fmla="*/ 0 w 14"/>
                <a:gd name="T7" fmla="*/ 0 h 35"/>
                <a:gd name="T8" fmla="*/ 1 w 14"/>
                <a:gd name="T9" fmla="*/ 0 h 35"/>
                <a:gd name="T10" fmla="*/ 6 w 14"/>
                <a:gd name="T11" fmla="*/ 8 h 35"/>
                <a:gd name="T12" fmla="*/ 11 w 14"/>
                <a:gd name="T13" fmla="*/ 16 h 35"/>
                <a:gd name="T14" fmla="*/ 14 w 14"/>
                <a:gd name="T15" fmla="*/ 25 h 35"/>
                <a:gd name="T16" fmla="*/ 14 w 14"/>
                <a:gd name="T17" fmla="*/ 35 h 35"/>
                <a:gd name="T18" fmla="*/ 13 w 14"/>
                <a:gd name="T19" fmla="*/ 35 h 35"/>
                <a:gd name="T20" fmla="*/ 12 w 14"/>
                <a:gd name="T21" fmla="*/ 35 h 35"/>
                <a:gd name="T22" fmla="*/ 11 w 14"/>
                <a:gd name="T23" fmla="*/ 35 h 35"/>
                <a:gd name="T24" fmla="*/ 9 w 14"/>
                <a:gd name="T25" fmla="*/ 35 h 35"/>
                <a:gd name="T26" fmla="*/ 3 w 14"/>
                <a:gd name="T27" fmla="*/ 20 h 35"/>
                <a:gd name="T28" fmla="*/ 1 w 14"/>
                <a:gd name="T29" fmla="*/ 11 h 35"/>
                <a:gd name="T30" fmla="*/ 0 w 14"/>
                <a:gd name="T31" fmla="*/ 6 h 35"/>
                <a:gd name="T32" fmla="*/ 0 w 14"/>
                <a:gd name="T33" fmla="*/ 1 h 35"/>
                <a:gd name="T34" fmla="*/ 0 w 14"/>
                <a:gd name="T35" fmla="*/ 1 h 35"/>
                <a:gd name="T36" fmla="*/ 0 w 14"/>
                <a:gd name="T37" fmla="*/ 1 h 35"/>
                <a:gd name="T38" fmla="*/ 0 w 14"/>
                <a:gd name="T39" fmla="*/ 1 h 35"/>
                <a:gd name="T40" fmla="*/ 0 w 14"/>
                <a:gd name="T41" fmla="*/ 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5"/>
                <a:gd name="T65" fmla="*/ 14 w 1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5">
                  <a:moveTo>
                    <a:pt x="0" y="1"/>
                  </a:moveTo>
                  <a:lnTo>
                    <a:pt x="0" y="1"/>
                  </a:lnTo>
                  <a:lnTo>
                    <a:pt x="0" y="0"/>
                  </a:lnTo>
                  <a:lnTo>
                    <a:pt x="1" y="0"/>
                  </a:lnTo>
                  <a:lnTo>
                    <a:pt x="6" y="8"/>
                  </a:lnTo>
                  <a:lnTo>
                    <a:pt x="11" y="16"/>
                  </a:lnTo>
                  <a:lnTo>
                    <a:pt x="14" y="25"/>
                  </a:lnTo>
                  <a:lnTo>
                    <a:pt x="14" y="35"/>
                  </a:lnTo>
                  <a:lnTo>
                    <a:pt x="13" y="35"/>
                  </a:lnTo>
                  <a:lnTo>
                    <a:pt x="12" y="35"/>
                  </a:lnTo>
                  <a:lnTo>
                    <a:pt x="11" y="35"/>
                  </a:lnTo>
                  <a:lnTo>
                    <a:pt x="9" y="35"/>
                  </a:lnTo>
                  <a:lnTo>
                    <a:pt x="3" y="20"/>
                  </a:lnTo>
                  <a:lnTo>
                    <a:pt x="1" y="11"/>
                  </a:lnTo>
                  <a:lnTo>
                    <a:pt x="0" y="6"/>
                  </a:lnTo>
                  <a:lnTo>
                    <a:pt x="0" y="1"/>
                  </a:lnTo>
                  <a:close/>
                </a:path>
              </a:pathLst>
            </a:custGeom>
            <a:solidFill>
              <a:srgbClr val="000000"/>
            </a:solidFill>
            <a:ln w="9525">
              <a:noFill/>
              <a:round/>
              <a:headEnd/>
              <a:tailEnd/>
            </a:ln>
          </p:spPr>
          <p:txBody>
            <a:bodyPr/>
            <a:lstStyle/>
            <a:p>
              <a:endParaRPr lang="el-GR"/>
            </a:p>
          </p:txBody>
        </p:sp>
        <p:sp>
          <p:nvSpPr>
            <p:cNvPr id="41415" name="Freeform 555"/>
            <p:cNvSpPr>
              <a:spLocks/>
            </p:cNvSpPr>
            <p:nvPr/>
          </p:nvSpPr>
          <p:spPr bwMode="auto">
            <a:xfrm>
              <a:off x="4057" y="2646"/>
              <a:ext cx="13" cy="28"/>
            </a:xfrm>
            <a:custGeom>
              <a:avLst/>
              <a:gdLst>
                <a:gd name="T0" fmla="*/ 0 w 13"/>
                <a:gd name="T1" fmla="*/ 1 h 28"/>
                <a:gd name="T2" fmla="*/ 0 w 13"/>
                <a:gd name="T3" fmla="*/ 0 h 28"/>
                <a:gd name="T4" fmla="*/ 1 w 13"/>
                <a:gd name="T5" fmla="*/ 0 h 28"/>
                <a:gd name="T6" fmla="*/ 1 w 13"/>
                <a:gd name="T7" fmla="*/ 0 h 28"/>
                <a:gd name="T8" fmla="*/ 2 w 13"/>
                <a:gd name="T9" fmla="*/ 0 h 28"/>
                <a:gd name="T10" fmla="*/ 6 w 13"/>
                <a:gd name="T11" fmla="*/ 6 h 28"/>
                <a:gd name="T12" fmla="*/ 10 w 13"/>
                <a:gd name="T13" fmla="*/ 12 h 28"/>
                <a:gd name="T14" fmla="*/ 13 w 13"/>
                <a:gd name="T15" fmla="*/ 19 h 28"/>
                <a:gd name="T16" fmla="*/ 13 w 13"/>
                <a:gd name="T17" fmla="*/ 28 h 28"/>
                <a:gd name="T18" fmla="*/ 8 w 13"/>
                <a:gd name="T19" fmla="*/ 26 h 28"/>
                <a:gd name="T20" fmla="*/ 4 w 13"/>
                <a:gd name="T21" fmla="*/ 18 h 28"/>
                <a:gd name="T22" fmla="*/ 1 w 13"/>
                <a:gd name="T23" fmla="*/ 8 h 28"/>
                <a:gd name="T24" fmla="*/ 0 w 13"/>
                <a:gd name="T25" fmla="*/ 1 h 28"/>
                <a:gd name="T26" fmla="*/ 0 w 13"/>
                <a:gd name="T27" fmla="*/ 1 h 28"/>
                <a:gd name="T28" fmla="*/ 0 w 13"/>
                <a:gd name="T29" fmla="*/ 1 h 28"/>
                <a:gd name="T30" fmla="*/ 0 w 13"/>
                <a:gd name="T31" fmla="*/ 1 h 28"/>
                <a:gd name="T32" fmla="*/ 0 w 13"/>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8"/>
                <a:gd name="T53" fmla="*/ 13 w 13"/>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8">
                  <a:moveTo>
                    <a:pt x="0" y="1"/>
                  </a:moveTo>
                  <a:lnTo>
                    <a:pt x="0" y="0"/>
                  </a:lnTo>
                  <a:lnTo>
                    <a:pt x="1" y="0"/>
                  </a:lnTo>
                  <a:lnTo>
                    <a:pt x="2" y="0"/>
                  </a:lnTo>
                  <a:lnTo>
                    <a:pt x="6" y="6"/>
                  </a:lnTo>
                  <a:lnTo>
                    <a:pt x="10" y="12"/>
                  </a:lnTo>
                  <a:lnTo>
                    <a:pt x="13" y="19"/>
                  </a:lnTo>
                  <a:lnTo>
                    <a:pt x="13" y="28"/>
                  </a:lnTo>
                  <a:lnTo>
                    <a:pt x="8" y="26"/>
                  </a:lnTo>
                  <a:lnTo>
                    <a:pt x="4" y="18"/>
                  </a:lnTo>
                  <a:lnTo>
                    <a:pt x="1" y="8"/>
                  </a:lnTo>
                  <a:lnTo>
                    <a:pt x="0" y="1"/>
                  </a:lnTo>
                  <a:close/>
                </a:path>
              </a:pathLst>
            </a:custGeom>
            <a:solidFill>
              <a:srgbClr val="000000"/>
            </a:solidFill>
            <a:ln w="9525">
              <a:noFill/>
              <a:round/>
              <a:headEnd/>
              <a:tailEnd/>
            </a:ln>
          </p:spPr>
          <p:txBody>
            <a:bodyPr/>
            <a:lstStyle/>
            <a:p>
              <a:endParaRPr lang="el-GR"/>
            </a:p>
          </p:txBody>
        </p:sp>
        <p:sp>
          <p:nvSpPr>
            <p:cNvPr id="41416" name="Freeform 556"/>
            <p:cNvSpPr>
              <a:spLocks/>
            </p:cNvSpPr>
            <p:nvPr/>
          </p:nvSpPr>
          <p:spPr bwMode="auto">
            <a:xfrm>
              <a:off x="4068" y="2448"/>
              <a:ext cx="11" cy="26"/>
            </a:xfrm>
            <a:custGeom>
              <a:avLst/>
              <a:gdLst>
                <a:gd name="T0" fmla="*/ 0 w 11"/>
                <a:gd name="T1" fmla="*/ 22 h 26"/>
                <a:gd name="T2" fmla="*/ 2 w 11"/>
                <a:gd name="T3" fmla="*/ 17 h 26"/>
                <a:gd name="T4" fmla="*/ 4 w 11"/>
                <a:gd name="T5" fmla="*/ 13 h 26"/>
                <a:gd name="T6" fmla="*/ 6 w 11"/>
                <a:gd name="T7" fmla="*/ 8 h 26"/>
                <a:gd name="T8" fmla="*/ 7 w 11"/>
                <a:gd name="T9" fmla="*/ 1 h 26"/>
                <a:gd name="T10" fmla="*/ 9 w 11"/>
                <a:gd name="T11" fmla="*/ 0 h 26"/>
                <a:gd name="T12" fmla="*/ 10 w 11"/>
                <a:gd name="T13" fmla="*/ 0 h 26"/>
                <a:gd name="T14" fmla="*/ 10 w 11"/>
                <a:gd name="T15" fmla="*/ 0 h 26"/>
                <a:gd name="T16" fmla="*/ 11 w 11"/>
                <a:gd name="T17" fmla="*/ 0 h 26"/>
                <a:gd name="T18" fmla="*/ 10 w 11"/>
                <a:gd name="T19" fmla="*/ 8 h 26"/>
                <a:gd name="T20" fmla="*/ 10 w 11"/>
                <a:gd name="T21" fmla="*/ 14 h 26"/>
                <a:gd name="T22" fmla="*/ 7 w 11"/>
                <a:gd name="T23" fmla="*/ 20 h 26"/>
                <a:gd name="T24" fmla="*/ 2 w 11"/>
                <a:gd name="T25" fmla="*/ 26 h 26"/>
                <a:gd name="T26" fmla="*/ 1 w 11"/>
                <a:gd name="T27" fmla="*/ 26 h 26"/>
                <a:gd name="T28" fmla="*/ 0 w 11"/>
                <a:gd name="T29" fmla="*/ 26 h 26"/>
                <a:gd name="T30" fmla="*/ 0 w 11"/>
                <a:gd name="T31" fmla="*/ 25 h 26"/>
                <a:gd name="T32" fmla="*/ 0 w 11"/>
                <a:gd name="T33" fmla="*/ 22 h 26"/>
                <a:gd name="T34" fmla="*/ 0 w 11"/>
                <a:gd name="T35" fmla="*/ 22 h 26"/>
                <a:gd name="T36" fmla="*/ 0 w 11"/>
                <a:gd name="T37" fmla="*/ 22 h 26"/>
                <a:gd name="T38" fmla="*/ 0 w 11"/>
                <a:gd name="T39" fmla="*/ 22 h 26"/>
                <a:gd name="T40" fmla="*/ 0 w 11"/>
                <a:gd name="T41" fmla="*/ 22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26"/>
                <a:gd name="T65" fmla="*/ 11 w 1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26">
                  <a:moveTo>
                    <a:pt x="0" y="22"/>
                  </a:moveTo>
                  <a:lnTo>
                    <a:pt x="2" y="17"/>
                  </a:lnTo>
                  <a:lnTo>
                    <a:pt x="4" y="13"/>
                  </a:lnTo>
                  <a:lnTo>
                    <a:pt x="6" y="8"/>
                  </a:lnTo>
                  <a:lnTo>
                    <a:pt x="7" y="1"/>
                  </a:lnTo>
                  <a:lnTo>
                    <a:pt x="9" y="0"/>
                  </a:lnTo>
                  <a:lnTo>
                    <a:pt x="10" y="0"/>
                  </a:lnTo>
                  <a:lnTo>
                    <a:pt x="11" y="0"/>
                  </a:lnTo>
                  <a:lnTo>
                    <a:pt x="10" y="8"/>
                  </a:lnTo>
                  <a:lnTo>
                    <a:pt x="10" y="14"/>
                  </a:lnTo>
                  <a:lnTo>
                    <a:pt x="7" y="20"/>
                  </a:lnTo>
                  <a:lnTo>
                    <a:pt x="2" y="26"/>
                  </a:lnTo>
                  <a:lnTo>
                    <a:pt x="1" y="26"/>
                  </a:lnTo>
                  <a:lnTo>
                    <a:pt x="0" y="26"/>
                  </a:lnTo>
                  <a:lnTo>
                    <a:pt x="0" y="25"/>
                  </a:lnTo>
                  <a:lnTo>
                    <a:pt x="0" y="22"/>
                  </a:lnTo>
                  <a:close/>
                </a:path>
              </a:pathLst>
            </a:custGeom>
            <a:solidFill>
              <a:srgbClr val="000000"/>
            </a:solidFill>
            <a:ln w="9525">
              <a:noFill/>
              <a:round/>
              <a:headEnd/>
              <a:tailEnd/>
            </a:ln>
          </p:spPr>
          <p:txBody>
            <a:bodyPr/>
            <a:lstStyle/>
            <a:p>
              <a:endParaRPr lang="el-GR"/>
            </a:p>
          </p:txBody>
        </p:sp>
        <p:sp>
          <p:nvSpPr>
            <p:cNvPr id="41417" name="Freeform 557"/>
            <p:cNvSpPr>
              <a:spLocks/>
            </p:cNvSpPr>
            <p:nvPr/>
          </p:nvSpPr>
          <p:spPr bwMode="auto">
            <a:xfrm>
              <a:off x="4099" y="2625"/>
              <a:ext cx="10" cy="18"/>
            </a:xfrm>
            <a:custGeom>
              <a:avLst/>
              <a:gdLst>
                <a:gd name="T0" fmla="*/ 0 w 10"/>
                <a:gd name="T1" fmla="*/ 0 h 18"/>
                <a:gd name="T2" fmla="*/ 5 w 10"/>
                <a:gd name="T3" fmla="*/ 1 h 18"/>
                <a:gd name="T4" fmla="*/ 7 w 10"/>
                <a:gd name="T5" fmla="*/ 5 h 18"/>
                <a:gd name="T6" fmla="*/ 9 w 10"/>
                <a:gd name="T7" fmla="*/ 11 h 18"/>
                <a:gd name="T8" fmla="*/ 10 w 10"/>
                <a:gd name="T9" fmla="*/ 17 h 18"/>
                <a:gd name="T10" fmla="*/ 9 w 10"/>
                <a:gd name="T11" fmla="*/ 18 h 18"/>
                <a:gd name="T12" fmla="*/ 9 w 10"/>
                <a:gd name="T13" fmla="*/ 18 h 18"/>
                <a:gd name="T14" fmla="*/ 7 w 10"/>
                <a:gd name="T15" fmla="*/ 18 h 18"/>
                <a:gd name="T16" fmla="*/ 5 w 10"/>
                <a:gd name="T17" fmla="*/ 18 h 18"/>
                <a:gd name="T18" fmla="*/ 2 w 10"/>
                <a:gd name="T19" fmla="*/ 12 h 18"/>
                <a:gd name="T20" fmla="*/ 1 w 10"/>
                <a:gd name="T21" fmla="*/ 8 h 18"/>
                <a:gd name="T22" fmla="*/ 1 w 10"/>
                <a:gd name="T23" fmla="*/ 5 h 18"/>
                <a:gd name="T24" fmla="*/ 0 w 10"/>
                <a:gd name="T25" fmla="*/ 0 h 18"/>
                <a:gd name="T26" fmla="*/ 0 w 10"/>
                <a:gd name="T27" fmla="*/ 0 h 18"/>
                <a:gd name="T28" fmla="*/ 0 w 10"/>
                <a:gd name="T29" fmla="*/ 0 h 18"/>
                <a:gd name="T30" fmla="*/ 0 w 10"/>
                <a:gd name="T31" fmla="*/ 0 h 18"/>
                <a:gd name="T32" fmla="*/ 0 w 1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0"/>
                  </a:moveTo>
                  <a:lnTo>
                    <a:pt x="5" y="1"/>
                  </a:lnTo>
                  <a:lnTo>
                    <a:pt x="7" y="5"/>
                  </a:lnTo>
                  <a:lnTo>
                    <a:pt x="9" y="11"/>
                  </a:lnTo>
                  <a:lnTo>
                    <a:pt x="10" y="17"/>
                  </a:lnTo>
                  <a:lnTo>
                    <a:pt x="9" y="18"/>
                  </a:lnTo>
                  <a:lnTo>
                    <a:pt x="7" y="18"/>
                  </a:lnTo>
                  <a:lnTo>
                    <a:pt x="5" y="18"/>
                  </a:lnTo>
                  <a:lnTo>
                    <a:pt x="2" y="12"/>
                  </a:lnTo>
                  <a:lnTo>
                    <a:pt x="1" y="8"/>
                  </a:lnTo>
                  <a:lnTo>
                    <a:pt x="1" y="5"/>
                  </a:lnTo>
                  <a:lnTo>
                    <a:pt x="0" y="0"/>
                  </a:lnTo>
                  <a:close/>
                </a:path>
              </a:pathLst>
            </a:custGeom>
            <a:solidFill>
              <a:srgbClr val="000000"/>
            </a:solidFill>
            <a:ln w="9525">
              <a:noFill/>
              <a:round/>
              <a:headEnd/>
              <a:tailEnd/>
            </a:ln>
          </p:spPr>
          <p:txBody>
            <a:bodyPr/>
            <a:lstStyle/>
            <a:p>
              <a:endParaRPr lang="el-GR"/>
            </a:p>
          </p:txBody>
        </p:sp>
        <p:sp>
          <p:nvSpPr>
            <p:cNvPr id="41418" name="Freeform 558"/>
            <p:cNvSpPr>
              <a:spLocks/>
            </p:cNvSpPr>
            <p:nvPr/>
          </p:nvSpPr>
          <p:spPr bwMode="auto">
            <a:xfrm>
              <a:off x="4106" y="2410"/>
              <a:ext cx="10" cy="13"/>
            </a:xfrm>
            <a:custGeom>
              <a:avLst/>
              <a:gdLst>
                <a:gd name="T0" fmla="*/ 0 w 10"/>
                <a:gd name="T1" fmla="*/ 10 h 13"/>
                <a:gd name="T2" fmla="*/ 2 w 10"/>
                <a:gd name="T3" fmla="*/ 7 h 13"/>
                <a:gd name="T4" fmla="*/ 3 w 10"/>
                <a:gd name="T5" fmla="*/ 5 h 13"/>
                <a:gd name="T6" fmla="*/ 3 w 10"/>
                <a:gd name="T7" fmla="*/ 2 h 13"/>
                <a:gd name="T8" fmla="*/ 4 w 10"/>
                <a:gd name="T9" fmla="*/ 0 h 13"/>
                <a:gd name="T10" fmla="*/ 6 w 10"/>
                <a:gd name="T11" fmla="*/ 0 h 13"/>
                <a:gd name="T12" fmla="*/ 8 w 10"/>
                <a:gd name="T13" fmla="*/ 0 h 13"/>
                <a:gd name="T14" fmla="*/ 9 w 10"/>
                <a:gd name="T15" fmla="*/ 0 h 13"/>
                <a:gd name="T16" fmla="*/ 10 w 10"/>
                <a:gd name="T17" fmla="*/ 0 h 13"/>
                <a:gd name="T18" fmla="*/ 8 w 10"/>
                <a:gd name="T19" fmla="*/ 5 h 13"/>
                <a:gd name="T20" fmla="*/ 5 w 10"/>
                <a:gd name="T21" fmla="*/ 9 h 13"/>
                <a:gd name="T22" fmla="*/ 5 w 10"/>
                <a:gd name="T23" fmla="*/ 11 h 13"/>
                <a:gd name="T24" fmla="*/ 4 w 10"/>
                <a:gd name="T25" fmla="*/ 13 h 13"/>
                <a:gd name="T26" fmla="*/ 3 w 10"/>
                <a:gd name="T27" fmla="*/ 13 h 13"/>
                <a:gd name="T28" fmla="*/ 2 w 10"/>
                <a:gd name="T29" fmla="*/ 12 h 13"/>
                <a:gd name="T30" fmla="*/ 0 w 10"/>
                <a:gd name="T31" fmla="*/ 11 h 13"/>
                <a:gd name="T32" fmla="*/ 0 w 10"/>
                <a:gd name="T33" fmla="*/ 10 h 13"/>
                <a:gd name="T34" fmla="*/ 0 w 10"/>
                <a:gd name="T35" fmla="*/ 10 h 13"/>
                <a:gd name="T36" fmla="*/ 0 w 10"/>
                <a:gd name="T37" fmla="*/ 10 h 13"/>
                <a:gd name="T38" fmla="*/ 0 w 10"/>
                <a:gd name="T39" fmla="*/ 10 h 13"/>
                <a:gd name="T40" fmla="*/ 0 w 10"/>
                <a:gd name="T41" fmla="*/ 1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3"/>
                <a:gd name="T65" fmla="*/ 10 w 10"/>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3">
                  <a:moveTo>
                    <a:pt x="0" y="10"/>
                  </a:moveTo>
                  <a:lnTo>
                    <a:pt x="2" y="7"/>
                  </a:lnTo>
                  <a:lnTo>
                    <a:pt x="3" y="5"/>
                  </a:lnTo>
                  <a:lnTo>
                    <a:pt x="3" y="2"/>
                  </a:lnTo>
                  <a:lnTo>
                    <a:pt x="4" y="0"/>
                  </a:lnTo>
                  <a:lnTo>
                    <a:pt x="6" y="0"/>
                  </a:lnTo>
                  <a:lnTo>
                    <a:pt x="8" y="0"/>
                  </a:lnTo>
                  <a:lnTo>
                    <a:pt x="9" y="0"/>
                  </a:lnTo>
                  <a:lnTo>
                    <a:pt x="10" y="0"/>
                  </a:lnTo>
                  <a:lnTo>
                    <a:pt x="8" y="5"/>
                  </a:lnTo>
                  <a:lnTo>
                    <a:pt x="5" y="9"/>
                  </a:lnTo>
                  <a:lnTo>
                    <a:pt x="5" y="11"/>
                  </a:lnTo>
                  <a:lnTo>
                    <a:pt x="4" y="13"/>
                  </a:lnTo>
                  <a:lnTo>
                    <a:pt x="3" y="13"/>
                  </a:lnTo>
                  <a:lnTo>
                    <a:pt x="2" y="12"/>
                  </a:lnTo>
                  <a:lnTo>
                    <a:pt x="0" y="11"/>
                  </a:lnTo>
                  <a:lnTo>
                    <a:pt x="0" y="10"/>
                  </a:lnTo>
                  <a:close/>
                </a:path>
              </a:pathLst>
            </a:custGeom>
            <a:solidFill>
              <a:srgbClr val="000000"/>
            </a:solidFill>
            <a:ln w="9525">
              <a:noFill/>
              <a:round/>
              <a:headEnd/>
              <a:tailEnd/>
            </a:ln>
          </p:spPr>
          <p:txBody>
            <a:bodyPr/>
            <a:lstStyle/>
            <a:p>
              <a:endParaRPr lang="el-GR"/>
            </a:p>
          </p:txBody>
        </p:sp>
        <p:sp>
          <p:nvSpPr>
            <p:cNvPr id="41419" name="Freeform 559"/>
            <p:cNvSpPr>
              <a:spLocks/>
            </p:cNvSpPr>
            <p:nvPr/>
          </p:nvSpPr>
          <p:spPr bwMode="auto">
            <a:xfrm>
              <a:off x="4104" y="2919"/>
              <a:ext cx="25" cy="21"/>
            </a:xfrm>
            <a:custGeom>
              <a:avLst/>
              <a:gdLst>
                <a:gd name="T0" fmla="*/ 0 w 25"/>
                <a:gd name="T1" fmla="*/ 0 h 21"/>
                <a:gd name="T2" fmla="*/ 0 w 25"/>
                <a:gd name="T3" fmla="*/ 0 h 21"/>
                <a:gd name="T4" fmla="*/ 0 w 25"/>
                <a:gd name="T5" fmla="*/ 0 h 21"/>
                <a:gd name="T6" fmla="*/ 0 w 25"/>
                <a:gd name="T7" fmla="*/ 0 h 21"/>
                <a:gd name="T8" fmla="*/ 1 w 25"/>
                <a:gd name="T9" fmla="*/ 0 h 21"/>
                <a:gd name="T10" fmla="*/ 7 w 25"/>
                <a:gd name="T11" fmla="*/ 2 h 21"/>
                <a:gd name="T12" fmla="*/ 13 w 25"/>
                <a:gd name="T13" fmla="*/ 6 h 21"/>
                <a:gd name="T14" fmla="*/ 18 w 25"/>
                <a:gd name="T15" fmla="*/ 10 h 21"/>
                <a:gd name="T16" fmla="*/ 25 w 25"/>
                <a:gd name="T17" fmla="*/ 13 h 21"/>
                <a:gd name="T18" fmla="*/ 25 w 25"/>
                <a:gd name="T19" fmla="*/ 14 h 21"/>
                <a:gd name="T20" fmla="*/ 25 w 25"/>
                <a:gd name="T21" fmla="*/ 16 h 21"/>
                <a:gd name="T22" fmla="*/ 25 w 25"/>
                <a:gd name="T23" fmla="*/ 18 h 21"/>
                <a:gd name="T24" fmla="*/ 25 w 25"/>
                <a:gd name="T25" fmla="*/ 19 h 21"/>
                <a:gd name="T26" fmla="*/ 23 w 25"/>
                <a:gd name="T27" fmla="*/ 21 h 21"/>
                <a:gd name="T28" fmla="*/ 17 w 25"/>
                <a:gd name="T29" fmla="*/ 17 h 21"/>
                <a:gd name="T30" fmla="*/ 11 w 25"/>
                <a:gd name="T31" fmla="*/ 12 h 21"/>
                <a:gd name="T32" fmla="*/ 5 w 25"/>
                <a:gd name="T33" fmla="*/ 8 h 21"/>
                <a:gd name="T34" fmla="*/ 0 w 25"/>
                <a:gd name="T35" fmla="*/ 5 h 21"/>
                <a:gd name="T36" fmla="*/ 0 w 25"/>
                <a:gd name="T37" fmla="*/ 3 h 21"/>
                <a:gd name="T38" fmla="*/ 0 w 25"/>
                <a:gd name="T39" fmla="*/ 2 h 21"/>
                <a:gd name="T40" fmla="*/ 0 w 25"/>
                <a:gd name="T41" fmla="*/ 1 h 21"/>
                <a:gd name="T42" fmla="*/ 0 w 25"/>
                <a:gd name="T43" fmla="*/ 0 h 21"/>
                <a:gd name="T44" fmla="*/ 0 w 25"/>
                <a:gd name="T45" fmla="*/ 0 h 21"/>
                <a:gd name="T46" fmla="*/ 0 w 25"/>
                <a:gd name="T47" fmla="*/ 0 h 21"/>
                <a:gd name="T48" fmla="*/ 0 w 25"/>
                <a:gd name="T49" fmla="*/ 0 h 21"/>
                <a:gd name="T50" fmla="*/ 0 w 25"/>
                <a:gd name="T51" fmla="*/ 0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21"/>
                <a:gd name="T80" fmla="*/ 25 w 25"/>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21">
                  <a:moveTo>
                    <a:pt x="0" y="0"/>
                  </a:moveTo>
                  <a:lnTo>
                    <a:pt x="0" y="0"/>
                  </a:lnTo>
                  <a:lnTo>
                    <a:pt x="1" y="0"/>
                  </a:lnTo>
                  <a:lnTo>
                    <a:pt x="7" y="2"/>
                  </a:lnTo>
                  <a:lnTo>
                    <a:pt x="13" y="6"/>
                  </a:lnTo>
                  <a:lnTo>
                    <a:pt x="18" y="10"/>
                  </a:lnTo>
                  <a:lnTo>
                    <a:pt x="25" y="13"/>
                  </a:lnTo>
                  <a:lnTo>
                    <a:pt x="25" y="14"/>
                  </a:lnTo>
                  <a:lnTo>
                    <a:pt x="25" y="16"/>
                  </a:lnTo>
                  <a:lnTo>
                    <a:pt x="25" y="18"/>
                  </a:lnTo>
                  <a:lnTo>
                    <a:pt x="25" y="19"/>
                  </a:lnTo>
                  <a:lnTo>
                    <a:pt x="23" y="21"/>
                  </a:lnTo>
                  <a:lnTo>
                    <a:pt x="17" y="17"/>
                  </a:lnTo>
                  <a:lnTo>
                    <a:pt x="11" y="12"/>
                  </a:lnTo>
                  <a:lnTo>
                    <a:pt x="5" y="8"/>
                  </a:lnTo>
                  <a:lnTo>
                    <a:pt x="0" y="5"/>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420" name="Freeform 560"/>
            <p:cNvSpPr>
              <a:spLocks/>
            </p:cNvSpPr>
            <p:nvPr/>
          </p:nvSpPr>
          <p:spPr bwMode="auto">
            <a:xfrm>
              <a:off x="4112" y="2138"/>
              <a:ext cx="13" cy="8"/>
            </a:xfrm>
            <a:custGeom>
              <a:avLst/>
              <a:gdLst>
                <a:gd name="T0" fmla="*/ 2 w 13"/>
                <a:gd name="T1" fmla="*/ 4 h 8"/>
                <a:gd name="T2" fmla="*/ 4 w 13"/>
                <a:gd name="T3" fmla="*/ 3 h 8"/>
                <a:gd name="T4" fmla="*/ 5 w 13"/>
                <a:gd name="T5" fmla="*/ 1 h 8"/>
                <a:gd name="T6" fmla="*/ 8 w 13"/>
                <a:gd name="T7" fmla="*/ 1 h 8"/>
                <a:gd name="T8" fmla="*/ 13 w 13"/>
                <a:gd name="T9" fmla="*/ 0 h 8"/>
                <a:gd name="T10" fmla="*/ 12 w 13"/>
                <a:gd name="T11" fmla="*/ 4 h 8"/>
                <a:gd name="T12" fmla="*/ 10 w 13"/>
                <a:gd name="T13" fmla="*/ 5 h 8"/>
                <a:gd name="T14" fmla="*/ 7 w 13"/>
                <a:gd name="T15" fmla="*/ 8 h 8"/>
                <a:gd name="T16" fmla="*/ 2 w 13"/>
                <a:gd name="T17" fmla="*/ 8 h 8"/>
                <a:gd name="T18" fmla="*/ 0 w 13"/>
                <a:gd name="T19" fmla="*/ 6 h 8"/>
                <a:gd name="T20" fmla="*/ 0 w 13"/>
                <a:gd name="T21" fmla="*/ 5 h 8"/>
                <a:gd name="T22" fmla="*/ 0 w 13"/>
                <a:gd name="T23" fmla="*/ 5 h 8"/>
                <a:gd name="T24" fmla="*/ 2 w 13"/>
                <a:gd name="T25" fmla="*/ 4 h 8"/>
                <a:gd name="T26" fmla="*/ 2 w 13"/>
                <a:gd name="T27" fmla="*/ 4 h 8"/>
                <a:gd name="T28" fmla="*/ 2 w 13"/>
                <a:gd name="T29" fmla="*/ 4 h 8"/>
                <a:gd name="T30" fmla="*/ 2 w 13"/>
                <a:gd name="T31" fmla="*/ 4 h 8"/>
                <a:gd name="T32" fmla="*/ 2 w 13"/>
                <a:gd name="T33" fmla="*/ 4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8"/>
                <a:gd name="T53" fmla="*/ 13 w 13"/>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8">
                  <a:moveTo>
                    <a:pt x="2" y="4"/>
                  </a:moveTo>
                  <a:lnTo>
                    <a:pt x="4" y="3"/>
                  </a:lnTo>
                  <a:lnTo>
                    <a:pt x="5" y="1"/>
                  </a:lnTo>
                  <a:lnTo>
                    <a:pt x="8" y="1"/>
                  </a:lnTo>
                  <a:lnTo>
                    <a:pt x="13" y="0"/>
                  </a:lnTo>
                  <a:lnTo>
                    <a:pt x="12" y="4"/>
                  </a:lnTo>
                  <a:lnTo>
                    <a:pt x="10" y="5"/>
                  </a:lnTo>
                  <a:lnTo>
                    <a:pt x="7" y="8"/>
                  </a:lnTo>
                  <a:lnTo>
                    <a:pt x="2" y="8"/>
                  </a:lnTo>
                  <a:lnTo>
                    <a:pt x="0" y="6"/>
                  </a:lnTo>
                  <a:lnTo>
                    <a:pt x="0" y="5"/>
                  </a:lnTo>
                  <a:lnTo>
                    <a:pt x="2" y="4"/>
                  </a:lnTo>
                  <a:close/>
                </a:path>
              </a:pathLst>
            </a:custGeom>
            <a:solidFill>
              <a:srgbClr val="000000"/>
            </a:solidFill>
            <a:ln w="9525">
              <a:noFill/>
              <a:round/>
              <a:headEnd/>
              <a:tailEnd/>
            </a:ln>
          </p:spPr>
          <p:txBody>
            <a:bodyPr/>
            <a:lstStyle/>
            <a:p>
              <a:endParaRPr lang="el-GR"/>
            </a:p>
          </p:txBody>
        </p:sp>
        <p:sp>
          <p:nvSpPr>
            <p:cNvPr id="41421" name="Freeform 561"/>
            <p:cNvSpPr>
              <a:spLocks/>
            </p:cNvSpPr>
            <p:nvPr/>
          </p:nvSpPr>
          <p:spPr bwMode="auto">
            <a:xfrm>
              <a:off x="4126" y="2379"/>
              <a:ext cx="162" cy="156"/>
            </a:xfrm>
            <a:custGeom>
              <a:avLst/>
              <a:gdLst>
                <a:gd name="T0" fmla="*/ 5 w 162"/>
                <a:gd name="T1" fmla="*/ 104 h 156"/>
                <a:gd name="T2" fmla="*/ 24 w 162"/>
                <a:gd name="T3" fmla="*/ 49 h 156"/>
                <a:gd name="T4" fmla="*/ 46 w 162"/>
                <a:gd name="T5" fmla="*/ 16 h 156"/>
                <a:gd name="T6" fmla="*/ 46 w 162"/>
                <a:gd name="T7" fmla="*/ 21 h 156"/>
                <a:gd name="T8" fmla="*/ 58 w 162"/>
                <a:gd name="T9" fmla="*/ 10 h 156"/>
                <a:gd name="T10" fmla="*/ 74 w 162"/>
                <a:gd name="T11" fmla="*/ 7 h 156"/>
                <a:gd name="T12" fmla="*/ 71 w 162"/>
                <a:gd name="T13" fmla="*/ 26 h 156"/>
                <a:gd name="T14" fmla="*/ 54 w 162"/>
                <a:gd name="T15" fmla="*/ 47 h 156"/>
                <a:gd name="T16" fmla="*/ 69 w 162"/>
                <a:gd name="T17" fmla="*/ 38 h 156"/>
                <a:gd name="T18" fmla="*/ 83 w 162"/>
                <a:gd name="T19" fmla="*/ 19 h 156"/>
                <a:gd name="T20" fmla="*/ 88 w 162"/>
                <a:gd name="T21" fmla="*/ 19 h 156"/>
                <a:gd name="T22" fmla="*/ 92 w 162"/>
                <a:gd name="T23" fmla="*/ 49 h 156"/>
                <a:gd name="T24" fmla="*/ 84 w 162"/>
                <a:gd name="T25" fmla="*/ 67 h 156"/>
                <a:gd name="T26" fmla="*/ 90 w 162"/>
                <a:gd name="T27" fmla="*/ 62 h 156"/>
                <a:gd name="T28" fmla="*/ 105 w 162"/>
                <a:gd name="T29" fmla="*/ 43 h 156"/>
                <a:gd name="T30" fmla="*/ 109 w 162"/>
                <a:gd name="T31" fmla="*/ 43 h 156"/>
                <a:gd name="T32" fmla="*/ 121 w 162"/>
                <a:gd name="T33" fmla="*/ 59 h 156"/>
                <a:gd name="T34" fmla="*/ 114 w 162"/>
                <a:gd name="T35" fmla="*/ 72 h 156"/>
                <a:gd name="T36" fmla="*/ 100 w 162"/>
                <a:gd name="T37" fmla="*/ 96 h 156"/>
                <a:gd name="T38" fmla="*/ 124 w 162"/>
                <a:gd name="T39" fmla="*/ 73 h 156"/>
                <a:gd name="T40" fmla="*/ 141 w 162"/>
                <a:gd name="T41" fmla="*/ 77 h 156"/>
                <a:gd name="T42" fmla="*/ 131 w 162"/>
                <a:gd name="T43" fmla="*/ 105 h 156"/>
                <a:gd name="T44" fmla="*/ 132 w 162"/>
                <a:gd name="T45" fmla="*/ 106 h 156"/>
                <a:gd name="T46" fmla="*/ 135 w 162"/>
                <a:gd name="T47" fmla="*/ 107 h 156"/>
                <a:gd name="T48" fmla="*/ 140 w 162"/>
                <a:gd name="T49" fmla="*/ 102 h 156"/>
                <a:gd name="T50" fmla="*/ 150 w 162"/>
                <a:gd name="T51" fmla="*/ 89 h 156"/>
                <a:gd name="T52" fmla="*/ 153 w 162"/>
                <a:gd name="T53" fmla="*/ 88 h 156"/>
                <a:gd name="T54" fmla="*/ 158 w 162"/>
                <a:gd name="T55" fmla="*/ 91 h 156"/>
                <a:gd name="T56" fmla="*/ 155 w 162"/>
                <a:gd name="T57" fmla="*/ 111 h 156"/>
                <a:gd name="T58" fmla="*/ 143 w 162"/>
                <a:gd name="T59" fmla="*/ 156 h 156"/>
                <a:gd name="T60" fmla="*/ 132 w 162"/>
                <a:gd name="T61" fmla="*/ 154 h 156"/>
                <a:gd name="T62" fmla="*/ 127 w 162"/>
                <a:gd name="T63" fmla="*/ 141 h 156"/>
                <a:gd name="T64" fmla="*/ 124 w 162"/>
                <a:gd name="T65" fmla="*/ 131 h 156"/>
                <a:gd name="T66" fmla="*/ 119 w 162"/>
                <a:gd name="T67" fmla="*/ 154 h 156"/>
                <a:gd name="T68" fmla="*/ 98 w 162"/>
                <a:gd name="T69" fmla="*/ 153 h 156"/>
                <a:gd name="T70" fmla="*/ 92 w 162"/>
                <a:gd name="T71" fmla="*/ 141 h 156"/>
                <a:gd name="T72" fmla="*/ 92 w 162"/>
                <a:gd name="T73" fmla="*/ 128 h 156"/>
                <a:gd name="T74" fmla="*/ 89 w 162"/>
                <a:gd name="T75" fmla="*/ 128 h 156"/>
                <a:gd name="T76" fmla="*/ 84 w 162"/>
                <a:gd name="T77" fmla="*/ 140 h 156"/>
                <a:gd name="T78" fmla="*/ 73 w 162"/>
                <a:gd name="T79" fmla="*/ 153 h 156"/>
                <a:gd name="T80" fmla="*/ 64 w 162"/>
                <a:gd name="T81" fmla="*/ 146 h 156"/>
                <a:gd name="T82" fmla="*/ 63 w 162"/>
                <a:gd name="T83" fmla="*/ 125 h 156"/>
                <a:gd name="T84" fmla="*/ 61 w 162"/>
                <a:gd name="T85" fmla="*/ 126 h 156"/>
                <a:gd name="T86" fmla="*/ 57 w 162"/>
                <a:gd name="T87" fmla="*/ 140 h 156"/>
                <a:gd name="T88" fmla="*/ 51 w 162"/>
                <a:gd name="T89" fmla="*/ 153 h 156"/>
                <a:gd name="T90" fmla="*/ 41 w 162"/>
                <a:gd name="T91" fmla="*/ 153 h 156"/>
                <a:gd name="T92" fmla="*/ 42 w 162"/>
                <a:gd name="T93" fmla="*/ 127 h 156"/>
                <a:gd name="T94" fmla="*/ 43 w 162"/>
                <a:gd name="T95" fmla="*/ 106 h 156"/>
                <a:gd name="T96" fmla="*/ 38 w 162"/>
                <a:gd name="T97" fmla="*/ 119 h 156"/>
                <a:gd name="T98" fmla="*/ 30 w 162"/>
                <a:gd name="T99" fmla="*/ 153 h 156"/>
                <a:gd name="T100" fmla="*/ 20 w 162"/>
                <a:gd name="T101" fmla="*/ 152 h 156"/>
                <a:gd name="T102" fmla="*/ 16 w 162"/>
                <a:gd name="T103" fmla="*/ 141 h 156"/>
                <a:gd name="T104" fmla="*/ 12 w 162"/>
                <a:gd name="T105" fmla="*/ 137 h 156"/>
                <a:gd name="T106" fmla="*/ 0 w 162"/>
                <a:gd name="T107" fmla="*/ 152 h 156"/>
                <a:gd name="T108" fmla="*/ 0 w 162"/>
                <a:gd name="T109" fmla="*/ 138 h 156"/>
                <a:gd name="T110" fmla="*/ 0 w 162"/>
                <a:gd name="T111" fmla="*/ 135 h 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
                <a:gd name="T169" fmla="*/ 0 h 156"/>
                <a:gd name="T170" fmla="*/ 162 w 162"/>
                <a:gd name="T171" fmla="*/ 156 h 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 h="156">
                  <a:moveTo>
                    <a:pt x="0" y="135"/>
                  </a:moveTo>
                  <a:lnTo>
                    <a:pt x="1" y="121"/>
                  </a:lnTo>
                  <a:lnTo>
                    <a:pt x="5" y="104"/>
                  </a:lnTo>
                  <a:lnTo>
                    <a:pt x="10" y="85"/>
                  </a:lnTo>
                  <a:lnTo>
                    <a:pt x="16" y="67"/>
                  </a:lnTo>
                  <a:lnTo>
                    <a:pt x="24" y="49"/>
                  </a:lnTo>
                  <a:lnTo>
                    <a:pt x="31" y="33"/>
                  </a:lnTo>
                  <a:lnTo>
                    <a:pt x="38" y="22"/>
                  </a:lnTo>
                  <a:lnTo>
                    <a:pt x="46" y="16"/>
                  </a:lnTo>
                  <a:lnTo>
                    <a:pt x="46" y="17"/>
                  </a:lnTo>
                  <a:lnTo>
                    <a:pt x="46" y="19"/>
                  </a:lnTo>
                  <a:lnTo>
                    <a:pt x="46" y="21"/>
                  </a:lnTo>
                  <a:lnTo>
                    <a:pt x="47" y="22"/>
                  </a:lnTo>
                  <a:lnTo>
                    <a:pt x="53" y="16"/>
                  </a:lnTo>
                  <a:lnTo>
                    <a:pt x="58" y="10"/>
                  </a:lnTo>
                  <a:lnTo>
                    <a:pt x="62" y="4"/>
                  </a:lnTo>
                  <a:lnTo>
                    <a:pt x="68" y="0"/>
                  </a:lnTo>
                  <a:lnTo>
                    <a:pt x="74" y="7"/>
                  </a:lnTo>
                  <a:lnTo>
                    <a:pt x="77" y="15"/>
                  </a:lnTo>
                  <a:lnTo>
                    <a:pt x="74" y="20"/>
                  </a:lnTo>
                  <a:lnTo>
                    <a:pt x="71" y="26"/>
                  </a:lnTo>
                  <a:lnTo>
                    <a:pt x="66" y="31"/>
                  </a:lnTo>
                  <a:lnTo>
                    <a:pt x="59" y="38"/>
                  </a:lnTo>
                  <a:lnTo>
                    <a:pt x="54" y="47"/>
                  </a:lnTo>
                  <a:lnTo>
                    <a:pt x="51" y="57"/>
                  </a:lnTo>
                  <a:lnTo>
                    <a:pt x="58" y="51"/>
                  </a:lnTo>
                  <a:lnTo>
                    <a:pt x="69" y="38"/>
                  </a:lnTo>
                  <a:lnTo>
                    <a:pt x="78" y="26"/>
                  </a:lnTo>
                  <a:lnTo>
                    <a:pt x="82" y="19"/>
                  </a:lnTo>
                  <a:lnTo>
                    <a:pt x="83" y="19"/>
                  </a:lnTo>
                  <a:lnTo>
                    <a:pt x="85" y="19"/>
                  </a:lnTo>
                  <a:lnTo>
                    <a:pt x="87" y="19"/>
                  </a:lnTo>
                  <a:lnTo>
                    <a:pt x="88" y="19"/>
                  </a:lnTo>
                  <a:lnTo>
                    <a:pt x="98" y="32"/>
                  </a:lnTo>
                  <a:lnTo>
                    <a:pt x="98" y="41"/>
                  </a:lnTo>
                  <a:lnTo>
                    <a:pt x="92" y="49"/>
                  </a:lnTo>
                  <a:lnTo>
                    <a:pt x="82" y="67"/>
                  </a:lnTo>
                  <a:lnTo>
                    <a:pt x="83" y="67"/>
                  </a:lnTo>
                  <a:lnTo>
                    <a:pt x="84" y="67"/>
                  </a:lnTo>
                  <a:lnTo>
                    <a:pt x="84" y="68"/>
                  </a:lnTo>
                  <a:lnTo>
                    <a:pt x="85" y="68"/>
                  </a:lnTo>
                  <a:lnTo>
                    <a:pt x="90" y="62"/>
                  </a:lnTo>
                  <a:lnTo>
                    <a:pt x="95" y="56"/>
                  </a:lnTo>
                  <a:lnTo>
                    <a:pt x="100" y="49"/>
                  </a:lnTo>
                  <a:lnTo>
                    <a:pt x="105" y="43"/>
                  </a:lnTo>
                  <a:lnTo>
                    <a:pt x="106" y="43"/>
                  </a:lnTo>
                  <a:lnTo>
                    <a:pt x="108" y="43"/>
                  </a:lnTo>
                  <a:lnTo>
                    <a:pt x="109" y="43"/>
                  </a:lnTo>
                  <a:lnTo>
                    <a:pt x="110" y="43"/>
                  </a:lnTo>
                  <a:lnTo>
                    <a:pt x="117" y="53"/>
                  </a:lnTo>
                  <a:lnTo>
                    <a:pt x="121" y="59"/>
                  </a:lnTo>
                  <a:lnTo>
                    <a:pt x="121" y="64"/>
                  </a:lnTo>
                  <a:lnTo>
                    <a:pt x="119" y="68"/>
                  </a:lnTo>
                  <a:lnTo>
                    <a:pt x="114" y="72"/>
                  </a:lnTo>
                  <a:lnTo>
                    <a:pt x="109" y="78"/>
                  </a:lnTo>
                  <a:lnTo>
                    <a:pt x="104" y="85"/>
                  </a:lnTo>
                  <a:lnTo>
                    <a:pt x="100" y="96"/>
                  </a:lnTo>
                  <a:lnTo>
                    <a:pt x="108" y="93"/>
                  </a:lnTo>
                  <a:lnTo>
                    <a:pt x="116" y="83"/>
                  </a:lnTo>
                  <a:lnTo>
                    <a:pt x="124" y="73"/>
                  </a:lnTo>
                  <a:lnTo>
                    <a:pt x="129" y="67"/>
                  </a:lnTo>
                  <a:lnTo>
                    <a:pt x="131" y="67"/>
                  </a:lnTo>
                  <a:lnTo>
                    <a:pt x="141" y="77"/>
                  </a:lnTo>
                  <a:lnTo>
                    <a:pt x="143" y="83"/>
                  </a:lnTo>
                  <a:lnTo>
                    <a:pt x="140" y="91"/>
                  </a:lnTo>
                  <a:lnTo>
                    <a:pt x="131" y="105"/>
                  </a:lnTo>
                  <a:lnTo>
                    <a:pt x="132" y="105"/>
                  </a:lnTo>
                  <a:lnTo>
                    <a:pt x="132" y="106"/>
                  </a:lnTo>
                  <a:lnTo>
                    <a:pt x="132" y="107"/>
                  </a:lnTo>
                  <a:lnTo>
                    <a:pt x="134" y="107"/>
                  </a:lnTo>
                  <a:lnTo>
                    <a:pt x="135" y="107"/>
                  </a:lnTo>
                  <a:lnTo>
                    <a:pt x="136" y="107"/>
                  </a:lnTo>
                  <a:lnTo>
                    <a:pt x="140" y="102"/>
                  </a:lnTo>
                  <a:lnTo>
                    <a:pt x="143" y="98"/>
                  </a:lnTo>
                  <a:lnTo>
                    <a:pt x="146" y="94"/>
                  </a:lnTo>
                  <a:lnTo>
                    <a:pt x="150" y="89"/>
                  </a:lnTo>
                  <a:lnTo>
                    <a:pt x="151" y="88"/>
                  </a:lnTo>
                  <a:lnTo>
                    <a:pt x="152" y="88"/>
                  </a:lnTo>
                  <a:lnTo>
                    <a:pt x="153" y="88"/>
                  </a:lnTo>
                  <a:lnTo>
                    <a:pt x="157" y="90"/>
                  </a:lnTo>
                  <a:lnTo>
                    <a:pt x="158" y="91"/>
                  </a:lnTo>
                  <a:lnTo>
                    <a:pt x="161" y="94"/>
                  </a:lnTo>
                  <a:lnTo>
                    <a:pt x="162" y="98"/>
                  </a:lnTo>
                  <a:lnTo>
                    <a:pt x="155" y="111"/>
                  </a:lnTo>
                  <a:lnTo>
                    <a:pt x="150" y="125"/>
                  </a:lnTo>
                  <a:lnTo>
                    <a:pt x="146" y="140"/>
                  </a:lnTo>
                  <a:lnTo>
                    <a:pt x="143" y="156"/>
                  </a:lnTo>
                  <a:lnTo>
                    <a:pt x="140" y="154"/>
                  </a:lnTo>
                  <a:lnTo>
                    <a:pt x="136" y="154"/>
                  </a:lnTo>
                  <a:lnTo>
                    <a:pt x="132" y="154"/>
                  </a:lnTo>
                  <a:lnTo>
                    <a:pt x="129" y="154"/>
                  </a:lnTo>
                  <a:lnTo>
                    <a:pt x="127" y="147"/>
                  </a:lnTo>
                  <a:lnTo>
                    <a:pt x="127" y="141"/>
                  </a:lnTo>
                  <a:lnTo>
                    <a:pt x="127" y="133"/>
                  </a:lnTo>
                  <a:lnTo>
                    <a:pt x="126" y="127"/>
                  </a:lnTo>
                  <a:lnTo>
                    <a:pt x="124" y="131"/>
                  </a:lnTo>
                  <a:lnTo>
                    <a:pt x="121" y="138"/>
                  </a:lnTo>
                  <a:lnTo>
                    <a:pt x="120" y="146"/>
                  </a:lnTo>
                  <a:lnTo>
                    <a:pt x="119" y="154"/>
                  </a:lnTo>
                  <a:lnTo>
                    <a:pt x="113" y="154"/>
                  </a:lnTo>
                  <a:lnTo>
                    <a:pt x="105" y="153"/>
                  </a:lnTo>
                  <a:lnTo>
                    <a:pt x="98" y="153"/>
                  </a:lnTo>
                  <a:lnTo>
                    <a:pt x="90" y="153"/>
                  </a:lnTo>
                  <a:lnTo>
                    <a:pt x="90" y="147"/>
                  </a:lnTo>
                  <a:lnTo>
                    <a:pt x="92" y="141"/>
                  </a:lnTo>
                  <a:lnTo>
                    <a:pt x="92" y="136"/>
                  </a:lnTo>
                  <a:lnTo>
                    <a:pt x="93" y="130"/>
                  </a:lnTo>
                  <a:lnTo>
                    <a:pt x="92" y="128"/>
                  </a:lnTo>
                  <a:lnTo>
                    <a:pt x="90" y="128"/>
                  </a:lnTo>
                  <a:lnTo>
                    <a:pt x="89" y="128"/>
                  </a:lnTo>
                  <a:lnTo>
                    <a:pt x="88" y="130"/>
                  </a:lnTo>
                  <a:lnTo>
                    <a:pt x="87" y="132"/>
                  </a:lnTo>
                  <a:lnTo>
                    <a:pt x="84" y="140"/>
                  </a:lnTo>
                  <a:lnTo>
                    <a:pt x="80" y="153"/>
                  </a:lnTo>
                  <a:lnTo>
                    <a:pt x="77" y="153"/>
                  </a:lnTo>
                  <a:lnTo>
                    <a:pt x="73" y="153"/>
                  </a:lnTo>
                  <a:lnTo>
                    <a:pt x="68" y="153"/>
                  </a:lnTo>
                  <a:lnTo>
                    <a:pt x="64" y="153"/>
                  </a:lnTo>
                  <a:lnTo>
                    <a:pt x="64" y="146"/>
                  </a:lnTo>
                  <a:lnTo>
                    <a:pt x="64" y="138"/>
                  </a:lnTo>
                  <a:lnTo>
                    <a:pt x="64" y="132"/>
                  </a:lnTo>
                  <a:lnTo>
                    <a:pt x="63" y="125"/>
                  </a:lnTo>
                  <a:lnTo>
                    <a:pt x="62" y="126"/>
                  </a:lnTo>
                  <a:lnTo>
                    <a:pt x="61" y="126"/>
                  </a:lnTo>
                  <a:lnTo>
                    <a:pt x="59" y="126"/>
                  </a:lnTo>
                  <a:lnTo>
                    <a:pt x="58" y="133"/>
                  </a:lnTo>
                  <a:lnTo>
                    <a:pt x="57" y="140"/>
                  </a:lnTo>
                  <a:lnTo>
                    <a:pt x="54" y="147"/>
                  </a:lnTo>
                  <a:lnTo>
                    <a:pt x="53" y="153"/>
                  </a:lnTo>
                  <a:lnTo>
                    <a:pt x="51" y="153"/>
                  </a:lnTo>
                  <a:lnTo>
                    <a:pt x="47" y="153"/>
                  </a:lnTo>
                  <a:lnTo>
                    <a:pt x="43" y="153"/>
                  </a:lnTo>
                  <a:lnTo>
                    <a:pt x="41" y="153"/>
                  </a:lnTo>
                  <a:lnTo>
                    <a:pt x="41" y="147"/>
                  </a:lnTo>
                  <a:lnTo>
                    <a:pt x="41" y="140"/>
                  </a:lnTo>
                  <a:lnTo>
                    <a:pt x="42" y="127"/>
                  </a:lnTo>
                  <a:lnTo>
                    <a:pt x="45" y="106"/>
                  </a:lnTo>
                  <a:lnTo>
                    <a:pt x="43" y="106"/>
                  </a:lnTo>
                  <a:lnTo>
                    <a:pt x="42" y="107"/>
                  </a:lnTo>
                  <a:lnTo>
                    <a:pt x="41" y="107"/>
                  </a:lnTo>
                  <a:lnTo>
                    <a:pt x="38" y="119"/>
                  </a:lnTo>
                  <a:lnTo>
                    <a:pt x="36" y="130"/>
                  </a:lnTo>
                  <a:lnTo>
                    <a:pt x="32" y="141"/>
                  </a:lnTo>
                  <a:lnTo>
                    <a:pt x="30" y="153"/>
                  </a:lnTo>
                  <a:lnTo>
                    <a:pt x="26" y="153"/>
                  </a:lnTo>
                  <a:lnTo>
                    <a:pt x="24" y="152"/>
                  </a:lnTo>
                  <a:lnTo>
                    <a:pt x="20" y="152"/>
                  </a:lnTo>
                  <a:lnTo>
                    <a:pt x="16" y="152"/>
                  </a:lnTo>
                  <a:lnTo>
                    <a:pt x="16" y="147"/>
                  </a:lnTo>
                  <a:lnTo>
                    <a:pt x="16" y="141"/>
                  </a:lnTo>
                  <a:lnTo>
                    <a:pt x="15" y="136"/>
                  </a:lnTo>
                  <a:lnTo>
                    <a:pt x="15" y="131"/>
                  </a:lnTo>
                  <a:lnTo>
                    <a:pt x="12" y="137"/>
                  </a:lnTo>
                  <a:lnTo>
                    <a:pt x="11" y="144"/>
                  </a:lnTo>
                  <a:lnTo>
                    <a:pt x="7" y="151"/>
                  </a:lnTo>
                  <a:lnTo>
                    <a:pt x="0" y="152"/>
                  </a:lnTo>
                  <a:lnTo>
                    <a:pt x="0" y="147"/>
                  </a:lnTo>
                  <a:lnTo>
                    <a:pt x="0" y="143"/>
                  </a:lnTo>
                  <a:lnTo>
                    <a:pt x="0" y="138"/>
                  </a:lnTo>
                  <a:lnTo>
                    <a:pt x="0" y="135"/>
                  </a:lnTo>
                  <a:close/>
                </a:path>
              </a:pathLst>
            </a:custGeom>
            <a:solidFill>
              <a:srgbClr val="FF0000"/>
            </a:solidFill>
            <a:ln w="9525">
              <a:noFill/>
              <a:round/>
              <a:headEnd/>
              <a:tailEnd/>
            </a:ln>
          </p:spPr>
          <p:txBody>
            <a:bodyPr/>
            <a:lstStyle/>
            <a:p>
              <a:endParaRPr lang="el-GR"/>
            </a:p>
          </p:txBody>
        </p:sp>
        <p:sp>
          <p:nvSpPr>
            <p:cNvPr id="41422" name="Freeform 562"/>
            <p:cNvSpPr>
              <a:spLocks/>
            </p:cNvSpPr>
            <p:nvPr/>
          </p:nvSpPr>
          <p:spPr bwMode="auto">
            <a:xfrm>
              <a:off x="4125" y="2541"/>
              <a:ext cx="170" cy="152"/>
            </a:xfrm>
            <a:custGeom>
              <a:avLst/>
              <a:gdLst>
                <a:gd name="T0" fmla="*/ 12 w 170"/>
                <a:gd name="T1" fmla="*/ 0 h 152"/>
                <a:gd name="T2" fmla="*/ 26 w 170"/>
                <a:gd name="T3" fmla="*/ 6 h 152"/>
                <a:gd name="T4" fmla="*/ 29 w 170"/>
                <a:gd name="T5" fmla="*/ 23 h 152"/>
                <a:gd name="T6" fmla="*/ 33 w 170"/>
                <a:gd name="T7" fmla="*/ 23 h 152"/>
                <a:gd name="T8" fmla="*/ 34 w 170"/>
                <a:gd name="T9" fmla="*/ 12 h 152"/>
                <a:gd name="T10" fmla="*/ 42 w 170"/>
                <a:gd name="T11" fmla="*/ 1 h 152"/>
                <a:gd name="T12" fmla="*/ 54 w 170"/>
                <a:gd name="T13" fmla="*/ 2 h 152"/>
                <a:gd name="T14" fmla="*/ 62 w 170"/>
                <a:gd name="T15" fmla="*/ 38 h 152"/>
                <a:gd name="T16" fmla="*/ 68 w 170"/>
                <a:gd name="T17" fmla="*/ 50 h 152"/>
                <a:gd name="T18" fmla="*/ 68 w 170"/>
                <a:gd name="T19" fmla="*/ 39 h 152"/>
                <a:gd name="T20" fmla="*/ 63 w 170"/>
                <a:gd name="T21" fmla="*/ 2 h 152"/>
                <a:gd name="T22" fmla="*/ 79 w 170"/>
                <a:gd name="T23" fmla="*/ 2 h 152"/>
                <a:gd name="T24" fmla="*/ 90 w 170"/>
                <a:gd name="T25" fmla="*/ 23 h 152"/>
                <a:gd name="T26" fmla="*/ 96 w 170"/>
                <a:gd name="T27" fmla="*/ 45 h 152"/>
                <a:gd name="T28" fmla="*/ 99 w 170"/>
                <a:gd name="T29" fmla="*/ 45 h 152"/>
                <a:gd name="T30" fmla="*/ 94 w 170"/>
                <a:gd name="T31" fmla="*/ 10 h 152"/>
                <a:gd name="T32" fmla="*/ 107 w 170"/>
                <a:gd name="T33" fmla="*/ 2 h 152"/>
                <a:gd name="T34" fmla="*/ 122 w 170"/>
                <a:gd name="T35" fmla="*/ 13 h 152"/>
                <a:gd name="T36" fmla="*/ 126 w 170"/>
                <a:gd name="T37" fmla="*/ 23 h 152"/>
                <a:gd name="T38" fmla="*/ 128 w 170"/>
                <a:gd name="T39" fmla="*/ 23 h 152"/>
                <a:gd name="T40" fmla="*/ 130 w 170"/>
                <a:gd name="T41" fmla="*/ 13 h 152"/>
                <a:gd name="T42" fmla="*/ 133 w 170"/>
                <a:gd name="T43" fmla="*/ 5 h 152"/>
                <a:gd name="T44" fmla="*/ 146 w 170"/>
                <a:gd name="T45" fmla="*/ 5 h 152"/>
                <a:gd name="T46" fmla="*/ 152 w 170"/>
                <a:gd name="T47" fmla="*/ 24 h 152"/>
                <a:gd name="T48" fmla="*/ 164 w 170"/>
                <a:gd name="T49" fmla="*/ 43 h 152"/>
                <a:gd name="T50" fmla="*/ 163 w 170"/>
                <a:gd name="T51" fmla="*/ 63 h 152"/>
                <a:gd name="T52" fmla="*/ 148 w 170"/>
                <a:gd name="T53" fmla="*/ 58 h 152"/>
                <a:gd name="T54" fmla="*/ 146 w 170"/>
                <a:gd name="T55" fmla="*/ 80 h 152"/>
                <a:gd name="T56" fmla="*/ 128 w 170"/>
                <a:gd name="T57" fmla="*/ 79 h 152"/>
                <a:gd name="T58" fmla="*/ 123 w 170"/>
                <a:gd name="T59" fmla="*/ 73 h 152"/>
                <a:gd name="T60" fmla="*/ 120 w 170"/>
                <a:gd name="T61" fmla="*/ 73 h 152"/>
                <a:gd name="T62" fmla="*/ 120 w 170"/>
                <a:gd name="T63" fmla="*/ 100 h 152"/>
                <a:gd name="T64" fmla="*/ 95 w 170"/>
                <a:gd name="T65" fmla="*/ 92 h 152"/>
                <a:gd name="T66" fmla="*/ 84 w 170"/>
                <a:gd name="T67" fmla="*/ 74 h 152"/>
                <a:gd name="T68" fmla="*/ 81 w 170"/>
                <a:gd name="T69" fmla="*/ 74 h 152"/>
                <a:gd name="T70" fmla="*/ 95 w 170"/>
                <a:gd name="T71" fmla="*/ 107 h 152"/>
                <a:gd name="T72" fmla="*/ 90 w 170"/>
                <a:gd name="T73" fmla="*/ 127 h 152"/>
                <a:gd name="T74" fmla="*/ 74 w 170"/>
                <a:gd name="T75" fmla="*/ 124 h 152"/>
                <a:gd name="T76" fmla="*/ 67 w 170"/>
                <a:gd name="T77" fmla="*/ 116 h 152"/>
                <a:gd name="T78" fmla="*/ 73 w 170"/>
                <a:gd name="T79" fmla="*/ 133 h 152"/>
                <a:gd name="T80" fmla="*/ 68 w 170"/>
                <a:gd name="T81" fmla="*/ 147 h 152"/>
                <a:gd name="T82" fmla="*/ 43 w 170"/>
                <a:gd name="T83" fmla="*/ 132 h 152"/>
                <a:gd name="T84" fmla="*/ 17 w 170"/>
                <a:gd name="T85" fmla="*/ 79 h 152"/>
                <a:gd name="T86" fmla="*/ 2 w 170"/>
                <a:gd name="T87" fmla="*/ 22 h 152"/>
                <a:gd name="T88" fmla="*/ 0 w 170"/>
                <a:gd name="T89" fmla="*/ 0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152"/>
                <a:gd name="T137" fmla="*/ 170 w 170"/>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152">
                  <a:moveTo>
                    <a:pt x="0" y="0"/>
                  </a:moveTo>
                  <a:lnTo>
                    <a:pt x="6" y="0"/>
                  </a:lnTo>
                  <a:lnTo>
                    <a:pt x="12" y="0"/>
                  </a:lnTo>
                  <a:lnTo>
                    <a:pt x="18" y="0"/>
                  </a:lnTo>
                  <a:lnTo>
                    <a:pt x="25" y="0"/>
                  </a:lnTo>
                  <a:lnTo>
                    <a:pt x="26" y="6"/>
                  </a:lnTo>
                  <a:lnTo>
                    <a:pt x="27" y="12"/>
                  </a:lnTo>
                  <a:lnTo>
                    <a:pt x="28" y="17"/>
                  </a:lnTo>
                  <a:lnTo>
                    <a:pt x="29" y="23"/>
                  </a:lnTo>
                  <a:lnTo>
                    <a:pt x="31" y="23"/>
                  </a:lnTo>
                  <a:lnTo>
                    <a:pt x="32" y="23"/>
                  </a:lnTo>
                  <a:lnTo>
                    <a:pt x="33" y="23"/>
                  </a:lnTo>
                  <a:lnTo>
                    <a:pt x="34" y="23"/>
                  </a:lnTo>
                  <a:lnTo>
                    <a:pt x="34" y="18"/>
                  </a:lnTo>
                  <a:lnTo>
                    <a:pt x="34" y="12"/>
                  </a:lnTo>
                  <a:lnTo>
                    <a:pt x="33" y="7"/>
                  </a:lnTo>
                  <a:lnTo>
                    <a:pt x="33" y="2"/>
                  </a:lnTo>
                  <a:lnTo>
                    <a:pt x="42" y="1"/>
                  </a:lnTo>
                  <a:lnTo>
                    <a:pt x="47" y="1"/>
                  </a:lnTo>
                  <a:lnTo>
                    <a:pt x="50" y="1"/>
                  </a:lnTo>
                  <a:lnTo>
                    <a:pt x="54" y="2"/>
                  </a:lnTo>
                  <a:lnTo>
                    <a:pt x="57" y="13"/>
                  </a:lnTo>
                  <a:lnTo>
                    <a:pt x="59" y="26"/>
                  </a:lnTo>
                  <a:lnTo>
                    <a:pt x="62" y="38"/>
                  </a:lnTo>
                  <a:lnTo>
                    <a:pt x="65" y="50"/>
                  </a:lnTo>
                  <a:lnTo>
                    <a:pt x="67" y="50"/>
                  </a:lnTo>
                  <a:lnTo>
                    <a:pt x="68" y="50"/>
                  </a:lnTo>
                  <a:lnTo>
                    <a:pt x="69" y="52"/>
                  </a:lnTo>
                  <a:lnTo>
                    <a:pt x="68" y="39"/>
                  </a:lnTo>
                  <a:lnTo>
                    <a:pt x="65" y="26"/>
                  </a:lnTo>
                  <a:lnTo>
                    <a:pt x="63" y="13"/>
                  </a:lnTo>
                  <a:lnTo>
                    <a:pt x="63" y="2"/>
                  </a:lnTo>
                  <a:lnTo>
                    <a:pt x="68" y="2"/>
                  </a:lnTo>
                  <a:lnTo>
                    <a:pt x="74" y="2"/>
                  </a:lnTo>
                  <a:lnTo>
                    <a:pt x="79" y="2"/>
                  </a:lnTo>
                  <a:lnTo>
                    <a:pt x="84" y="2"/>
                  </a:lnTo>
                  <a:lnTo>
                    <a:pt x="88" y="13"/>
                  </a:lnTo>
                  <a:lnTo>
                    <a:pt x="90" y="23"/>
                  </a:lnTo>
                  <a:lnTo>
                    <a:pt x="93" y="34"/>
                  </a:lnTo>
                  <a:lnTo>
                    <a:pt x="95" y="45"/>
                  </a:lnTo>
                  <a:lnTo>
                    <a:pt x="96" y="45"/>
                  </a:lnTo>
                  <a:lnTo>
                    <a:pt x="97" y="45"/>
                  </a:lnTo>
                  <a:lnTo>
                    <a:pt x="99" y="45"/>
                  </a:lnTo>
                  <a:lnTo>
                    <a:pt x="99" y="38"/>
                  </a:lnTo>
                  <a:lnTo>
                    <a:pt x="96" y="24"/>
                  </a:lnTo>
                  <a:lnTo>
                    <a:pt x="94" y="10"/>
                  </a:lnTo>
                  <a:lnTo>
                    <a:pt x="94" y="2"/>
                  </a:lnTo>
                  <a:lnTo>
                    <a:pt x="100" y="2"/>
                  </a:lnTo>
                  <a:lnTo>
                    <a:pt x="107" y="2"/>
                  </a:lnTo>
                  <a:lnTo>
                    <a:pt x="114" y="2"/>
                  </a:lnTo>
                  <a:lnTo>
                    <a:pt x="120" y="3"/>
                  </a:lnTo>
                  <a:lnTo>
                    <a:pt x="122" y="13"/>
                  </a:lnTo>
                  <a:lnTo>
                    <a:pt x="123" y="18"/>
                  </a:lnTo>
                  <a:lnTo>
                    <a:pt x="125" y="22"/>
                  </a:lnTo>
                  <a:lnTo>
                    <a:pt x="126" y="23"/>
                  </a:lnTo>
                  <a:lnTo>
                    <a:pt x="127" y="23"/>
                  </a:lnTo>
                  <a:lnTo>
                    <a:pt x="128" y="23"/>
                  </a:lnTo>
                  <a:lnTo>
                    <a:pt x="130" y="23"/>
                  </a:lnTo>
                  <a:lnTo>
                    <a:pt x="130" y="18"/>
                  </a:lnTo>
                  <a:lnTo>
                    <a:pt x="130" y="13"/>
                  </a:lnTo>
                  <a:lnTo>
                    <a:pt x="130" y="10"/>
                  </a:lnTo>
                  <a:lnTo>
                    <a:pt x="128" y="5"/>
                  </a:lnTo>
                  <a:lnTo>
                    <a:pt x="133" y="5"/>
                  </a:lnTo>
                  <a:lnTo>
                    <a:pt x="137" y="5"/>
                  </a:lnTo>
                  <a:lnTo>
                    <a:pt x="142" y="5"/>
                  </a:lnTo>
                  <a:lnTo>
                    <a:pt x="146" y="5"/>
                  </a:lnTo>
                  <a:lnTo>
                    <a:pt x="148" y="11"/>
                  </a:lnTo>
                  <a:lnTo>
                    <a:pt x="151" y="17"/>
                  </a:lnTo>
                  <a:lnTo>
                    <a:pt x="152" y="24"/>
                  </a:lnTo>
                  <a:lnTo>
                    <a:pt x="154" y="31"/>
                  </a:lnTo>
                  <a:lnTo>
                    <a:pt x="159" y="37"/>
                  </a:lnTo>
                  <a:lnTo>
                    <a:pt x="164" y="43"/>
                  </a:lnTo>
                  <a:lnTo>
                    <a:pt x="169" y="50"/>
                  </a:lnTo>
                  <a:lnTo>
                    <a:pt x="170" y="57"/>
                  </a:lnTo>
                  <a:lnTo>
                    <a:pt x="163" y="63"/>
                  </a:lnTo>
                  <a:lnTo>
                    <a:pt x="159" y="63"/>
                  </a:lnTo>
                  <a:lnTo>
                    <a:pt x="157" y="62"/>
                  </a:lnTo>
                  <a:lnTo>
                    <a:pt x="148" y="58"/>
                  </a:lnTo>
                  <a:lnTo>
                    <a:pt x="151" y="66"/>
                  </a:lnTo>
                  <a:lnTo>
                    <a:pt x="151" y="74"/>
                  </a:lnTo>
                  <a:lnTo>
                    <a:pt x="146" y="80"/>
                  </a:lnTo>
                  <a:lnTo>
                    <a:pt x="133" y="85"/>
                  </a:lnTo>
                  <a:lnTo>
                    <a:pt x="131" y="83"/>
                  </a:lnTo>
                  <a:lnTo>
                    <a:pt x="128" y="79"/>
                  </a:lnTo>
                  <a:lnTo>
                    <a:pt x="126" y="76"/>
                  </a:lnTo>
                  <a:lnTo>
                    <a:pt x="123" y="73"/>
                  </a:lnTo>
                  <a:lnTo>
                    <a:pt x="122" y="73"/>
                  </a:lnTo>
                  <a:lnTo>
                    <a:pt x="121" y="73"/>
                  </a:lnTo>
                  <a:lnTo>
                    <a:pt x="120" y="73"/>
                  </a:lnTo>
                  <a:lnTo>
                    <a:pt x="125" y="86"/>
                  </a:lnTo>
                  <a:lnTo>
                    <a:pt x="126" y="94"/>
                  </a:lnTo>
                  <a:lnTo>
                    <a:pt x="120" y="100"/>
                  </a:lnTo>
                  <a:lnTo>
                    <a:pt x="107" y="111"/>
                  </a:lnTo>
                  <a:lnTo>
                    <a:pt x="100" y="101"/>
                  </a:lnTo>
                  <a:lnTo>
                    <a:pt x="95" y="92"/>
                  </a:lnTo>
                  <a:lnTo>
                    <a:pt x="89" y="83"/>
                  </a:lnTo>
                  <a:lnTo>
                    <a:pt x="85" y="73"/>
                  </a:lnTo>
                  <a:lnTo>
                    <a:pt x="84" y="74"/>
                  </a:lnTo>
                  <a:lnTo>
                    <a:pt x="83" y="74"/>
                  </a:lnTo>
                  <a:lnTo>
                    <a:pt x="81" y="74"/>
                  </a:lnTo>
                  <a:lnTo>
                    <a:pt x="85" y="85"/>
                  </a:lnTo>
                  <a:lnTo>
                    <a:pt x="90" y="96"/>
                  </a:lnTo>
                  <a:lnTo>
                    <a:pt x="95" y="107"/>
                  </a:lnTo>
                  <a:lnTo>
                    <a:pt x="97" y="120"/>
                  </a:lnTo>
                  <a:lnTo>
                    <a:pt x="94" y="123"/>
                  </a:lnTo>
                  <a:lnTo>
                    <a:pt x="90" y="127"/>
                  </a:lnTo>
                  <a:lnTo>
                    <a:pt x="85" y="129"/>
                  </a:lnTo>
                  <a:lnTo>
                    <a:pt x="79" y="132"/>
                  </a:lnTo>
                  <a:lnTo>
                    <a:pt x="74" y="124"/>
                  </a:lnTo>
                  <a:lnTo>
                    <a:pt x="72" y="120"/>
                  </a:lnTo>
                  <a:lnTo>
                    <a:pt x="69" y="117"/>
                  </a:lnTo>
                  <a:lnTo>
                    <a:pt x="67" y="116"/>
                  </a:lnTo>
                  <a:lnTo>
                    <a:pt x="68" y="121"/>
                  </a:lnTo>
                  <a:lnTo>
                    <a:pt x="70" y="127"/>
                  </a:lnTo>
                  <a:lnTo>
                    <a:pt x="73" y="133"/>
                  </a:lnTo>
                  <a:lnTo>
                    <a:pt x="74" y="139"/>
                  </a:lnTo>
                  <a:lnTo>
                    <a:pt x="72" y="143"/>
                  </a:lnTo>
                  <a:lnTo>
                    <a:pt x="68" y="147"/>
                  </a:lnTo>
                  <a:lnTo>
                    <a:pt x="63" y="150"/>
                  </a:lnTo>
                  <a:lnTo>
                    <a:pt x="57" y="152"/>
                  </a:lnTo>
                  <a:lnTo>
                    <a:pt x="43" y="132"/>
                  </a:lnTo>
                  <a:lnTo>
                    <a:pt x="33" y="115"/>
                  </a:lnTo>
                  <a:lnTo>
                    <a:pt x="23" y="96"/>
                  </a:lnTo>
                  <a:lnTo>
                    <a:pt x="17" y="79"/>
                  </a:lnTo>
                  <a:lnTo>
                    <a:pt x="11" y="62"/>
                  </a:lnTo>
                  <a:lnTo>
                    <a:pt x="6" y="42"/>
                  </a:lnTo>
                  <a:lnTo>
                    <a:pt x="2" y="22"/>
                  </a:lnTo>
                  <a:lnTo>
                    <a:pt x="0" y="0"/>
                  </a:lnTo>
                  <a:close/>
                </a:path>
              </a:pathLst>
            </a:custGeom>
            <a:solidFill>
              <a:srgbClr val="FFFF00"/>
            </a:solidFill>
            <a:ln w="9525">
              <a:noFill/>
              <a:round/>
              <a:headEnd/>
              <a:tailEnd/>
            </a:ln>
          </p:spPr>
          <p:txBody>
            <a:bodyPr/>
            <a:lstStyle/>
            <a:p>
              <a:endParaRPr lang="el-GR"/>
            </a:p>
          </p:txBody>
        </p:sp>
        <p:sp>
          <p:nvSpPr>
            <p:cNvPr id="41423" name="Freeform 563"/>
            <p:cNvSpPr>
              <a:spLocks/>
            </p:cNvSpPr>
            <p:nvPr/>
          </p:nvSpPr>
          <p:spPr bwMode="auto">
            <a:xfrm>
              <a:off x="4129" y="2656"/>
              <a:ext cx="6" cy="8"/>
            </a:xfrm>
            <a:custGeom>
              <a:avLst/>
              <a:gdLst>
                <a:gd name="T0" fmla="*/ 0 w 6"/>
                <a:gd name="T1" fmla="*/ 0 h 8"/>
                <a:gd name="T2" fmla="*/ 0 w 6"/>
                <a:gd name="T3" fmla="*/ 0 h 8"/>
                <a:gd name="T4" fmla="*/ 0 w 6"/>
                <a:gd name="T5" fmla="*/ 0 h 8"/>
                <a:gd name="T6" fmla="*/ 0 w 6"/>
                <a:gd name="T7" fmla="*/ 0 h 8"/>
                <a:gd name="T8" fmla="*/ 1 w 6"/>
                <a:gd name="T9" fmla="*/ 0 h 8"/>
                <a:gd name="T10" fmla="*/ 3 w 6"/>
                <a:gd name="T11" fmla="*/ 2 h 8"/>
                <a:gd name="T12" fmla="*/ 6 w 6"/>
                <a:gd name="T13" fmla="*/ 3 h 8"/>
                <a:gd name="T14" fmla="*/ 6 w 6"/>
                <a:gd name="T15" fmla="*/ 5 h 8"/>
                <a:gd name="T16" fmla="*/ 6 w 6"/>
                <a:gd name="T17" fmla="*/ 6 h 8"/>
                <a:gd name="T18" fmla="*/ 4 w 6"/>
                <a:gd name="T19" fmla="*/ 6 h 8"/>
                <a:gd name="T20" fmla="*/ 3 w 6"/>
                <a:gd name="T21" fmla="*/ 6 h 8"/>
                <a:gd name="T22" fmla="*/ 3 w 6"/>
                <a:gd name="T23" fmla="*/ 7 h 8"/>
                <a:gd name="T24" fmla="*/ 2 w 6"/>
                <a:gd name="T25" fmla="*/ 8 h 8"/>
                <a:gd name="T26" fmla="*/ 1 w 6"/>
                <a:gd name="T27" fmla="*/ 7 h 8"/>
                <a:gd name="T28" fmla="*/ 0 w 6"/>
                <a:gd name="T29" fmla="*/ 6 h 8"/>
                <a:gd name="T30" fmla="*/ 0 w 6"/>
                <a:gd name="T31" fmla="*/ 3 h 8"/>
                <a:gd name="T32" fmla="*/ 0 w 6"/>
                <a:gd name="T33" fmla="*/ 0 h 8"/>
                <a:gd name="T34" fmla="*/ 0 w 6"/>
                <a:gd name="T35" fmla="*/ 0 h 8"/>
                <a:gd name="T36" fmla="*/ 0 w 6"/>
                <a:gd name="T37" fmla="*/ 0 h 8"/>
                <a:gd name="T38" fmla="*/ 0 w 6"/>
                <a:gd name="T39" fmla="*/ 0 h 8"/>
                <a:gd name="T40" fmla="*/ 0 w 6"/>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8"/>
                <a:gd name="T65" fmla="*/ 6 w 6"/>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8">
                  <a:moveTo>
                    <a:pt x="0" y="0"/>
                  </a:moveTo>
                  <a:lnTo>
                    <a:pt x="0" y="0"/>
                  </a:lnTo>
                  <a:lnTo>
                    <a:pt x="1" y="0"/>
                  </a:lnTo>
                  <a:lnTo>
                    <a:pt x="3" y="2"/>
                  </a:lnTo>
                  <a:lnTo>
                    <a:pt x="6" y="3"/>
                  </a:lnTo>
                  <a:lnTo>
                    <a:pt x="6" y="5"/>
                  </a:lnTo>
                  <a:lnTo>
                    <a:pt x="6" y="6"/>
                  </a:lnTo>
                  <a:lnTo>
                    <a:pt x="4" y="6"/>
                  </a:lnTo>
                  <a:lnTo>
                    <a:pt x="3" y="6"/>
                  </a:lnTo>
                  <a:lnTo>
                    <a:pt x="3" y="7"/>
                  </a:lnTo>
                  <a:lnTo>
                    <a:pt x="2" y="8"/>
                  </a:lnTo>
                  <a:lnTo>
                    <a:pt x="1" y="7"/>
                  </a:lnTo>
                  <a:lnTo>
                    <a:pt x="0" y="6"/>
                  </a:lnTo>
                  <a:lnTo>
                    <a:pt x="0" y="3"/>
                  </a:lnTo>
                  <a:lnTo>
                    <a:pt x="0" y="0"/>
                  </a:lnTo>
                  <a:close/>
                </a:path>
              </a:pathLst>
            </a:custGeom>
            <a:solidFill>
              <a:srgbClr val="000000"/>
            </a:solidFill>
            <a:ln w="9525">
              <a:noFill/>
              <a:round/>
              <a:headEnd/>
              <a:tailEnd/>
            </a:ln>
          </p:spPr>
          <p:txBody>
            <a:bodyPr/>
            <a:lstStyle/>
            <a:p>
              <a:endParaRPr lang="el-GR"/>
            </a:p>
          </p:txBody>
        </p:sp>
        <p:sp>
          <p:nvSpPr>
            <p:cNvPr id="41424" name="Freeform 564"/>
            <p:cNvSpPr>
              <a:spLocks/>
            </p:cNvSpPr>
            <p:nvPr/>
          </p:nvSpPr>
          <p:spPr bwMode="auto">
            <a:xfrm>
              <a:off x="4156" y="2157"/>
              <a:ext cx="32" cy="13"/>
            </a:xfrm>
            <a:custGeom>
              <a:avLst/>
              <a:gdLst>
                <a:gd name="T0" fmla="*/ 1 w 32"/>
                <a:gd name="T1" fmla="*/ 8 h 13"/>
                <a:gd name="T2" fmla="*/ 10 w 32"/>
                <a:gd name="T3" fmla="*/ 5 h 13"/>
                <a:gd name="T4" fmla="*/ 18 w 32"/>
                <a:gd name="T5" fmla="*/ 2 h 13"/>
                <a:gd name="T6" fmla="*/ 26 w 32"/>
                <a:gd name="T7" fmla="*/ 0 h 13"/>
                <a:gd name="T8" fmla="*/ 32 w 32"/>
                <a:gd name="T9" fmla="*/ 0 h 13"/>
                <a:gd name="T10" fmla="*/ 32 w 32"/>
                <a:gd name="T11" fmla="*/ 0 h 13"/>
                <a:gd name="T12" fmla="*/ 32 w 32"/>
                <a:gd name="T13" fmla="*/ 1 h 13"/>
                <a:gd name="T14" fmla="*/ 32 w 32"/>
                <a:gd name="T15" fmla="*/ 2 h 13"/>
                <a:gd name="T16" fmla="*/ 32 w 32"/>
                <a:gd name="T17" fmla="*/ 3 h 13"/>
                <a:gd name="T18" fmla="*/ 17 w 32"/>
                <a:gd name="T19" fmla="*/ 8 h 13"/>
                <a:gd name="T20" fmla="*/ 8 w 32"/>
                <a:gd name="T21" fmla="*/ 11 h 13"/>
                <a:gd name="T22" fmla="*/ 3 w 32"/>
                <a:gd name="T23" fmla="*/ 12 h 13"/>
                <a:gd name="T24" fmla="*/ 0 w 32"/>
                <a:gd name="T25" fmla="*/ 13 h 13"/>
                <a:gd name="T26" fmla="*/ 1 w 32"/>
                <a:gd name="T27" fmla="*/ 12 h 13"/>
                <a:gd name="T28" fmla="*/ 1 w 32"/>
                <a:gd name="T29" fmla="*/ 11 h 13"/>
                <a:gd name="T30" fmla="*/ 1 w 32"/>
                <a:gd name="T31" fmla="*/ 10 h 13"/>
                <a:gd name="T32" fmla="*/ 1 w 32"/>
                <a:gd name="T33" fmla="*/ 8 h 13"/>
                <a:gd name="T34" fmla="*/ 1 w 32"/>
                <a:gd name="T35" fmla="*/ 8 h 13"/>
                <a:gd name="T36" fmla="*/ 1 w 32"/>
                <a:gd name="T37" fmla="*/ 8 h 13"/>
                <a:gd name="T38" fmla="*/ 1 w 32"/>
                <a:gd name="T39" fmla="*/ 8 h 13"/>
                <a:gd name="T40" fmla="*/ 1 w 32"/>
                <a:gd name="T41" fmla="*/ 8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3"/>
                <a:gd name="T65" fmla="*/ 32 w 3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3">
                  <a:moveTo>
                    <a:pt x="1" y="8"/>
                  </a:moveTo>
                  <a:lnTo>
                    <a:pt x="10" y="5"/>
                  </a:lnTo>
                  <a:lnTo>
                    <a:pt x="18" y="2"/>
                  </a:lnTo>
                  <a:lnTo>
                    <a:pt x="26" y="0"/>
                  </a:lnTo>
                  <a:lnTo>
                    <a:pt x="32" y="0"/>
                  </a:lnTo>
                  <a:lnTo>
                    <a:pt x="32" y="1"/>
                  </a:lnTo>
                  <a:lnTo>
                    <a:pt x="32" y="2"/>
                  </a:lnTo>
                  <a:lnTo>
                    <a:pt x="32" y="3"/>
                  </a:lnTo>
                  <a:lnTo>
                    <a:pt x="17" y="8"/>
                  </a:lnTo>
                  <a:lnTo>
                    <a:pt x="8" y="11"/>
                  </a:lnTo>
                  <a:lnTo>
                    <a:pt x="3" y="12"/>
                  </a:lnTo>
                  <a:lnTo>
                    <a:pt x="0" y="13"/>
                  </a:lnTo>
                  <a:lnTo>
                    <a:pt x="1" y="12"/>
                  </a:lnTo>
                  <a:lnTo>
                    <a:pt x="1" y="11"/>
                  </a:lnTo>
                  <a:lnTo>
                    <a:pt x="1" y="10"/>
                  </a:lnTo>
                  <a:lnTo>
                    <a:pt x="1" y="8"/>
                  </a:lnTo>
                  <a:close/>
                </a:path>
              </a:pathLst>
            </a:custGeom>
            <a:solidFill>
              <a:srgbClr val="000000"/>
            </a:solidFill>
            <a:ln w="9525">
              <a:noFill/>
              <a:round/>
              <a:headEnd/>
              <a:tailEnd/>
            </a:ln>
          </p:spPr>
          <p:txBody>
            <a:bodyPr/>
            <a:lstStyle/>
            <a:p>
              <a:endParaRPr lang="el-GR"/>
            </a:p>
          </p:txBody>
        </p:sp>
        <p:sp>
          <p:nvSpPr>
            <p:cNvPr id="41425" name="Freeform 565"/>
            <p:cNvSpPr>
              <a:spLocks/>
            </p:cNvSpPr>
            <p:nvPr/>
          </p:nvSpPr>
          <p:spPr bwMode="auto">
            <a:xfrm>
              <a:off x="4159" y="2275"/>
              <a:ext cx="70" cy="48"/>
            </a:xfrm>
            <a:custGeom>
              <a:avLst/>
              <a:gdLst>
                <a:gd name="T0" fmla="*/ 0 w 70"/>
                <a:gd name="T1" fmla="*/ 45 h 48"/>
                <a:gd name="T2" fmla="*/ 7 w 70"/>
                <a:gd name="T3" fmla="*/ 39 h 48"/>
                <a:gd name="T4" fmla="*/ 15 w 70"/>
                <a:gd name="T5" fmla="*/ 31 h 48"/>
                <a:gd name="T6" fmla="*/ 25 w 70"/>
                <a:gd name="T7" fmla="*/ 24 h 48"/>
                <a:gd name="T8" fmla="*/ 35 w 70"/>
                <a:gd name="T9" fmla="*/ 16 h 48"/>
                <a:gd name="T10" fmla="*/ 46 w 70"/>
                <a:gd name="T11" fmla="*/ 10 h 48"/>
                <a:gd name="T12" fmla="*/ 55 w 70"/>
                <a:gd name="T13" fmla="*/ 4 h 48"/>
                <a:gd name="T14" fmla="*/ 63 w 70"/>
                <a:gd name="T15" fmla="*/ 2 h 48"/>
                <a:gd name="T16" fmla="*/ 70 w 70"/>
                <a:gd name="T17" fmla="*/ 0 h 48"/>
                <a:gd name="T18" fmla="*/ 66 w 70"/>
                <a:gd name="T19" fmla="*/ 3 h 48"/>
                <a:gd name="T20" fmla="*/ 59 w 70"/>
                <a:gd name="T21" fmla="*/ 9 h 48"/>
                <a:gd name="T22" fmla="*/ 47 w 70"/>
                <a:gd name="T23" fmla="*/ 16 h 48"/>
                <a:gd name="T24" fmla="*/ 35 w 70"/>
                <a:gd name="T25" fmla="*/ 25 h 48"/>
                <a:gd name="T26" fmla="*/ 23 w 70"/>
                <a:gd name="T27" fmla="*/ 34 h 48"/>
                <a:gd name="T28" fmla="*/ 12 w 70"/>
                <a:gd name="T29" fmla="*/ 41 h 48"/>
                <a:gd name="T30" fmla="*/ 4 w 70"/>
                <a:gd name="T31" fmla="*/ 47 h 48"/>
                <a:gd name="T32" fmla="*/ 0 w 70"/>
                <a:gd name="T33" fmla="*/ 48 h 48"/>
                <a:gd name="T34" fmla="*/ 0 w 70"/>
                <a:gd name="T35" fmla="*/ 47 h 48"/>
                <a:gd name="T36" fmla="*/ 0 w 70"/>
                <a:gd name="T37" fmla="*/ 46 h 48"/>
                <a:gd name="T38" fmla="*/ 0 w 70"/>
                <a:gd name="T39" fmla="*/ 45 h 48"/>
                <a:gd name="T40" fmla="*/ 0 w 70"/>
                <a:gd name="T41" fmla="*/ 45 h 48"/>
                <a:gd name="T42" fmla="*/ 0 w 70"/>
                <a:gd name="T43" fmla="*/ 45 h 48"/>
                <a:gd name="T44" fmla="*/ 0 w 70"/>
                <a:gd name="T45" fmla="*/ 45 h 48"/>
                <a:gd name="T46" fmla="*/ 0 w 70"/>
                <a:gd name="T47" fmla="*/ 45 h 48"/>
                <a:gd name="T48" fmla="*/ 0 w 70"/>
                <a:gd name="T49" fmla="*/ 4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45"/>
                  </a:moveTo>
                  <a:lnTo>
                    <a:pt x="7" y="39"/>
                  </a:lnTo>
                  <a:lnTo>
                    <a:pt x="15" y="31"/>
                  </a:lnTo>
                  <a:lnTo>
                    <a:pt x="25" y="24"/>
                  </a:lnTo>
                  <a:lnTo>
                    <a:pt x="35" y="16"/>
                  </a:lnTo>
                  <a:lnTo>
                    <a:pt x="46" y="10"/>
                  </a:lnTo>
                  <a:lnTo>
                    <a:pt x="55" y="4"/>
                  </a:lnTo>
                  <a:lnTo>
                    <a:pt x="63" y="2"/>
                  </a:lnTo>
                  <a:lnTo>
                    <a:pt x="70" y="0"/>
                  </a:lnTo>
                  <a:lnTo>
                    <a:pt x="66" y="3"/>
                  </a:lnTo>
                  <a:lnTo>
                    <a:pt x="59" y="9"/>
                  </a:lnTo>
                  <a:lnTo>
                    <a:pt x="47" y="16"/>
                  </a:lnTo>
                  <a:lnTo>
                    <a:pt x="35" y="25"/>
                  </a:lnTo>
                  <a:lnTo>
                    <a:pt x="23" y="34"/>
                  </a:lnTo>
                  <a:lnTo>
                    <a:pt x="12" y="41"/>
                  </a:lnTo>
                  <a:lnTo>
                    <a:pt x="4" y="47"/>
                  </a:lnTo>
                  <a:lnTo>
                    <a:pt x="0" y="48"/>
                  </a:lnTo>
                  <a:lnTo>
                    <a:pt x="0" y="47"/>
                  </a:lnTo>
                  <a:lnTo>
                    <a:pt x="0" y="46"/>
                  </a:lnTo>
                  <a:lnTo>
                    <a:pt x="0" y="45"/>
                  </a:lnTo>
                  <a:close/>
                </a:path>
              </a:pathLst>
            </a:custGeom>
            <a:solidFill>
              <a:srgbClr val="000000"/>
            </a:solidFill>
            <a:ln w="9525">
              <a:noFill/>
              <a:round/>
              <a:headEnd/>
              <a:tailEnd/>
            </a:ln>
          </p:spPr>
          <p:txBody>
            <a:bodyPr/>
            <a:lstStyle/>
            <a:p>
              <a:endParaRPr lang="el-GR"/>
            </a:p>
          </p:txBody>
        </p:sp>
        <p:sp>
          <p:nvSpPr>
            <p:cNvPr id="41426" name="Freeform 566"/>
            <p:cNvSpPr>
              <a:spLocks/>
            </p:cNvSpPr>
            <p:nvPr/>
          </p:nvSpPr>
          <p:spPr bwMode="auto">
            <a:xfrm>
              <a:off x="4164" y="2603"/>
              <a:ext cx="13" cy="32"/>
            </a:xfrm>
            <a:custGeom>
              <a:avLst/>
              <a:gdLst>
                <a:gd name="T0" fmla="*/ 0 w 13"/>
                <a:gd name="T1" fmla="*/ 0 h 32"/>
                <a:gd name="T2" fmla="*/ 2 w 13"/>
                <a:gd name="T3" fmla="*/ 0 h 32"/>
                <a:gd name="T4" fmla="*/ 3 w 13"/>
                <a:gd name="T5" fmla="*/ 0 h 32"/>
                <a:gd name="T6" fmla="*/ 3 w 13"/>
                <a:gd name="T7" fmla="*/ 0 h 32"/>
                <a:gd name="T8" fmla="*/ 4 w 13"/>
                <a:gd name="T9" fmla="*/ 0 h 32"/>
                <a:gd name="T10" fmla="*/ 7 w 13"/>
                <a:gd name="T11" fmla="*/ 7 h 32"/>
                <a:gd name="T12" fmla="*/ 10 w 13"/>
                <a:gd name="T13" fmla="*/ 16 h 32"/>
                <a:gd name="T14" fmla="*/ 13 w 13"/>
                <a:gd name="T15" fmla="*/ 23 h 32"/>
                <a:gd name="T16" fmla="*/ 13 w 13"/>
                <a:gd name="T17" fmla="*/ 32 h 32"/>
                <a:gd name="T18" fmla="*/ 11 w 13"/>
                <a:gd name="T19" fmla="*/ 32 h 32"/>
                <a:gd name="T20" fmla="*/ 11 w 13"/>
                <a:gd name="T21" fmla="*/ 32 h 32"/>
                <a:gd name="T22" fmla="*/ 10 w 13"/>
                <a:gd name="T23" fmla="*/ 32 h 32"/>
                <a:gd name="T24" fmla="*/ 9 w 13"/>
                <a:gd name="T25" fmla="*/ 32 h 32"/>
                <a:gd name="T26" fmla="*/ 8 w 13"/>
                <a:gd name="T27" fmla="*/ 29 h 32"/>
                <a:gd name="T28" fmla="*/ 7 w 13"/>
                <a:gd name="T29" fmla="*/ 24 h 32"/>
                <a:gd name="T30" fmla="*/ 4 w 13"/>
                <a:gd name="T31" fmla="*/ 16 h 32"/>
                <a:gd name="T32" fmla="*/ 0 w 13"/>
                <a:gd name="T33" fmla="*/ 0 h 32"/>
                <a:gd name="T34" fmla="*/ 0 w 13"/>
                <a:gd name="T35" fmla="*/ 0 h 32"/>
                <a:gd name="T36" fmla="*/ 0 w 13"/>
                <a:gd name="T37" fmla="*/ 0 h 32"/>
                <a:gd name="T38" fmla="*/ 0 w 13"/>
                <a:gd name="T39" fmla="*/ 0 h 32"/>
                <a:gd name="T40" fmla="*/ 0 w 1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2"/>
                <a:gd name="T65" fmla="*/ 13 w 13"/>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2">
                  <a:moveTo>
                    <a:pt x="0" y="0"/>
                  </a:moveTo>
                  <a:lnTo>
                    <a:pt x="2" y="0"/>
                  </a:lnTo>
                  <a:lnTo>
                    <a:pt x="3" y="0"/>
                  </a:lnTo>
                  <a:lnTo>
                    <a:pt x="4" y="0"/>
                  </a:lnTo>
                  <a:lnTo>
                    <a:pt x="7" y="7"/>
                  </a:lnTo>
                  <a:lnTo>
                    <a:pt x="10" y="16"/>
                  </a:lnTo>
                  <a:lnTo>
                    <a:pt x="13" y="23"/>
                  </a:lnTo>
                  <a:lnTo>
                    <a:pt x="13" y="32"/>
                  </a:lnTo>
                  <a:lnTo>
                    <a:pt x="11" y="32"/>
                  </a:lnTo>
                  <a:lnTo>
                    <a:pt x="10" y="32"/>
                  </a:lnTo>
                  <a:lnTo>
                    <a:pt x="9" y="32"/>
                  </a:lnTo>
                  <a:lnTo>
                    <a:pt x="8" y="29"/>
                  </a:lnTo>
                  <a:lnTo>
                    <a:pt x="7" y="24"/>
                  </a:lnTo>
                  <a:lnTo>
                    <a:pt x="4" y="16"/>
                  </a:lnTo>
                  <a:lnTo>
                    <a:pt x="0" y="0"/>
                  </a:lnTo>
                  <a:close/>
                </a:path>
              </a:pathLst>
            </a:custGeom>
            <a:solidFill>
              <a:srgbClr val="000000"/>
            </a:solidFill>
            <a:ln w="9525">
              <a:noFill/>
              <a:round/>
              <a:headEnd/>
              <a:tailEnd/>
            </a:ln>
          </p:spPr>
          <p:txBody>
            <a:bodyPr/>
            <a:lstStyle/>
            <a:p>
              <a:endParaRPr lang="el-GR"/>
            </a:p>
          </p:txBody>
        </p:sp>
        <p:sp>
          <p:nvSpPr>
            <p:cNvPr id="41427" name="Freeform 567"/>
            <p:cNvSpPr>
              <a:spLocks/>
            </p:cNvSpPr>
            <p:nvPr/>
          </p:nvSpPr>
          <p:spPr bwMode="auto">
            <a:xfrm>
              <a:off x="4173" y="2884"/>
              <a:ext cx="26" cy="16"/>
            </a:xfrm>
            <a:custGeom>
              <a:avLst/>
              <a:gdLst>
                <a:gd name="T0" fmla="*/ 0 w 26"/>
                <a:gd name="T1" fmla="*/ 0 h 16"/>
                <a:gd name="T2" fmla="*/ 5 w 26"/>
                <a:gd name="T3" fmla="*/ 0 h 16"/>
                <a:gd name="T4" fmla="*/ 14 w 26"/>
                <a:gd name="T5" fmla="*/ 4 h 16"/>
                <a:gd name="T6" fmla="*/ 21 w 26"/>
                <a:gd name="T7" fmla="*/ 7 h 16"/>
                <a:gd name="T8" fmla="*/ 26 w 26"/>
                <a:gd name="T9" fmla="*/ 10 h 16"/>
                <a:gd name="T10" fmla="*/ 25 w 26"/>
                <a:gd name="T11" fmla="*/ 11 h 16"/>
                <a:gd name="T12" fmla="*/ 25 w 26"/>
                <a:gd name="T13" fmla="*/ 12 h 16"/>
                <a:gd name="T14" fmla="*/ 25 w 26"/>
                <a:gd name="T15" fmla="*/ 14 h 16"/>
                <a:gd name="T16" fmla="*/ 25 w 26"/>
                <a:gd name="T17" fmla="*/ 16 h 16"/>
                <a:gd name="T18" fmla="*/ 19 w 26"/>
                <a:gd name="T19" fmla="*/ 15 h 16"/>
                <a:gd name="T20" fmla="*/ 9 w 26"/>
                <a:gd name="T21" fmla="*/ 11 h 16"/>
                <a:gd name="T22" fmla="*/ 1 w 26"/>
                <a:gd name="T23" fmla="*/ 6 h 16"/>
                <a:gd name="T24" fmla="*/ 0 w 26"/>
                <a:gd name="T25" fmla="*/ 0 h 16"/>
                <a:gd name="T26" fmla="*/ 0 w 26"/>
                <a:gd name="T27" fmla="*/ 0 h 16"/>
                <a:gd name="T28" fmla="*/ 0 w 26"/>
                <a:gd name="T29" fmla="*/ 0 h 16"/>
                <a:gd name="T30" fmla="*/ 0 w 26"/>
                <a:gd name="T31" fmla="*/ 0 h 16"/>
                <a:gd name="T32" fmla="*/ 0 w 2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6"/>
                <a:gd name="T53" fmla="*/ 26 w 2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6">
                  <a:moveTo>
                    <a:pt x="0" y="0"/>
                  </a:moveTo>
                  <a:lnTo>
                    <a:pt x="5" y="0"/>
                  </a:lnTo>
                  <a:lnTo>
                    <a:pt x="14" y="4"/>
                  </a:lnTo>
                  <a:lnTo>
                    <a:pt x="21" y="7"/>
                  </a:lnTo>
                  <a:lnTo>
                    <a:pt x="26" y="10"/>
                  </a:lnTo>
                  <a:lnTo>
                    <a:pt x="25" y="11"/>
                  </a:lnTo>
                  <a:lnTo>
                    <a:pt x="25" y="12"/>
                  </a:lnTo>
                  <a:lnTo>
                    <a:pt x="25" y="14"/>
                  </a:lnTo>
                  <a:lnTo>
                    <a:pt x="25" y="16"/>
                  </a:lnTo>
                  <a:lnTo>
                    <a:pt x="19" y="15"/>
                  </a:lnTo>
                  <a:lnTo>
                    <a:pt x="9" y="11"/>
                  </a:lnTo>
                  <a:lnTo>
                    <a:pt x="1" y="6"/>
                  </a:lnTo>
                  <a:lnTo>
                    <a:pt x="0" y="0"/>
                  </a:lnTo>
                  <a:close/>
                </a:path>
              </a:pathLst>
            </a:custGeom>
            <a:solidFill>
              <a:srgbClr val="000000"/>
            </a:solidFill>
            <a:ln w="9525">
              <a:noFill/>
              <a:round/>
              <a:headEnd/>
              <a:tailEnd/>
            </a:ln>
          </p:spPr>
          <p:txBody>
            <a:bodyPr/>
            <a:lstStyle/>
            <a:p>
              <a:endParaRPr lang="el-GR"/>
            </a:p>
          </p:txBody>
        </p:sp>
        <p:sp>
          <p:nvSpPr>
            <p:cNvPr id="41428" name="Freeform 568"/>
            <p:cNvSpPr>
              <a:spLocks/>
            </p:cNvSpPr>
            <p:nvPr/>
          </p:nvSpPr>
          <p:spPr bwMode="auto">
            <a:xfrm>
              <a:off x="4192" y="2604"/>
              <a:ext cx="163" cy="175"/>
            </a:xfrm>
            <a:custGeom>
              <a:avLst/>
              <a:gdLst>
                <a:gd name="T0" fmla="*/ 18 w 163"/>
                <a:gd name="T1" fmla="*/ 86 h 175"/>
                <a:gd name="T2" fmla="*/ 34 w 163"/>
                <a:gd name="T3" fmla="*/ 97 h 175"/>
                <a:gd name="T4" fmla="*/ 55 w 163"/>
                <a:gd name="T5" fmla="*/ 107 h 175"/>
                <a:gd name="T6" fmla="*/ 39 w 163"/>
                <a:gd name="T7" fmla="*/ 92 h 175"/>
                <a:gd name="T8" fmla="*/ 23 w 163"/>
                <a:gd name="T9" fmla="*/ 78 h 175"/>
                <a:gd name="T10" fmla="*/ 28 w 163"/>
                <a:gd name="T11" fmla="*/ 71 h 175"/>
                <a:gd name="T12" fmla="*/ 39 w 163"/>
                <a:gd name="T13" fmla="*/ 65 h 175"/>
                <a:gd name="T14" fmla="*/ 60 w 163"/>
                <a:gd name="T15" fmla="*/ 81 h 175"/>
                <a:gd name="T16" fmla="*/ 82 w 163"/>
                <a:gd name="T17" fmla="*/ 96 h 175"/>
                <a:gd name="T18" fmla="*/ 96 w 163"/>
                <a:gd name="T19" fmla="*/ 97 h 175"/>
                <a:gd name="T20" fmla="*/ 72 w 163"/>
                <a:gd name="T21" fmla="*/ 81 h 175"/>
                <a:gd name="T22" fmla="*/ 48 w 163"/>
                <a:gd name="T23" fmla="*/ 64 h 175"/>
                <a:gd name="T24" fmla="*/ 53 w 163"/>
                <a:gd name="T25" fmla="*/ 49 h 175"/>
                <a:gd name="T26" fmla="*/ 63 w 163"/>
                <a:gd name="T27" fmla="*/ 49 h 175"/>
                <a:gd name="T28" fmla="*/ 81 w 163"/>
                <a:gd name="T29" fmla="*/ 60 h 175"/>
                <a:gd name="T30" fmla="*/ 100 w 163"/>
                <a:gd name="T31" fmla="*/ 70 h 175"/>
                <a:gd name="T32" fmla="*/ 101 w 163"/>
                <a:gd name="T33" fmla="*/ 66 h 175"/>
                <a:gd name="T34" fmla="*/ 86 w 163"/>
                <a:gd name="T35" fmla="*/ 55 h 175"/>
                <a:gd name="T36" fmla="*/ 70 w 163"/>
                <a:gd name="T37" fmla="*/ 44 h 175"/>
                <a:gd name="T38" fmla="*/ 75 w 163"/>
                <a:gd name="T39" fmla="*/ 29 h 175"/>
                <a:gd name="T40" fmla="*/ 93 w 163"/>
                <a:gd name="T41" fmla="*/ 23 h 175"/>
                <a:gd name="T42" fmla="*/ 115 w 163"/>
                <a:gd name="T43" fmla="*/ 32 h 175"/>
                <a:gd name="T44" fmla="*/ 116 w 163"/>
                <a:gd name="T45" fmla="*/ 29 h 175"/>
                <a:gd name="T46" fmla="*/ 110 w 163"/>
                <a:gd name="T47" fmla="*/ 23 h 175"/>
                <a:gd name="T48" fmla="*/ 98 w 163"/>
                <a:gd name="T49" fmla="*/ 10 h 175"/>
                <a:gd name="T50" fmla="*/ 110 w 163"/>
                <a:gd name="T51" fmla="*/ 0 h 175"/>
                <a:gd name="T52" fmla="*/ 129 w 163"/>
                <a:gd name="T53" fmla="*/ 7 h 175"/>
                <a:gd name="T54" fmla="*/ 149 w 163"/>
                <a:gd name="T55" fmla="*/ 16 h 175"/>
                <a:gd name="T56" fmla="*/ 163 w 163"/>
                <a:gd name="T57" fmla="*/ 24 h 175"/>
                <a:gd name="T58" fmla="*/ 163 w 163"/>
                <a:gd name="T59" fmla="*/ 36 h 175"/>
                <a:gd name="T60" fmla="*/ 153 w 163"/>
                <a:gd name="T61" fmla="*/ 33 h 175"/>
                <a:gd name="T62" fmla="*/ 150 w 163"/>
                <a:gd name="T63" fmla="*/ 34 h 175"/>
                <a:gd name="T64" fmla="*/ 152 w 163"/>
                <a:gd name="T65" fmla="*/ 37 h 175"/>
                <a:gd name="T66" fmla="*/ 161 w 163"/>
                <a:gd name="T67" fmla="*/ 43 h 175"/>
                <a:gd name="T68" fmla="*/ 161 w 163"/>
                <a:gd name="T69" fmla="*/ 64 h 175"/>
                <a:gd name="T70" fmla="*/ 145 w 163"/>
                <a:gd name="T71" fmla="*/ 65 h 175"/>
                <a:gd name="T72" fmla="*/ 128 w 163"/>
                <a:gd name="T73" fmla="*/ 60 h 175"/>
                <a:gd name="T74" fmla="*/ 128 w 163"/>
                <a:gd name="T75" fmla="*/ 63 h 175"/>
                <a:gd name="T76" fmla="*/ 154 w 163"/>
                <a:gd name="T77" fmla="*/ 75 h 175"/>
                <a:gd name="T78" fmla="*/ 161 w 163"/>
                <a:gd name="T79" fmla="*/ 92 h 175"/>
                <a:gd name="T80" fmla="*/ 155 w 163"/>
                <a:gd name="T81" fmla="*/ 103 h 175"/>
                <a:gd name="T82" fmla="*/ 132 w 163"/>
                <a:gd name="T83" fmla="*/ 99 h 175"/>
                <a:gd name="T84" fmla="*/ 153 w 163"/>
                <a:gd name="T85" fmla="*/ 111 h 175"/>
                <a:gd name="T86" fmla="*/ 160 w 163"/>
                <a:gd name="T87" fmla="*/ 124 h 175"/>
                <a:gd name="T88" fmla="*/ 144 w 163"/>
                <a:gd name="T89" fmla="*/ 132 h 175"/>
                <a:gd name="T90" fmla="*/ 128 w 163"/>
                <a:gd name="T91" fmla="*/ 129 h 175"/>
                <a:gd name="T92" fmla="*/ 143 w 163"/>
                <a:gd name="T93" fmla="*/ 138 h 175"/>
                <a:gd name="T94" fmla="*/ 159 w 163"/>
                <a:gd name="T95" fmla="*/ 159 h 175"/>
                <a:gd name="T96" fmla="*/ 137 w 163"/>
                <a:gd name="T97" fmla="*/ 171 h 175"/>
                <a:gd name="T98" fmla="*/ 74 w 163"/>
                <a:gd name="T99" fmla="*/ 152 h 175"/>
                <a:gd name="T100" fmla="*/ 17 w 163"/>
                <a:gd name="T101" fmla="*/ 116 h 175"/>
                <a:gd name="T102" fmla="*/ 0 w 163"/>
                <a:gd name="T103" fmla="*/ 97 h 175"/>
                <a:gd name="T104" fmla="*/ 0 w 163"/>
                <a:gd name="T105" fmla="*/ 96 h 175"/>
                <a:gd name="T106" fmla="*/ 0 w 163"/>
                <a:gd name="T107" fmla="*/ 96 h 1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
                <a:gd name="T163" fmla="*/ 0 h 175"/>
                <a:gd name="T164" fmla="*/ 163 w 163"/>
                <a:gd name="T165" fmla="*/ 175 h 1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 h="175">
                  <a:moveTo>
                    <a:pt x="0" y="96"/>
                  </a:moveTo>
                  <a:lnTo>
                    <a:pt x="9" y="89"/>
                  </a:lnTo>
                  <a:lnTo>
                    <a:pt x="18" y="86"/>
                  </a:lnTo>
                  <a:lnTo>
                    <a:pt x="24" y="89"/>
                  </a:lnTo>
                  <a:lnTo>
                    <a:pt x="29" y="92"/>
                  </a:lnTo>
                  <a:lnTo>
                    <a:pt x="34" y="97"/>
                  </a:lnTo>
                  <a:lnTo>
                    <a:pt x="39" y="103"/>
                  </a:lnTo>
                  <a:lnTo>
                    <a:pt x="47" y="107"/>
                  </a:lnTo>
                  <a:lnTo>
                    <a:pt x="55" y="107"/>
                  </a:lnTo>
                  <a:lnTo>
                    <a:pt x="51" y="103"/>
                  </a:lnTo>
                  <a:lnTo>
                    <a:pt x="48" y="100"/>
                  </a:lnTo>
                  <a:lnTo>
                    <a:pt x="39" y="92"/>
                  </a:lnTo>
                  <a:lnTo>
                    <a:pt x="23" y="80"/>
                  </a:lnTo>
                  <a:lnTo>
                    <a:pt x="23" y="79"/>
                  </a:lnTo>
                  <a:lnTo>
                    <a:pt x="23" y="78"/>
                  </a:lnTo>
                  <a:lnTo>
                    <a:pt x="23" y="76"/>
                  </a:lnTo>
                  <a:lnTo>
                    <a:pt x="22" y="76"/>
                  </a:lnTo>
                  <a:lnTo>
                    <a:pt x="28" y="71"/>
                  </a:lnTo>
                  <a:lnTo>
                    <a:pt x="32" y="69"/>
                  </a:lnTo>
                  <a:lnTo>
                    <a:pt x="35" y="66"/>
                  </a:lnTo>
                  <a:lnTo>
                    <a:pt x="39" y="65"/>
                  </a:lnTo>
                  <a:lnTo>
                    <a:pt x="45" y="71"/>
                  </a:lnTo>
                  <a:lnTo>
                    <a:pt x="53" y="76"/>
                  </a:lnTo>
                  <a:lnTo>
                    <a:pt x="60" y="81"/>
                  </a:lnTo>
                  <a:lnTo>
                    <a:pt x="68" y="87"/>
                  </a:lnTo>
                  <a:lnTo>
                    <a:pt x="75" y="91"/>
                  </a:lnTo>
                  <a:lnTo>
                    <a:pt x="82" y="96"/>
                  </a:lnTo>
                  <a:lnTo>
                    <a:pt x="91" y="100"/>
                  </a:lnTo>
                  <a:lnTo>
                    <a:pt x="98" y="102"/>
                  </a:lnTo>
                  <a:lnTo>
                    <a:pt x="96" y="97"/>
                  </a:lnTo>
                  <a:lnTo>
                    <a:pt x="90" y="92"/>
                  </a:lnTo>
                  <a:lnTo>
                    <a:pt x="81" y="87"/>
                  </a:lnTo>
                  <a:lnTo>
                    <a:pt x="72" y="81"/>
                  </a:lnTo>
                  <a:lnTo>
                    <a:pt x="63" y="76"/>
                  </a:lnTo>
                  <a:lnTo>
                    <a:pt x="54" y="70"/>
                  </a:lnTo>
                  <a:lnTo>
                    <a:pt x="48" y="64"/>
                  </a:lnTo>
                  <a:lnTo>
                    <a:pt x="44" y="57"/>
                  </a:lnTo>
                  <a:lnTo>
                    <a:pt x="49" y="53"/>
                  </a:lnTo>
                  <a:lnTo>
                    <a:pt x="53" y="49"/>
                  </a:lnTo>
                  <a:lnTo>
                    <a:pt x="56" y="47"/>
                  </a:lnTo>
                  <a:lnTo>
                    <a:pt x="60" y="45"/>
                  </a:lnTo>
                  <a:lnTo>
                    <a:pt x="63" y="49"/>
                  </a:lnTo>
                  <a:lnTo>
                    <a:pt x="68" y="53"/>
                  </a:lnTo>
                  <a:lnTo>
                    <a:pt x="74" y="57"/>
                  </a:lnTo>
                  <a:lnTo>
                    <a:pt x="81" y="60"/>
                  </a:lnTo>
                  <a:lnTo>
                    <a:pt x="87" y="64"/>
                  </a:lnTo>
                  <a:lnTo>
                    <a:pt x="95" y="68"/>
                  </a:lnTo>
                  <a:lnTo>
                    <a:pt x="100" y="70"/>
                  </a:lnTo>
                  <a:lnTo>
                    <a:pt x="105" y="71"/>
                  </a:lnTo>
                  <a:lnTo>
                    <a:pt x="106" y="70"/>
                  </a:lnTo>
                  <a:lnTo>
                    <a:pt x="101" y="66"/>
                  </a:lnTo>
                  <a:lnTo>
                    <a:pt x="96" y="63"/>
                  </a:lnTo>
                  <a:lnTo>
                    <a:pt x="91" y="59"/>
                  </a:lnTo>
                  <a:lnTo>
                    <a:pt x="86" y="55"/>
                  </a:lnTo>
                  <a:lnTo>
                    <a:pt x="80" y="52"/>
                  </a:lnTo>
                  <a:lnTo>
                    <a:pt x="75" y="48"/>
                  </a:lnTo>
                  <a:lnTo>
                    <a:pt x="70" y="44"/>
                  </a:lnTo>
                  <a:lnTo>
                    <a:pt x="65" y="39"/>
                  </a:lnTo>
                  <a:lnTo>
                    <a:pt x="70" y="34"/>
                  </a:lnTo>
                  <a:lnTo>
                    <a:pt x="75" y="29"/>
                  </a:lnTo>
                  <a:lnTo>
                    <a:pt x="79" y="26"/>
                  </a:lnTo>
                  <a:lnTo>
                    <a:pt x="84" y="21"/>
                  </a:lnTo>
                  <a:lnTo>
                    <a:pt x="93" y="23"/>
                  </a:lnTo>
                  <a:lnTo>
                    <a:pt x="101" y="28"/>
                  </a:lnTo>
                  <a:lnTo>
                    <a:pt x="108" y="31"/>
                  </a:lnTo>
                  <a:lnTo>
                    <a:pt x="115" y="32"/>
                  </a:lnTo>
                  <a:lnTo>
                    <a:pt x="116" y="31"/>
                  </a:lnTo>
                  <a:lnTo>
                    <a:pt x="116" y="29"/>
                  </a:lnTo>
                  <a:lnTo>
                    <a:pt x="112" y="26"/>
                  </a:lnTo>
                  <a:lnTo>
                    <a:pt x="110" y="23"/>
                  </a:lnTo>
                  <a:lnTo>
                    <a:pt x="105" y="20"/>
                  </a:lnTo>
                  <a:lnTo>
                    <a:pt x="95" y="13"/>
                  </a:lnTo>
                  <a:lnTo>
                    <a:pt x="98" y="10"/>
                  </a:lnTo>
                  <a:lnTo>
                    <a:pt x="102" y="6"/>
                  </a:lnTo>
                  <a:lnTo>
                    <a:pt x="106" y="3"/>
                  </a:lnTo>
                  <a:lnTo>
                    <a:pt x="110" y="0"/>
                  </a:lnTo>
                  <a:lnTo>
                    <a:pt x="116" y="1"/>
                  </a:lnTo>
                  <a:lnTo>
                    <a:pt x="123" y="3"/>
                  </a:lnTo>
                  <a:lnTo>
                    <a:pt x="129" y="7"/>
                  </a:lnTo>
                  <a:lnTo>
                    <a:pt x="136" y="10"/>
                  </a:lnTo>
                  <a:lnTo>
                    <a:pt x="142" y="13"/>
                  </a:lnTo>
                  <a:lnTo>
                    <a:pt x="149" y="16"/>
                  </a:lnTo>
                  <a:lnTo>
                    <a:pt x="155" y="18"/>
                  </a:lnTo>
                  <a:lnTo>
                    <a:pt x="163" y="21"/>
                  </a:lnTo>
                  <a:lnTo>
                    <a:pt x="163" y="24"/>
                  </a:lnTo>
                  <a:lnTo>
                    <a:pt x="163" y="28"/>
                  </a:lnTo>
                  <a:lnTo>
                    <a:pt x="163" y="32"/>
                  </a:lnTo>
                  <a:lnTo>
                    <a:pt x="163" y="36"/>
                  </a:lnTo>
                  <a:lnTo>
                    <a:pt x="159" y="34"/>
                  </a:lnTo>
                  <a:lnTo>
                    <a:pt x="157" y="34"/>
                  </a:lnTo>
                  <a:lnTo>
                    <a:pt x="153" y="33"/>
                  </a:lnTo>
                  <a:lnTo>
                    <a:pt x="150" y="33"/>
                  </a:lnTo>
                  <a:lnTo>
                    <a:pt x="150" y="34"/>
                  </a:lnTo>
                  <a:lnTo>
                    <a:pt x="149" y="34"/>
                  </a:lnTo>
                  <a:lnTo>
                    <a:pt x="149" y="36"/>
                  </a:lnTo>
                  <a:lnTo>
                    <a:pt x="152" y="37"/>
                  </a:lnTo>
                  <a:lnTo>
                    <a:pt x="155" y="39"/>
                  </a:lnTo>
                  <a:lnTo>
                    <a:pt x="159" y="40"/>
                  </a:lnTo>
                  <a:lnTo>
                    <a:pt x="161" y="43"/>
                  </a:lnTo>
                  <a:lnTo>
                    <a:pt x="161" y="49"/>
                  </a:lnTo>
                  <a:lnTo>
                    <a:pt x="161" y="57"/>
                  </a:lnTo>
                  <a:lnTo>
                    <a:pt x="161" y="64"/>
                  </a:lnTo>
                  <a:lnTo>
                    <a:pt x="161" y="70"/>
                  </a:lnTo>
                  <a:lnTo>
                    <a:pt x="153" y="68"/>
                  </a:lnTo>
                  <a:lnTo>
                    <a:pt x="145" y="65"/>
                  </a:lnTo>
                  <a:lnTo>
                    <a:pt x="137" y="61"/>
                  </a:lnTo>
                  <a:lnTo>
                    <a:pt x="128" y="59"/>
                  </a:lnTo>
                  <a:lnTo>
                    <a:pt x="128" y="60"/>
                  </a:lnTo>
                  <a:lnTo>
                    <a:pt x="128" y="61"/>
                  </a:lnTo>
                  <a:lnTo>
                    <a:pt x="128" y="63"/>
                  </a:lnTo>
                  <a:lnTo>
                    <a:pt x="137" y="66"/>
                  </a:lnTo>
                  <a:lnTo>
                    <a:pt x="145" y="71"/>
                  </a:lnTo>
                  <a:lnTo>
                    <a:pt x="154" y="75"/>
                  </a:lnTo>
                  <a:lnTo>
                    <a:pt x="160" y="80"/>
                  </a:lnTo>
                  <a:lnTo>
                    <a:pt x="160" y="86"/>
                  </a:lnTo>
                  <a:lnTo>
                    <a:pt x="161" y="92"/>
                  </a:lnTo>
                  <a:lnTo>
                    <a:pt x="161" y="99"/>
                  </a:lnTo>
                  <a:lnTo>
                    <a:pt x="161" y="105"/>
                  </a:lnTo>
                  <a:lnTo>
                    <a:pt x="155" y="103"/>
                  </a:lnTo>
                  <a:lnTo>
                    <a:pt x="148" y="100"/>
                  </a:lnTo>
                  <a:lnTo>
                    <a:pt x="139" y="99"/>
                  </a:lnTo>
                  <a:lnTo>
                    <a:pt x="132" y="99"/>
                  </a:lnTo>
                  <a:lnTo>
                    <a:pt x="138" y="103"/>
                  </a:lnTo>
                  <a:lnTo>
                    <a:pt x="145" y="107"/>
                  </a:lnTo>
                  <a:lnTo>
                    <a:pt x="153" y="111"/>
                  </a:lnTo>
                  <a:lnTo>
                    <a:pt x="160" y="115"/>
                  </a:lnTo>
                  <a:lnTo>
                    <a:pt x="160" y="120"/>
                  </a:lnTo>
                  <a:lnTo>
                    <a:pt x="160" y="124"/>
                  </a:lnTo>
                  <a:lnTo>
                    <a:pt x="160" y="131"/>
                  </a:lnTo>
                  <a:lnTo>
                    <a:pt x="160" y="136"/>
                  </a:lnTo>
                  <a:lnTo>
                    <a:pt x="144" y="132"/>
                  </a:lnTo>
                  <a:lnTo>
                    <a:pt x="136" y="129"/>
                  </a:lnTo>
                  <a:lnTo>
                    <a:pt x="132" y="129"/>
                  </a:lnTo>
                  <a:lnTo>
                    <a:pt x="128" y="129"/>
                  </a:lnTo>
                  <a:lnTo>
                    <a:pt x="131" y="132"/>
                  </a:lnTo>
                  <a:lnTo>
                    <a:pt x="134" y="134"/>
                  </a:lnTo>
                  <a:lnTo>
                    <a:pt x="143" y="138"/>
                  </a:lnTo>
                  <a:lnTo>
                    <a:pt x="159" y="144"/>
                  </a:lnTo>
                  <a:lnTo>
                    <a:pt x="159" y="152"/>
                  </a:lnTo>
                  <a:lnTo>
                    <a:pt x="159" y="159"/>
                  </a:lnTo>
                  <a:lnTo>
                    <a:pt x="159" y="168"/>
                  </a:lnTo>
                  <a:lnTo>
                    <a:pt x="159" y="175"/>
                  </a:lnTo>
                  <a:lnTo>
                    <a:pt x="137" y="171"/>
                  </a:lnTo>
                  <a:lnTo>
                    <a:pt x="115" y="165"/>
                  </a:lnTo>
                  <a:lnTo>
                    <a:pt x="93" y="159"/>
                  </a:lnTo>
                  <a:lnTo>
                    <a:pt x="74" y="152"/>
                  </a:lnTo>
                  <a:lnTo>
                    <a:pt x="54" y="142"/>
                  </a:lnTo>
                  <a:lnTo>
                    <a:pt x="35" y="129"/>
                  </a:lnTo>
                  <a:lnTo>
                    <a:pt x="17" y="116"/>
                  </a:lnTo>
                  <a:lnTo>
                    <a:pt x="0" y="100"/>
                  </a:lnTo>
                  <a:lnTo>
                    <a:pt x="0" y="99"/>
                  </a:lnTo>
                  <a:lnTo>
                    <a:pt x="0" y="97"/>
                  </a:lnTo>
                  <a:lnTo>
                    <a:pt x="0" y="96"/>
                  </a:lnTo>
                  <a:close/>
                </a:path>
              </a:pathLst>
            </a:custGeom>
            <a:solidFill>
              <a:srgbClr val="FF0000"/>
            </a:solidFill>
            <a:ln w="9525">
              <a:noFill/>
              <a:round/>
              <a:headEnd/>
              <a:tailEnd/>
            </a:ln>
          </p:spPr>
          <p:txBody>
            <a:bodyPr/>
            <a:lstStyle/>
            <a:p>
              <a:endParaRPr lang="el-GR"/>
            </a:p>
          </p:txBody>
        </p:sp>
        <p:sp>
          <p:nvSpPr>
            <p:cNvPr id="41429" name="Freeform 569"/>
            <p:cNvSpPr>
              <a:spLocks/>
            </p:cNvSpPr>
            <p:nvPr/>
          </p:nvSpPr>
          <p:spPr bwMode="auto">
            <a:xfrm>
              <a:off x="4199" y="2299"/>
              <a:ext cx="161" cy="168"/>
            </a:xfrm>
            <a:custGeom>
              <a:avLst/>
              <a:gdLst>
                <a:gd name="T0" fmla="*/ 38 w 161"/>
                <a:gd name="T1" fmla="*/ 39 h 168"/>
                <a:gd name="T2" fmla="*/ 95 w 161"/>
                <a:gd name="T3" fmla="*/ 11 h 168"/>
                <a:gd name="T4" fmla="*/ 161 w 161"/>
                <a:gd name="T5" fmla="*/ 0 h 168"/>
                <a:gd name="T6" fmla="*/ 161 w 161"/>
                <a:gd name="T7" fmla="*/ 13 h 168"/>
                <a:gd name="T8" fmla="*/ 143 w 161"/>
                <a:gd name="T9" fmla="*/ 21 h 168"/>
                <a:gd name="T10" fmla="*/ 126 w 161"/>
                <a:gd name="T11" fmla="*/ 24 h 168"/>
                <a:gd name="T12" fmla="*/ 125 w 161"/>
                <a:gd name="T13" fmla="*/ 26 h 168"/>
                <a:gd name="T14" fmla="*/ 154 w 161"/>
                <a:gd name="T15" fmla="*/ 27 h 168"/>
                <a:gd name="T16" fmla="*/ 159 w 161"/>
                <a:gd name="T17" fmla="*/ 37 h 168"/>
                <a:gd name="T18" fmla="*/ 153 w 161"/>
                <a:gd name="T19" fmla="*/ 48 h 168"/>
                <a:gd name="T20" fmla="*/ 137 w 161"/>
                <a:gd name="T21" fmla="*/ 52 h 168"/>
                <a:gd name="T22" fmla="*/ 117 w 161"/>
                <a:gd name="T23" fmla="*/ 57 h 168"/>
                <a:gd name="T24" fmla="*/ 111 w 161"/>
                <a:gd name="T25" fmla="*/ 60 h 168"/>
                <a:gd name="T26" fmla="*/ 119 w 161"/>
                <a:gd name="T27" fmla="*/ 60 h 168"/>
                <a:gd name="T28" fmla="*/ 133 w 161"/>
                <a:gd name="T29" fmla="*/ 58 h 168"/>
                <a:gd name="T30" fmla="*/ 151 w 161"/>
                <a:gd name="T31" fmla="*/ 57 h 168"/>
                <a:gd name="T32" fmla="*/ 159 w 161"/>
                <a:gd name="T33" fmla="*/ 65 h 168"/>
                <a:gd name="T34" fmla="*/ 151 w 161"/>
                <a:gd name="T35" fmla="*/ 78 h 168"/>
                <a:gd name="T36" fmla="*/ 138 w 161"/>
                <a:gd name="T37" fmla="*/ 84 h 168"/>
                <a:gd name="T38" fmla="*/ 154 w 161"/>
                <a:gd name="T39" fmla="*/ 84 h 168"/>
                <a:gd name="T40" fmla="*/ 159 w 161"/>
                <a:gd name="T41" fmla="*/ 92 h 168"/>
                <a:gd name="T42" fmla="*/ 154 w 161"/>
                <a:gd name="T43" fmla="*/ 102 h 168"/>
                <a:gd name="T44" fmla="*/ 140 w 161"/>
                <a:gd name="T45" fmla="*/ 105 h 168"/>
                <a:gd name="T46" fmla="*/ 124 w 161"/>
                <a:gd name="T47" fmla="*/ 108 h 168"/>
                <a:gd name="T48" fmla="*/ 117 w 161"/>
                <a:gd name="T49" fmla="*/ 111 h 168"/>
                <a:gd name="T50" fmla="*/ 122 w 161"/>
                <a:gd name="T51" fmla="*/ 112 h 168"/>
                <a:gd name="T52" fmla="*/ 138 w 161"/>
                <a:gd name="T53" fmla="*/ 111 h 168"/>
                <a:gd name="T54" fmla="*/ 153 w 161"/>
                <a:gd name="T55" fmla="*/ 110 h 168"/>
                <a:gd name="T56" fmla="*/ 158 w 161"/>
                <a:gd name="T57" fmla="*/ 118 h 168"/>
                <a:gd name="T58" fmla="*/ 156 w 161"/>
                <a:gd name="T59" fmla="*/ 127 h 168"/>
                <a:gd name="T60" fmla="*/ 150 w 161"/>
                <a:gd name="T61" fmla="*/ 129 h 168"/>
                <a:gd name="T62" fmla="*/ 151 w 161"/>
                <a:gd name="T63" fmla="*/ 134 h 168"/>
                <a:gd name="T64" fmla="*/ 156 w 161"/>
                <a:gd name="T65" fmla="*/ 134 h 168"/>
                <a:gd name="T66" fmla="*/ 158 w 161"/>
                <a:gd name="T67" fmla="*/ 136 h 168"/>
                <a:gd name="T68" fmla="*/ 158 w 161"/>
                <a:gd name="T69" fmla="*/ 144 h 168"/>
                <a:gd name="T70" fmla="*/ 135 w 161"/>
                <a:gd name="T71" fmla="*/ 148 h 168"/>
                <a:gd name="T72" fmla="*/ 114 w 161"/>
                <a:gd name="T73" fmla="*/ 158 h 168"/>
                <a:gd name="T74" fmla="*/ 96 w 161"/>
                <a:gd name="T75" fmla="*/ 168 h 168"/>
                <a:gd name="T76" fmla="*/ 93 w 161"/>
                <a:gd name="T77" fmla="*/ 168 h 168"/>
                <a:gd name="T78" fmla="*/ 79 w 161"/>
                <a:gd name="T79" fmla="*/ 154 h 168"/>
                <a:gd name="T80" fmla="*/ 95 w 161"/>
                <a:gd name="T81" fmla="*/ 138 h 168"/>
                <a:gd name="T82" fmla="*/ 96 w 161"/>
                <a:gd name="T83" fmla="*/ 129 h 168"/>
                <a:gd name="T84" fmla="*/ 70 w 161"/>
                <a:gd name="T85" fmla="*/ 147 h 168"/>
                <a:gd name="T86" fmla="*/ 62 w 161"/>
                <a:gd name="T87" fmla="*/ 120 h 168"/>
                <a:gd name="T88" fmla="*/ 77 w 161"/>
                <a:gd name="T89" fmla="*/ 107 h 168"/>
                <a:gd name="T90" fmla="*/ 68 w 161"/>
                <a:gd name="T91" fmla="*/ 108 h 168"/>
                <a:gd name="T92" fmla="*/ 46 w 161"/>
                <a:gd name="T93" fmla="*/ 121 h 168"/>
                <a:gd name="T94" fmla="*/ 35 w 161"/>
                <a:gd name="T95" fmla="*/ 108 h 168"/>
                <a:gd name="T96" fmla="*/ 44 w 161"/>
                <a:gd name="T97" fmla="*/ 95 h 168"/>
                <a:gd name="T98" fmla="*/ 61 w 161"/>
                <a:gd name="T99" fmla="*/ 85 h 168"/>
                <a:gd name="T100" fmla="*/ 75 w 161"/>
                <a:gd name="T101" fmla="*/ 78 h 168"/>
                <a:gd name="T102" fmla="*/ 75 w 161"/>
                <a:gd name="T103" fmla="*/ 75 h 168"/>
                <a:gd name="T104" fmla="*/ 64 w 161"/>
                <a:gd name="T105" fmla="*/ 79 h 168"/>
                <a:gd name="T106" fmla="*/ 43 w 161"/>
                <a:gd name="T107" fmla="*/ 91 h 168"/>
                <a:gd name="T108" fmla="*/ 25 w 161"/>
                <a:gd name="T109" fmla="*/ 99 h 168"/>
                <a:gd name="T110" fmla="*/ 12 w 161"/>
                <a:gd name="T111" fmla="*/ 85 h 168"/>
                <a:gd name="T112" fmla="*/ 26 w 161"/>
                <a:gd name="T113" fmla="*/ 71 h 168"/>
                <a:gd name="T114" fmla="*/ 37 w 161"/>
                <a:gd name="T115" fmla="*/ 66 h 168"/>
                <a:gd name="T116" fmla="*/ 37 w 161"/>
                <a:gd name="T117" fmla="*/ 61 h 168"/>
                <a:gd name="T118" fmla="*/ 11 w 161"/>
                <a:gd name="T119" fmla="*/ 74 h 168"/>
                <a:gd name="T120" fmla="*/ 0 w 161"/>
                <a:gd name="T121" fmla="*/ 71 h 168"/>
                <a:gd name="T122" fmla="*/ 0 w 161"/>
                <a:gd name="T123" fmla="*/ 70 h 168"/>
                <a:gd name="T124" fmla="*/ 0 w 161"/>
                <a:gd name="T125" fmla="*/ 70 h 1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
                <a:gd name="T190" fmla="*/ 0 h 168"/>
                <a:gd name="T191" fmla="*/ 161 w 161"/>
                <a:gd name="T192" fmla="*/ 168 h 1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 h="168">
                  <a:moveTo>
                    <a:pt x="0" y="70"/>
                  </a:moveTo>
                  <a:lnTo>
                    <a:pt x="20" y="53"/>
                  </a:lnTo>
                  <a:lnTo>
                    <a:pt x="38" y="39"/>
                  </a:lnTo>
                  <a:lnTo>
                    <a:pt x="57" y="28"/>
                  </a:lnTo>
                  <a:lnTo>
                    <a:pt x="75" y="18"/>
                  </a:lnTo>
                  <a:lnTo>
                    <a:pt x="95" y="11"/>
                  </a:lnTo>
                  <a:lnTo>
                    <a:pt x="116" y="6"/>
                  </a:lnTo>
                  <a:lnTo>
                    <a:pt x="137" y="2"/>
                  </a:lnTo>
                  <a:lnTo>
                    <a:pt x="161" y="0"/>
                  </a:lnTo>
                  <a:lnTo>
                    <a:pt x="161" y="5"/>
                  </a:lnTo>
                  <a:lnTo>
                    <a:pt x="161" y="8"/>
                  </a:lnTo>
                  <a:lnTo>
                    <a:pt x="161" y="13"/>
                  </a:lnTo>
                  <a:lnTo>
                    <a:pt x="161" y="18"/>
                  </a:lnTo>
                  <a:lnTo>
                    <a:pt x="151" y="19"/>
                  </a:lnTo>
                  <a:lnTo>
                    <a:pt x="143" y="21"/>
                  </a:lnTo>
                  <a:lnTo>
                    <a:pt x="136" y="22"/>
                  </a:lnTo>
                  <a:lnTo>
                    <a:pt x="126" y="24"/>
                  </a:lnTo>
                  <a:lnTo>
                    <a:pt x="125" y="24"/>
                  </a:lnTo>
                  <a:lnTo>
                    <a:pt x="125" y="26"/>
                  </a:lnTo>
                  <a:lnTo>
                    <a:pt x="133" y="28"/>
                  </a:lnTo>
                  <a:lnTo>
                    <a:pt x="145" y="28"/>
                  </a:lnTo>
                  <a:lnTo>
                    <a:pt x="154" y="27"/>
                  </a:lnTo>
                  <a:lnTo>
                    <a:pt x="161" y="26"/>
                  </a:lnTo>
                  <a:lnTo>
                    <a:pt x="159" y="31"/>
                  </a:lnTo>
                  <a:lnTo>
                    <a:pt x="159" y="37"/>
                  </a:lnTo>
                  <a:lnTo>
                    <a:pt x="159" y="42"/>
                  </a:lnTo>
                  <a:lnTo>
                    <a:pt x="158" y="48"/>
                  </a:lnTo>
                  <a:lnTo>
                    <a:pt x="153" y="48"/>
                  </a:lnTo>
                  <a:lnTo>
                    <a:pt x="148" y="49"/>
                  </a:lnTo>
                  <a:lnTo>
                    <a:pt x="142" y="50"/>
                  </a:lnTo>
                  <a:lnTo>
                    <a:pt x="137" y="52"/>
                  </a:lnTo>
                  <a:lnTo>
                    <a:pt x="131" y="53"/>
                  </a:lnTo>
                  <a:lnTo>
                    <a:pt x="125" y="55"/>
                  </a:lnTo>
                  <a:lnTo>
                    <a:pt x="117" y="57"/>
                  </a:lnTo>
                  <a:lnTo>
                    <a:pt x="111" y="59"/>
                  </a:lnTo>
                  <a:lnTo>
                    <a:pt x="111" y="60"/>
                  </a:lnTo>
                  <a:lnTo>
                    <a:pt x="111" y="61"/>
                  </a:lnTo>
                  <a:lnTo>
                    <a:pt x="119" y="60"/>
                  </a:lnTo>
                  <a:lnTo>
                    <a:pt x="125" y="59"/>
                  </a:lnTo>
                  <a:lnTo>
                    <a:pt x="130" y="59"/>
                  </a:lnTo>
                  <a:lnTo>
                    <a:pt x="133" y="58"/>
                  </a:lnTo>
                  <a:lnTo>
                    <a:pt x="138" y="58"/>
                  </a:lnTo>
                  <a:lnTo>
                    <a:pt x="145" y="57"/>
                  </a:lnTo>
                  <a:lnTo>
                    <a:pt x="151" y="57"/>
                  </a:lnTo>
                  <a:lnTo>
                    <a:pt x="159" y="55"/>
                  </a:lnTo>
                  <a:lnTo>
                    <a:pt x="159" y="60"/>
                  </a:lnTo>
                  <a:lnTo>
                    <a:pt x="159" y="65"/>
                  </a:lnTo>
                  <a:lnTo>
                    <a:pt x="159" y="71"/>
                  </a:lnTo>
                  <a:lnTo>
                    <a:pt x="158" y="76"/>
                  </a:lnTo>
                  <a:lnTo>
                    <a:pt x="151" y="78"/>
                  </a:lnTo>
                  <a:lnTo>
                    <a:pt x="143" y="78"/>
                  </a:lnTo>
                  <a:lnTo>
                    <a:pt x="138" y="80"/>
                  </a:lnTo>
                  <a:lnTo>
                    <a:pt x="138" y="84"/>
                  </a:lnTo>
                  <a:lnTo>
                    <a:pt x="143" y="84"/>
                  </a:lnTo>
                  <a:lnTo>
                    <a:pt x="150" y="84"/>
                  </a:lnTo>
                  <a:lnTo>
                    <a:pt x="154" y="84"/>
                  </a:lnTo>
                  <a:lnTo>
                    <a:pt x="159" y="84"/>
                  </a:lnTo>
                  <a:lnTo>
                    <a:pt x="159" y="89"/>
                  </a:lnTo>
                  <a:lnTo>
                    <a:pt x="159" y="92"/>
                  </a:lnTo>
                  <a:lnTo>
                    <a:pt x="158" y="97"/>
                  </a:lnTo>
                  <a:lnTo>
                    <a:pt x="158" y="102"/>
                  </a:lnTo>
                  <a:lnTo>
                    <a:pt x="154" y="102"/>
                  </a:lnTo>
                  <a:lnTo>
                    <a:pt x="150" y="103"/>
                  </a:lnTo>
                  <a:lnTo>
                    <a:pt x="145" y="105"/>
                  </a:lnTo>
                  <a:lnTo>
                    <a:pt x="140" y="105"/>
                  </a:lnTo>
                  <a:lnTo>
                    <a:pt x="135" y="106"/>
                  </a:lnTo>
                  <a:lnTo>
                    <a:pt x="129" y="107"/>
                  </a:lnTo>
                  <a:lnTo>
                    <a:pt x="124" y="108"/>
                  </a:lnTo>
                  <a:lnTo>
                    <a:pt x="117" y="110"/>
                  </a:lnTo>
                  <a:lnTo>
                    <a:pt x="117" y="111"/>
                  </a:lnTo>
                  <a:lnTo>
                    <a:pt x="117" y="112"/>
                  </a:lnTo>
                  <a:lnTo>
                    <a:pt x="122" y="112"/>
                  </a:lnTo>
                  <a:lnTo>
                    <a:pt x="129" y="111"/>
                  </a:lnTo>
                  <a:lnTo>
                    <a:pt x="133" y="111"/>
                  </a:lnTo>
                  <a:lnTo>
                    <a:pt x="138" y="111"/>
                  </a:lnTo>
                  <a:lnTo>
                    <a:pt x="143" y="111"/>
                  </a:lnTo>
                  <a:lnTo>
                    <a:pt x="148" y="111"/>
                  </a:lnTo>
                  <a:lnTo>
                    <a:pt x="153" y="110"/>
                  </a:lnTo>
                  <a:lnTo>
                    <a:pt x="158" y="110"/>
                  </a:lnTo>
                  <a:lnTo>
                    <a:pt x="158" y="115"/>
                  </a:lnTo>
                  <a:lnTo>
                    <a:pt x="158" y="118"/>
                  </a:lnTo>
                  <a:lnTo>
                    <a:pt x="158" y="122"/>
                  </a:lnTo>
                  <a:lnTo>
                    <a:pt x="158" y="127"/>
                  </a:lnTo>
                  <a:lnTo>
                    <a:pt x="156" y="127"/>
                  </a:lnTo>
                  <a:lnTo>
                    <a:pt x="154" y="128"/>
                  </a:lnTo>
                  <a:lnTo>
                    <a:pt x="152" y="128"/>
                  </a:lnTo>
                  <a:lnTo>
                    <a:pt x="150" y="129"/>
                  </a:lnTo>
                  <a:lnTo>
                    <a:pt x="151" y="132"/>
                  </a:lnTo>
                  <a:lnTo>
                    <a:pt x="151" y="133"/>
                  </a:lnTo>
                  <a:lnTo>
                    <a:pt x="151" y="134"/>
                  </a:lnTo>
                  <a:lnTo>
                    <a:pt x="152" y="136"/>
                  </a:lnTo>
                  <a:lnTo>
                    <a:pt x="153" y="134"/>
                  </a:lnTo>
                  <a:lnTo>
                    <a:pt x="156" y="134"/>
                  </a:lnTo>
                  <a:lnTo>
                    <a:pt x="157" y="134"/>
                  </a:lnTo>
                  <a:lnTo>
                    <a:pt x="158" y="133"/>
                  </a:lnTo>
                  <a:lnTo>
                    <a:pt x="158" y="136"/>
                  </a:lnTo>
                  <a:lnTo>
                    <a:pt x="158" y="138"/>
                  </a:lnTo>
                  <a:lnTo>
                    <a:pt x="158" y="142"/>
                  </a:lnTo>
                  <a:lnTo>
                    <a:pt x="158" y="144"/>
                  </a:lnTo>
                  <a:lnTo>
                    <a:pt x="150" y="145"/>
                  </a:lnTo>
                  <a:lnTo>
                    <a:pt x="142" y="147"/>
                  </a:lnTo>
                  <a:lnTo>
                    <a:pt x="135" y="148"/>
                  </a:lnTo>
                  <a:lnTo>
                    <a:pt x="127" y="150"/>
                  </a:lnTo>
                  <a:lnTo>
                    <a:pt x="121" y="154"/>
                  </a:lnTo>
                  <a:lnTo>
                    <a:pt x="114" y="158"/>
                  </a:lnTo>
                  <a:lnTo>
                    <a:pt x="106" y="163"/>
                  </a:lnTo>
                  <a:lnTo>
                    <a:pt x="98" y="168"/>
                  </a:lnTo>
                  <a:lnTo>
                    <a:pt x="96" y="168"/>
                  </a:lnTo>
                  <a:lnTo>
                    <a:pt x="95" y="168"/>
                  </a:lnTo>
                  <a:lnTo>
                    <a:pt x="94" y="168"/>
                  </a:lnTo>
                  <a:lnTo>
                    <a:pt x="93" y="168"/>
                  </a:lnTo>
                  <a:lnTo>
                    <a:pt x="88" y="163"/>
                  </a:lnTo>
                  <a:lnTo>
                    <a:pt x="84" y="159"/>
                  </a:lnTo>
                  <a:lnTo>
                    <a:pt x="79" y="154"/>
                  </a:lnTo>
                  <a:lnTo>
                    <a:pt x="78" y="149"/>
                  </a:lnTo>
                  <a:lnTo>
                    <a:pt x="86" y="143"/>
                  </a:lnTo>
                  <a:lnTo>
                    <a:pt x="95" y="138"/>
                  </a:lnTo>
                  <a:lnTo>
                    <a:pt x="101" y="133"/>
                  </a:lnTo>
                  <a:lnTo>
                    <a:pt x="105" y="127"/>
                  </a:lnTo>
                  <a:lnTo>
                    <a:pt x="96" y="129"/>
                  </a:lnTo>
                  <a:lnTo>
                    <a:pt x="89" y="134"/>
                  </a:lnTo>
                  <a:lnTo>
                    <a:pt x="80" y="142"/>
                  </a:lnTo>
                  <a:lnTo>
                    <a:pt x="70" y="147"/>
                  </a:lnTo>
                  <a:lnTo>
                    <a:pt x="59" y="134"/>
                  </a:lnTo>
                  <a:lnTo>
                    <a:pt x="56" y="126"/>
                  </a:lnTo>
                  <a:lnTo>
                    <a:pt x="62" y="120"/>
                  </a:lnTo>
                  <a:lnTo>
                    <a:pt x="77" y="110"/>
                  </a:lnTo>
                  <a:lnTo>
                    <a:pt x="77" y="108"/>
                  </a:lnTo>
                  <a:lnTo>
                    <a:pt x="77" y="107"/>
                  </a:lnTo>
                  <a:lnTo>
                    <a:pt x="75" y="107"/>
                  </a:lnTo>
                  <a:lnTo>
                    <a:pt x="75" y="106"/>
                  </a:lnTo>
                  <a:lnTo>
                    <a:pt x="68" y="108"/>
                  </a:lnTo>
                  <a:lnTo>
                    <a:pt x="61" y="113"/>
                  </a:lnTo>
                  <a:lnTo>
                    <a:pt x="53" y="118"/>
                  </a:lnTo>
                  <a:lnTo>
                    <a:pt x="46" y="121"/>
                  </a:lnTo>
                  <a:lnTo>
                    <a:pt x="42" y="116"/>
                  </a:lnTo>
                  <a:lnTo>
                    <a:pt x="38" y="112"/>
                  </a:lnTo>
                  <a:lnTo>
                    <a:pt x="35" y="108"/>
                  </a:lnTo>
                  <a:lnTo>
                    <a:pt x="33" y="103"/>
                  </a:lnTo>
                  <a:lnTo>
                    <a:pt x="38" y="99"/>
                  </a:lnTo>
                  <a:lnTo>
                    <a:pt x="44" y="95"/>
                  </a:lnTo>
                  <a:lnTo>
                    <a:pt x="49" y="91"/>
                  </a:lnTo>
                  <a:lnTo>
                    <a:pt x="54" y="89"/>
                  </a:lnTo>
                  <a:lnTo>
                    <a:pt x="61" y="85"/>
                  </a:lnTo>
                  <a:lnTo>
                    <a:pt x="65" y="82"/>
                  </a:lnTo>
                  <a:lnTo>
                    <a:pt x="70" y="80"/>
                  </a:lnTo>
                  <a:lnTo>
                    <a:pt x="75" y="78"/>
                  </a:lnTo>
                  <a:lnTo>
                    <a:pt x="75" y="76"/>
                  </a:lnTo>
                  <a:lnTo>
                    <a:pt x="75" y="75"/>
                  </a:lnTo>
                  <a:lnTo>
                    <a:pt x="75" y="74"/>
                  </a:lnTo>
                  <a:lnTo>
                    <a:pt x="70" y="75"/>
                  </a:lnTo>
                  <a:lnTo>
                    <a:pt x="64" y="79"/>
                  </a:lnTo>
                  <a:lnTo>
                    <a:pt x="57" y="82"/>
                  </a:lnTo>
                  <a:lnTo>
                    <a:pt x="51" y="86"/>
                  </a:lnTo>
                  <a:lnTo>
                    <a:pt x="43" y="91"/>
                  </a:lnTo>
                  <a:lnTo>
                    <a:pt x="37" y="95"/>
                  </a:lnTo>
                  <a:lnTo>
                    <a:pt x="31" y="97"/>
                  </a:lnTo>
                  <a:lnTo>
                    <a:pt x="25" y="99"/>
                  </a:lnTo>
                  <a:lnTo>
                    <a:pt x="21" y="95"/>
                  </a:lnTo>
                  <a:lnTo>
                    <a:pt x="16" y="90"/>
                  </a:lnTo>
                  <a:lnTo>
                    <a:pt x="12" y="85"/>
                  </a:lnTo>
                  <a:lnTo>
                    <a:pt x="11" y="80"/>
                  </a:lnTo>
                  <a:lnTo>
                    <a:pt x="21" y="75"/>
                  </a:lnTo>
                  <a:lnTo>
                    <a:pt x="26" y="71"/>
                  </a:lnTo>
                  <a:lnTo>
                    <a:pt x="31" y="70"/>
                  </a:lnTo>
                  <a:lnTo>
                    <a:pt x="37" y="68"/>
                  </a:lnTo>
                  <a:lnTo>
                    <a:pt x="37" y="66"/>
                  </a:lnTo>
                  <a:lnTo>
                    <a:pt x="37" y="64"/>
                  </a:lnTo>
                  <a:lnTo>
                    <a:pt x="37" y="63"/>
                  </a:lnTo>
                  <a:lnTo>
                    <a:pt x="37" y="61"/>
                  </a:lnTo>
                  <a:lnTo>
                    <a:pt x="30" y="64"/>
                  </a:lnTo>
                  <a:lnTo>
                    <a:pt x="21" y="69"/>
                  </a:lnTo>
                  <a:lnTo>
                    <a:pt x="11" y="74"/>
                  </a:lnTo>
                  <a:lnTo>
                    <a:pt x="4" y="76"/>
                  </a:lnTo>
                  <a:lnTo>
                    <a:pt x="1" y="74"/>
                  </a:lnTo>
                  <a:lnTo>
                    <a:pt x="0" y="71"/>
                  </a:lnTo>
                  <a:lnTo>
                    <a:pt x="0" y="70"/>
                  </a:lnTo>
                  <a:close/>
                </a:path>
              </a:pathLst>
            </a:custGeom>
            <a:solidFill>
              <a:srgbClr val="FFFF00"/>
            </a:solidFill>
            <a:ln w="9525">
              <a:noFill/>
              <a:round/>
              <a:headEnd/>
              <a:tailEnd/>
            </a:ln>
          </p:spPr>
          <p:txBody>
            <a:bodyPr/>
            <a:lstStyle/>
            <a:p>
              <a:endParaRPr lang="el-GR"/>
            </a:p>
          </p:txBody>
        </p:sp>
        <p:sp>
          <p:nvSpPr>
            <p:cNvPr id="41430" name="Freeform 570"/>
            <p:cNvSpPr>
              <a:spLocks/>
            </p:cNvSpPr>
            <p:nvPr/>
          </p:nvSpPr>
          <p:spPr bwMode="auto">
            <a:xfrm>
              <a:off x="4201" y="3009"/>
              <a:ext cx="26" cy="13"/>
            </a:xfrm>
            <a:custGeom>
              <a:avLst/>
              <a:gdLst>
                <a:gd name="T0" fmla="*/ 2 w 26"/>
                <a:gd name="T1" fmla="*/ 0 h 13"/>
                <a:gd name="T2" fmla="*/ 8 w 26"/>
                <a:gd name="T3" fmla="*/ 2 h 13"/>
                <a:gd name="T4" fmla="*/ 13 w 26"/>
                <a:gd name="T5" fmla="*/ 3 h 13"/>
                <a:gd name="T6" fmla="*/ 19 w 26"/>
                <a:gd name="T7" fmla="*/ 6 h 13"/>
                <a:gd name="T8" fmla="*/ 25 w 26"/>
                <a:gd name="T9" fmla="*/ 8 h 13"/>
                <a:gd name="T10" fmla="*/ 25 w 26"/>
                <a:gd name="T11" fmla="*/ 10 h 13"/>
                <a:gd name="T12" fmla="*/ 25 w 26"/>
                <a:gd name="T13" fmla="*/ 11 h 13"/>
                <a:gd name="T14" fmla="*/ 25 w 26"/>
                <a:gd name="T15" fmla="*/ 12 h 13"/>
                <a:gd name="T16" fmla="*/ 26 w 26"/>
                <a:gd name="T17" fmla="*/ 13 h 13"/>
                <a:gd name="T18" fmla="*/ 19 w 26"/>
                <a:gd name="T19" fmla="*/ 12 h 13"/>
                <a:gd name="T20" fmla="*/ 13 w 26"/>
                <a:gd name="T21" fmla="*/ 11 h 13"/>
                <a:gd name="T22" fmla="*/ 7 w 26"/>
                <a:gd name="T23" fmla="*/ 7 h 13"/>
                <a:gd name="T24" fmla="*/ 0 w 26"/>
                <a:gd name="T25" fmla="*/ 3 h 13"/>
                <a:gd name="T26" fmla="*/ 0 w 26"/>
                <a:gd name="T27" fmla="*/ 2 h 13"/>
                <a:gd name="T28" fmla="*/ 2 w 26"/>
                <a:gd name="T29" fmla="*/ 1 h 13"/>
                <a:gd name="T30" fmla="*/ 2 w 26"/>
                <a:gd name="T31" fmla="*/ 1 h 13"/>
                <a:gd name="T32" fmla="*/ 2 w 26"/>
                <a:gd name="T33" fmla="*/ 0 h 13"/>
                <a:gd name="T34" fmla="*/ 2 w 26"/>
                <a:gd name="T35" fmla="*/ 0 h 13"/>
                <a:gd name="T36" fmla="*/ 2 w 26"/>
                <a:gd name="T37" fmla="*/ 0 h 13"/>
                <a:gd name="T38" fmla="*/ 2 w 26"/>
                <a:gd name="T39" fmla="*/ 0 h 13"/>
                <a:gd name="T40" fmla="*/ 2 w 26"/>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3"/>
                <a:gd name="T65" fmla="*/ 26 w 2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3">
                  <a:moveTo>
                    <a:pt x="2" y="0"/>
                  </a:moveTo>
                  <a:lnTo>
                    <a:pt x="8" y="2"/>
                  </a:lnTo>
                  <a:lnTo>
                    <a:pt x="13" y="3"/>
                  </a:lnTo>
                  <a:lnTo>
                    <a:pt x="19" y="6"/>
                  </a:lnTo>
                  <a:lnTo>
                    <a:pt x="25" y="8"/>
                  </a:lnTo>
                  <a:lnTo>
                    <a:pt x="25" y="10"/>
                  </a:lnTo>
                  <a:lnTo>
                    <a:pt x="25" y="11"/>
                  </a:lnTo>
                  <a:lnTo>
                    <a:pt x="25" y="12"/>
                  </a:lnTo>
                  <a:lnTo>
                    <a:pt x="26" y="13"/>
                  </a:lnTo>
                  <a:lnTo>
                    <a:pt x="19" y="12"/>
                  </a:lnTo>
                  <a:lnTo>
                    <a:pt x="13" y="11"/>
                  </a:lnTo>
                  <a:lnTo>
                    <a:pt x="7" y="7"/>
                  </a:lnTo>
                  <a:lnTo>
                    <a:pt x="0" y="3"/>
                  </a:lnTo>
                  <a:lnTo>
                    <a:pt x="0" y="2"/>
                  </a:lnTo>
                  <a:lnTo>
                    <a:pt x="2" y="1"/>
                  </a:lnTo>
                  <a:lnTo>
                    <a:pt x="2" y="0"/>
                  </a:lnTo>
                  <a:close/>
                </a:path>
              </a:pathLst>
            </a:custGeom>
            <a:solidFill>
              <a:srgbClr val="000000"/>
            </a:solidFill>
            <a:ln w="9525">
              <a:noFill/>
              <a:round/>
              <a:headEnd/>
              <a:tailEnd/>
            </a:ln>
          </p:spPr>
          <p:txBody>
            <a:bodyPr/>
            <a:lstStyle/>
            <a:p>
              <a:endParaRPr lang="el-GR"/>
            </a:p>
          </p:txBody>
        </p:sp>
        <p:sp>
          <p:nvSpPr>
            <p:cNvPr id="41431" name="Freeform 571"/>
            <p:cNvSpPr>
              <a:spLocks/>
            </p:cNvSpPr>
            <p:nvPr/>
          </p:nvSpPr>
          <p:spPr bwMode="auto">
            <a:xfrm>
              <a:off x="4218" y="2207"/>
              <a:ext cx="18" cy="10"/>
            </a:xfrm>
            <a:custGeom>
              <a:avLst/>
              <a:gdLst>
                <a:gd name="T0" fmla="*/ 0 w 18"/>
                <a:gd name="T1" fmla="*/ 7 h 10"/>
                <a:gd name="T2" fmla="*/ 6 w 18"/>
                <a:gd name="T3" fmla="*/ 4 h 10"/>
                <a:gd name="T4" fmla="*/ 9 w 18"/>
                <a:gd name="T5" fmla="*/ 3 h 10"/>
                <a:gd name="T6" fmla="*/ 14 w 18"/>
                <a:gd name="T7" fmla="*/ 2 h 10"/>
                <a:gd name="T8" fmla="*/ 18 w 18"/>
                <a:gd name="T9" fmla="*/ 0 h 10"/>
                <a:gd name="T10" fmla="*/ 16 w 18"/>
                <a:gd name="T11" fmla="*/ 4 h 10"/>
                <a:gd name="T12" fmla="*/ 12 w 18"/>
                <a:gd name="T13" fmla="*/ 7 h 10"/>
                <a:gd name="T14" fmla="*/ 7 w 18"/>
                <a:gd name="T15" fmla="*/ 9 h 10"/>
                <a:gd name="T16" fmla="*/ 0 w 18"/>
                <a:gd name="T17" fmla="*/ 10 h 10"/>
                <a:gd name="T18" fmla="*/ 0 w 18"/>
                <a:gd name="T19" fmla="*/ 9 h 10"/>
                <a:gd name="T20" fmla="*/ 0 w 18"/>
                <a:gd name="T21" fmla="*/ 8 h 10"/>
                <a:gd name="T22" fmla="*/ 0 w 18"/>
                <a:gd name="T23" fmla="*/ 8 h 10"/>
                <a:gd name="T24" fmla="*/ 0 w 18"/>
                <a:gd name="T25" fmla="*/ 7 h 10"/>
                <a:gd name="T26" fmla="*/ 0 w 18"/>
                <a:gd name="T27" fmla="*/ 7 h 10"/>
                <a:gd name="T28" fmla="*/ 0 w 18"/>
                <a:gd name="T29" fmla="*/ 7 h 10"/>
                <a:gd name="T30" fmla="*/ 0 w 18"/>
                <a:gd name="T31" fmla="*/ 7 h 10"/>
                <a:gd name="T32" fmla="*/ 0 w 18"/>
                <a:gd name="T33" fmla="*/ 7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0"/>
                <a:gd name="T53" fmla="*/ 18 w 18"/>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0">
                  <a:moveTo>
                    <a:pt x="0" y="7"/>
                  </a:moveTo>
                  <a:lnTo>
                    <a:pt x="6" y="4"/>
                  </a:lnTo>
                  <a:lnTo>
                    <a:pt x="9" y="3"/>
                  </a:lnTo>
                  <a:lnTo>
                    <a:pt x="14" y="2"/>
                  </a:lnTo>
                  <a:lnTo>
                    <a:pt x="18" y="0"/>
                  </a:lnTo>
                  <a:lnTo>
                    <a:pt x="16" y="4"/>
                  </a:lnTo>
                  <a:lnTo>
                    <a:pt x="12" y="7"/>
                  </a:lnTo>
                  <a:lnTo>
                    <a:pt x="7" y="9"/>
                  </a:lnTo>
                  <a:lnTo>
                    <a:pt x="0" y="10"/>
                  </a:lnTo>
                  <a:lnTo>
                    <a:pt x="0" y="9"/>
                  </a:lnTo>
                  <a:lnTo>
                    <a:pt x="0" y="8"/>
                  </a:lnTo>
                  <a:lnTo>
                    <a:pt x="0" y="7"/>
                  </a:lnTo>
                  <a:close/>
                </a:path>
              </a:pathLst>
            </a:custGeom>
            <a:solidFill>
              <a:srgbClr val="000000"/>
            </a:solidFill>
            <a:ln w="9525">
              <a:noFill/>
              <a:round/>
              <a:headEnd/>
              <a:tailEnd/>
            </a:ln>
          </p:spPr>
          <p:txBody>
            <a:bodyPr/>
            <a:lstStyle/>
            <a:p>
              <a:endParaRPr lang="el-GR"/>
            </a:p>
          </p:txBody>
        </p:sp>
        <p:sp>
          <p:nvSpPr>
            <p:cNvPr id="41432" name="Freeform 572"/>
            <p:cNvSpPr>
              <a:spLocks/>
            </p:cNvSpPr>
            <p:nvPr/>
          </p:nvSpPr>
          <p:spPr bwMode="auto">
            <a:xfrm>
              <a:off x="4215" y="2970"/>
              <a:ext cx="14" cy="9"/>
            </a:xfrm>
            <a:custGeom>
              <a:avLst/>
              <a:gdLst>
                <a:gd name="T0" fmla="*/ 0 w 14"/>
                <a:gd name="T1" fmla="*/ 0 h 9"/>
                <a:gd name="T2" fmla="*/ 5 w 14"/>
                <a:gd name="T3" fmla="*/ 2 h 9"/>
                <a:gd name="T4" fmla="*/ 7 w 14"/>
                <a:gd name="T5" fmla="*/ 2 h 9"/>
                <a:gd name="T6" fmla="*/ 10 w 14"/>
                <a:gd name="T7" fmla="*/ 3 h 9"/>
                <a:gd name="T8" fmla="*/ 14 w 14"/>
                <a:gd name="T9" fmla="*/ 5 h 9"/>
                <a:gd name="T10" fmla="*/ 14 w 14"/>
                <a:gd name="T11" fmla="*/ 5 h 9"/>
                <a:gd name="T12" fmla="*/ 14 w 14"/>
                <a:gd name="T13" fmla="*/ 7 h 9"/>
                <a:gd name="T14" fmla="*/ 14 w 14"/>
                <a:gd name="T15" fmla="*/ 8 h 9"/>
                <a:gd name="T16" fmla="*/ 14 w 14"/>
                <a:gd name="T17" fmla="*/ 9 h 9"/>
                <a:gd name="T18" fmla="*/ 9 w 14"/>
                <a:gd name="T19" fmla="*/ 8 h 9"/>
                <a:gd name="T20" fmla="*/ 6 w 14"/>
                <a:gd name="T21" fmla="*/ 8 h 9"/>
                <a:gd name="T22" fmla="*/ 4 w 14"/>
                <a:gd name="T23" fmla="*/ 7 h 9"/>
                <a:gd name="T24" fmla="*/ 0 w 14"/>
                <a:gd name="T25" fmla="*/ 4 h 9"/>
                <a:gd name="T26" fmla="*/ 0 w 14"/>
                <a:gd name="T27" fmla="*/ 3 h 9"/>
                <a:gd name="T28" fmla="*/ 0 w 14"/>
                <a:gd name="T29" fmla="*/ 2 h 9"/>
                <a:gd name="T30" fmla="*/ 0 w 14"/>
                <a:gd name="T31" fmla="*/ 2 h 9"/>
                <a:gd name="T32" fmla="*/ 0 w 14"/>
                <a:gd name="T33" fmla="*/ 0 h 9"/>
                <a:gd name="T34" fmla="*/ 0 w 14"/>
                <a:gd name="T35" fmla="*/ 0 h 9"/>
                <a:gd name="T36" fmla="*/ 0 w 14"/>
                <a:gd name="T37" fmla="*/ 0 h 9"/>
                <a:gd name="T38" fmla="*/ 0 w 14"/>
                <a:gd name="T39" fmla="*/ 0 h 9"/>
                <a:gd name="T40" fmla="*/ 0 w 14"/>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9"/>
                <a:gd name="T65" fmla="*/ 14 w 14"/>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9">
                  <a:moveTo>
                    <a:pt x="0" y="0"/>
                  </a:moveTo>
                  <a:lnTo>
                    <a:pt x="5" y="2"/>
                  </a:lnTo>
                  <a:lnTo>
                    <a:pt x="7" y="2"/>
                  </a:lnTo>
                  <a:lnTo>
                    <a:pt x="10" y="3"/>
                  </a:lnTo>
                  <a:lnTo>
                    <a:pt x="14" y="5"/>
                  </a:lnTo>
                  <a:lnTo>
                    <a:pt x="14" y="7"/>
                  </a:lnTo>
                  <a:lnTo>
                    <a:pt x="14" y="8"/>
                  </a:lnTo>
                  <a:lnTo>
                    <a:pt x="14" y="9"/>
                  </a:lnTo>
                  <a:lnTo>
                    <a:pt x="9" y="8"/>
                  </a:lnTo>
                  <a:lnTo>
                    <a:pt x="6" y="8"/>
                  </a:lnTo>
                  <a:lnTo>
                    <a:pt x="4" y="7"/>
                  </a:lnTo>
                  <a:lnTo>
                    <a:pt x="0" y="4"/>
                  </a:lnTo>
                  <a:lnTo>
                    <a:pt x="0" y="3"/>
                  </a:lnTo>
                  <a:lnTo>
                    <a:pt x="0" y="2"/>
                  </a:lnTo>
                  <a:lnTo>
                    <a:pt x="0" y="0"/>
                  </a:lnTo>
                  <a:close/>
                </a:path>
              </a:pathLst>
            </a:custGeom>
            <a:solidFill>
              <a:srgbClr val="000000"/>
            </a:solidFill>
            <a:ln w="9525">
              <a:noFill/>
              <a:round/>
              <a:headEnd/>
              <a:tailEnd/>
            </a:ln>
          </p:spPr>
          <p:txBody>
            <a:bodyPr/>
            <a:lstStyle/>
            <a:p>
              <a:endParaRPr lang="el-GR"/>
            </a:p>
          </p:txBody>
        </p:sp>
        <p:sp>
          <p:nvSpPr>
            <p:cNvPr id="41433" name="Freeform 573"/>
            <p:cNvSpPr>
              <a:spLocks/>
            </p:cNvSpPr>
            <p:nvPr/>
          </p:nvSpPr>
          <p:spPr bwMode="auto">
            <a:xfrm>
              <a:off x="4221" y="2779"/>
              <a:ext cx="15" cy="11"/>
            </a:xfrm>
            <a:custGeom>
              <a:avLst/>
              <a:gdLst>
                <a:gd name="T0" fmla="*/ 0 w 15"/>
                <a:gd name="T1" fmla="*/ 0 h 11"/>
                <a:gd name="T2" fmla="*/ 6 w 15"/>
                <a:gd name="T3" fmla="*/ 1 h 11"/>
                <a:gd name="T4" fmla="*/ 9 w 15"/>
                <a:gd name="T5" fmla="*/ 1 h 11"/>
                <a:gd name="T6" fmla="*/ 11 w 15"/>
                <a:gd name="T7" fmla="*/ 3 h 11"/>
                <a:gd name="T8" fmla="*/ 14 w 15"/>
                <a:gd name="T9" fmla="*/ 5 h 11"/>
                <a:gd name="T10" fmla="*/ 15 w 15"/>
                <a:gd name="T11" fmla="*/ 6 h 11"/>
                <a:gd name="T12" fmla="*/ 15 w 15"/>
                <a:gd name="T13" fmla="*/ 8 h 11"/>
                <a:gd name="T14" fmla="*/ 15 w 15"/>
                <a:gd name="T15" fmla="*/ 9 h 11"/>
                <a:gd name="T16" fmla="*/ 15 w 15"/>
                <a:gd name="T17" fmla="*/ 10 h 11"/>
                <a:gd name="T18" fmla="*/ 14 w 15"/>
                <a:gd name="T19" fmla="*/ 10 h 11"/>
                <a:gd name="T20" fmla="*/ 13 w 15"/>
                <a:gd name="T21" fmla="*/ 10 h 11"/>
                <a:gd name="T22" fmla="*/ 10 w 15"/>
                <a:gd name="T23" fmla="*/ 10 h 11"/>
                <a:gd name="T24" fmla="*/ 9 w 15"/>
                <a:gd name="T25" fmla="*/ 11 h 11"/>
                <a:gd name="T26" fmla="*/ 6 w 15"/>
                <a:gd name="T27" fmla="*/ 9 h 11"/>
                <a:gd name="T28" fmla="*/ 4 w 15"/>
                <a:gd name="T29" fmla="*/ 6 h 11"/>
                <a:gd name="T30" fmla="*/ 1 w 15"/>
                <a:gd name="T31" fmla="*/ 4 h 11"/>
                <a:gd name="T32" fmla="*/ 0 w 15"/>
                <a:gd name="T33" fmla="*/ 0 h 11"/>
                <a:gd name="T34" fmla="*/ 0 w 15"/>
                <a:gd name="T35" fmla="*/ 0 h 11"/>
                <a:gd name="T36" fmla="*/ 0 w 15"/>
                <a:gd name="T37" fmla="*/ 0 h 11"/>
                <a:gd name="T38" fmla="*/ 0 w 15"/>
                <a:gd name="T39" fmla="*/ 0 h 11"/>
                <a:gd name="T40" fmla="*/ 0 w 15"/>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1"/>
                <a:gd name="T65" fmla="*/ 15 w 1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1">
                  <a:moveTo>
                    <a:pt x="0" y="0"/>
                  </a:moveTo>
                  <a:lnTo>
                    <a:pt x="6" y="1"/>
                  </a:lnTo>
                  <a:lnTo>
                    <a:pt x="9" y="1"/>
                  </a:lnTo>
                  <a:lnTo>
                    <a:pt x="11" y="3"/>
                  </a:lnTo>
                  <a:lnTo>
                    <a:pt x="14" y="5"/>
                  </a:lnTo>
                  <a:lnTo>
                    <a:pt x="15" y="6"/>
                  </a:lnTo>
                  <a:lnTo>
                    <a:pt x="15" y="8"/>
                  </a:lnTo>
                  <a:lnTo>
                    <a:pt x="15" y="9"/>
                  </a:lnTo>
                  <a:lnTo>
                    <a:pt x="15" y="10"/>
                  </a:lnTo>
                  <a:lnTo>
                    <a:pt x="14" y="10"/>
                  </a:lnTo>
                  <a:lnTo>
                    <a:pt x="13" y="10"/>
                  </a:lnTo>
                  <a:lnTo>
                    <a:pt x="10" y="10"/>
                  </a:lnTo>
                  <a:lnTo>
                    <a:pt x="9" y="11"/>
                  </a:lnTo>
                  <a:lnTo>
                    <a:pt x="6" y="9"/>
                  </a:lnTo>
                  <a:lnTo>
                    <a:pt x="4" y="6"/>
                  </a:lnTo>
                  <a:lnTo>
                    <a:pt x="1" y="4"/>
                  </a:lnTo>
                  <a:lnTo>
                    <a:pt x="0" y="0"/>
                  </a:lnTo>
                  <a:close/>
                </a:path>
              </a:pathLst>
            </a:custGeom>
            <a:solidFill>
              <a:srgbClr val="000000"/>
            </a:solidFill>
            <a:ln w="9525">
              <a:noFill/>
              <a:round/>
              <a:headEnd/>
              <a:tailEnd/>
            </a:ln>
          </p:spPr>
          <p:txBody>
            <a:bodyPr/>
            <a:lstStyle/>
            <a:p>
              <a:endParaRPr lang="el-GR"/>
            </a:p>
          </p:txBody>
        </p:sp>
        <p:sp>
          <p:nvSpPr>
            <p:cNvPr id="41434" name="Freeform 574"/>
            <p:cNvSpPr>
              <a:spLocks/>
            </p:cNvSpPr>
            <p:nvPr/>
          </p:nvSpPr>
          <p:spPr bwMode="auto">
            <a:xfrm>
              <a:off x="4226" y="2909"/>
              <a:ext cx="9" cy="7"/>
            </a:xfrm>
            <a:custGeom>
              <a:avLst/>
              <a:gdLst>
                <a:gd name="T0" fmla="*/ 0 w 9"/>
                <a:gd name="T1" fmla="*/ 0 h 7"/>
                <a:gd name="T2" fmla="*/ 1 w 9"/>
                <a:gd name="T3" fmla="*/ 0 h 7"/>
                <a:gd name="T4" fmla="*/ 4 w 9"/>
                <a:gd name="T5" fmla="*/ 0 h 7"/>
                <a:gd name="T6" fmla="*/ 5 w 9"/>
                <a:gd name="T7" fmla="*/ 1 h 7"/>
                <a:gd name="T8" fmla="*/ 6 w 9"/>
                <a:gd name="T9" fmla="*/ 1 h 7"/>
                <a:gd name="T10" fmla="*/ 8 w 9"/>
                <a:gd name="T11" fmla="*/ 2 h 7"/>
                <a:gd name="T12" fmla="*/ 8 w 9"/>
                <a:gd name="T13" fmla="*/ 3 h 7"/>
                <a:gd name="T14" fmla="*/ 9 w 9"/>
                <a:gd name="T15" fmla="*/ 5 h 7"/>
                <a:gd name="T16" fmla="*/ 9 w 9"/>
                <a:gd name="T17" fmla="*/ 6 h 7"/>
                <a:gd name="T18" fmla="*/ 8 w 9"/>
                <a:gd name="T19" fmla="*/ 7 h 7"/>
                <a:gd name="T20" fmla="*/ 6 w 9"/>
                <a:gd name="T21" fmla="*/ 7 h 7"/>
                <a:gd name="T22" fmla="*/ 4 w 9"/>
                <a:gd name="T23" fmla="*/ 7 h 7"/>
                <a:gd name="T24" fmla="*/ 1 w 9"/>
                <a:gd name="T25" fmla="*/ 7 h 7"/>
                <a:gd name="T26" fmla="*/ 0 w 9"/>
                <a:gd name="T27" fmla="*/ 6 h 7"/>
                <a:gd name="T28" fmla="*/ 0 w 9"/>
                <a:gd name="T29" fmla="*/ 5 h 7"/>
                <a:gd name="T30" fmla="*/ 0 w 9"/>
                <a:gd name="T31" fmla="*/ 3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0" y="0"/>
                  </a:moveTo>
                  <a:lnTo>
                    <a:pt x="1" y="0"/>
                  </a:lnTo>
                  <a:lnTo>
                    <a:pt x="4" y="0"/>
                  </a:lnTo>
                  <a:lnTo>
                    <a:pt x="5" y="1"/>
                  </a:lnTo>
                  <a:lnTo>
                    <a:pt x="6" y="1"/>
                  </a:lnTo>
                  <a:lnTo>
                    <a:pt x="8" y="2"/>
                  </a:lnTo>
                  <a:lnTo>
                    <a:pt x="8" y="3"/>
                  </a:lnTo>
                  <a:lnTo>
                    <a:pt x="9" y="5"/>
                  </a:lnTo>
                  <a:lnTo>
                    <a:pt x="9" y="6"/>
                  </a:lnTo>
                  <a:lnTo>
                    <a:pt x="8" y="7"/>
                  </a:lnTo>
                  <a:lnTo>
                    <a:pt x="6" y="7"/>
                  </a:lnTo>
                  <a:lnTo>
                    <a:pt x="4" y="7"/>
                  </a:lnTo>
                  <a:lnTo>
                    <a:pt x="1" y="7"/>
                  </a:lnTo>
                  <a:lnTo>
                    <a:pt x="0" y="6"/>
                  </a:lnTo>
                  <a:lnTo>
                    <a:pt x="0" y="5"/>
                  </a:lnTo>
                  <a:lnTo>
                    <a:pt x="0" y="3"/>
                  </a:lnTo>
                  <a:lnTo>
                    <a:pt x="0" y="0"/>
                  </a:lnTo>
                  <a:close/>
                </a:path>
              </a:pathLst>
            </a:custGeom>
            <a:solidFill>
              <a:srgbClr val="000000"/>
            </a:solidFill>
            <a:ln w="9525">
              <a:noFill/>
              <a:round/>
              <a:headEnd/>
              <a:tailEnd/>
            </a:ln>
          </p:spPr>
          <p:txBody>
            <a:bodyPr/>
            <a:lstStyle/>
            <a:p>
              <a:endParaRPr lang="el-GR"/>
            </a:p>
          </p:txBody>
        </p:sp>
        <p:sp>
          <p:nvSpPr>
            <p:cNvPr id="41435" name="Freeform 575"/>
            <p:cNvSpPr>
              <a:spLocks/>
            </p:cNvSpPr>
            <p:nvPr/>
          </p:nvSpPr>
          <p:spPr bwMode="auto">
            <a:xfrm>
              <a:off x="4239" y="2123"/>
              <a:ext cx="14" cy="8"/>
            </a:xfrm>
            <a:custGeom>
              <a:avLst/>
              <a:gdLst>
                <a:gd name="T0" fmla="*/ 1 w 14"/>
                <a:gd name="T1" fmla="*/ 4 h 8"/>
                <a:gd name="T2" fmla="*/ 4 w 14"/>
                <a:gd name="T3" fmla="*/ 2 h 8"/>
                <a:gd name="T4" fmla="*/ 8 w 14"/>
                <a:gd name="T5" fmla="*/ 0 h 8"/>
                <a:gd name="T6" fmla="*/ 11 w 14"/>
                <a:gd name="T7" fmla="*/ 2 h 8"/>
                <a:gd name="T8" fmla="*/ 13 w 14"/>
                <a:gd name="T9" fmla="*/ 2 h 8"/>
                <a:gd name="T10" fmla="*/ 14 w 14"/>
                <a:gd name="T11" fmla="*/ 3 h 8"/>
                <a:gd name="T12" fmla="*/ 12 w 14"/>
                <a:gd name="T13" fmla="*/ 4 h 8"/>
                <a:gd name="T14" fmla="*/ 9 w 14"/>
                <a:gd name="T15" fmla="*/ 7 h 8"/>
                <a:gd name="T16" fmla="*/ 6 w 14"/>
                <a:gd name="T17" fmla="*/ 8 h 8"/>
                <a:gd name="T18" fmla="*/ 1 w 14"/>
                <a:gd name="T19" fmla="*/ 8 h 8"/>
                <a:gd name="T20" fmla="*/ 0 w 14"/>
                <a:gd name="T21" fmla="*/ 7 h 8"/>
                <a:gd name="T22" fmla="*/ 0 w 14"/>
                <a:gd name="T23" fmla="*/ 5 h 8"/>
                <a:gd name="T24" fmla="*/ 0 w 14"/>
                <a:gd name="T25" fmla="*/ 5 h 8"/>
                <a:gd name="T26" fmla="*/ 1 w 14"/>
                <a:gd name="T27" fmla="*/ 4 h 8"/>
                <a:gd name="T28" fmla="*/ 1 w 14"/>
                <a:gd name="T29" fmla="*/ 4 h 8"/>
                <a:gd name="T30" fmla="*/ 1 w 14"/>
                <a:gd name="T31" fmla="*/ 4 h 8"/>
                <a:gd name="T32" fmla="*/ 1 w 14"/>
                <a:gd name="T33" fmla="*/ 4 h 8"/>
                <a:gd name="T34" fmla="*/ 1 w 14"/>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8"/>
                <a:gd name="T56" fmla="*/ 14 w 14"/>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8">
                  <a:moveTo>
                    <a:pt x="1" y="4"/>
                  </a:moveTo>
                  <a:lnTo>
                    <a:pt x="4" y="2"/>
                  </a:lnTo>
                  <a:lnTo>
                    <a:pt x="8" y="0"/>
                  </a:lnTo>
                  <a:lnTo>
                    <a:pt x="11" y="2"/>
                  </a:lnTo>
                  <a:lnTo>
                    <a:pt x="13" y="2"/>
                  </a:lnTo>
                  <a:lnTo>
                    <a:pt x="14" y="3"/>
                  </a:lnTo>
                  <a:lnTo>
                    <a:pt x="12" y="4"/>
                  </a:lnTo>
                  <a:lnTo>
                    <a:pt x="9" y="7"/>
                  </a:lnTo>
                  <a:lnTo>
                    <a:pt x="6" y="8"/>
                  </a:lnTo>
                  <a:lnTo>
                    <a:pt x="1" y="8"/>
                  </a:lnTo>
                  <a:lnTo>
                    <a:pt x="0" y="7"/>
                  </a:lnTo>
                  <a:lnTo>
                    <a:pt x="0" y="5"/>
                  </a:lnTo>
                  <a:lnTo>
                    <a:pt x="1" y="4"/>
                  </a:lnTo>
                  <a:close/>
                </a:path>
              </a:pathLst>
            </a:custGeom>
            <a:solidFill>
              <a:srgbClr val="000000"/>
            </a:solidFill>
            <a:ln w="9525">
              <a:noFill/>
              <a:round/>
              <a:headEnd/>
              <a:tailEnd/>
            </a:ln>
          </p:spPr>
          <p:txBody>
            <a:bodyPr/>
            <a:lstStyle/>
            <a:p>
              <a:endParaRPr lang="el-GR"/>
            </a:p>
          </p:txBody>
        </p:sp>
        <p:sp>
          <p:nvSpPr>
            <p:cNvPr id="41436" name="Freeform 576"/>
            <p:cNvSpPr>
              <a:spLocks/>
            </p:cNvSpPr>
            <p:nvPr/>
          </p:nvSpPr>
          <p:spPr bwMode="auto">
            <a:xfrm>
              <a:off x="4242" y="2080"/>
              <a:ext cx="31" cy="10"/>
            </a:xfrm>
            <a:custGeom>
              <a:avLst/>
              <a:gdLst>
                <a:gd name="T0" fmla="*/ 0 w 31"/>
                <a:gd name="T1" fmla="*/ 6 h 10"/>
                <a:gd name="T2" fmla="*/ 9 w 31"/>
                <a:gd name="T3" fmla="*/ 4 h 10"/>
                <a:gd name="T4" fmla="*/ 16 w 31"/>
                <a:gd name="T5" fmla="*/ 1 h 10"/>
                <a:gd name="T6" fmla="*/ 24 w 31"/>
                <a:gd name="T7" fmla="*/ 1 h 10"/>
                <a:gd name="T8" fmla="*/ 30 w 31"/>
                <a:gd name="T9" fmla="*/ 0 h 10"/>
                <a:gd name="T10" fmla="*/ 31 w 31"/>
                <a:gd name="T11" fmla="*/ 1 h 10"/>
                <a:gd name="T12" fmla="*/ 31 w 31"/>
                <a:gd name="T13" fmla="*/ 1 h 10"/>
                <a:gd name="T14" fmla="*/ 31 w 31"/>
                <a:gd name="T15" fmla="*/ 3 h 10"/>
                <a:gd name="T16" fmla="*/ 31 w 31"/>
                <a:gd name="T17" fmla="*/ 5 h 10"/>
                <a:gd name="T18" fmla="*/ 25 w 31"/>
                <a:gd name="T19" fmla="*/ 8 h 10"/>
                <a:gd name="T20" fmla="*/ 18 w 31"/>
                <a:gd name="T21" fmla="*/ 9 h 10"/>
                <a:gd name="T22" fmla="*/ 9 w 31"/>
                <a:gd name="T23" fmla="*/ 10 h 10"/>
                <a:gd name="T24" fmla="*/ 0 w 31"/>
                <a:gd name="T25" fmla="*/ 10 h 10"/>
                <a:gd name="T26" fmla="*/ 0 w 31"/>
                <a:gd name="T27" fmla="*/ 9 h 10"/>
                <a:gd name="T28" fmla="*/ 0 w 31"/>
                <a:gd name="T29" fmla="*/ 8 h 10"/>
                <a:gd name="T30" fmla="*/ 0 w 31"/>
                <a:gd name="T31" fmla="*/ 8 h 10"/>
                <a:gd name="T32" fmla="*/ 0 w 31"/>
                <a:gd name="T33" fmla="*/ 6 h 10"/>
                <a:gd name="T34" fmla="*/ 0 w 31"/>
                <a:gd name="T35" fmla="*/ 6 h 10"/>
                <a:gd name="T36" fmla="*/ 0 w 31"/>
                <a:gd name="T37" fmla="*/ 6 h 10"/>
                <a:gd name="T38" fmla="*/ 0 w 31"/>
                <a:gd name="T39" fmla="*/ 6 h 10"/>
                <a:gd name="T40" fmla="*/ 0 w 31"/>
                <a:gd name="T41" fmla="*/ 6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0"/>
                <a:gd name="T65" fmla="*/ 31 w 31"/>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0">
                  <a:moveTo>
                    <a:pt x="0" y="6"/>
                  </a:moveTo>
                  <a:lnTo>
                    <a:pt x="9" y="4"/>
                  </a:lnTo>
                  <a:lnTo>
                    <a:pt x="16" y="1"/>
                  </a:lnTo>
                  <a:lnTo>
                    <a:pt x="24" y="1"/>
                  </a:lnTo>
                  <a:lnTo>
                    <a:pt x="30" y="0"/>
                  </a:lnTo>
                  <a:lnTo>
                    <a:pt x="31" y="1"/>
                  </a:lnTo>
                  <a:lnTo>
                    <a:pt x="31" y="3"/>
                  </a:lnTo>
                  <a:lnTo>
                    <a:pt x="31" y="5"/>
                  </a:lnTo>
                  <a:lnTo>
                    <a:pt x="25" y="8"/>
                  </a:lnTo>
                  <a:lnTo>
                    <a:pt x="18" y="9"/>
                  </a:lnTo>
                  <a:lnTo>
                    <a:pt x="9" y="10"/>
                  </a:lnTo>
                  <a:lnTo>
                    <a:pt x="0" y="10"/>
                  </a:lnTo>
                  <a:lnTo>
                    <a:pt x="0" y="9"/>
                  </a:lnTo>
                  <a:lnTo>
                    <a:pt x="0" y="8"/>
                  </a:lnTo>
                  <a:lnTo>
                    <a:pt x="0" y="6"/>
                  </a:lnTo>
                  <a:close/>
                </a:path>
              </a:pathLst>
            </a:custGeom>
            <a:solidFill>
              <a:srgbClr val="000000"/>
            </a:solidFill>
            <a:ln w="9525">
              <a:noFill/>
              <a:round/>
              <a:headEnd/>
              <a:tailEnd/>
            </a:ln>
          </p:spPr>
          <p:txBody>
            <a:bodyPr/>
            <a:lstStyle/>
            <a:p>
              <a:endParaRPr lang="el-GR"/>
            </a:p>
          </p:txBody>
        </p:sp>
        <p:sp>
          <p:nvSpPr>
            <p:cNvPr id="41437" name="Freeform 577"/>
            <p:cNvSpPr>
              <a:spLocks/>
            </p:cNvSpPr>
            <p:nvPr/>
          </p:nvSpPr>
          <p:spPr bwMode="auto">
            <a:xfrm>
              <a:off x="4240" y="2866"/>
              <a:ext cx="15" cy="12"/>
            </a:xfrm>
            <a:custGeom>
              <a:avLst/>
              <a:gdLst>
                <a:gd name="T0" fmla="*/ 0 w 15"/>
                <a:gd name="T1" fmla="*/ 0 h 12"/>
                <a:gd name="T2" fmla="*/ 3 w 15"/>
                <a:gd name="T3" fmla="*/ 3 h 12"/>
                <a:gd name="T4" fmla="*/ 7 w 15"/>
                <a:gd name="T5" fmla="*/ 6 h 12"/>
                <a:gd name="T6" fmla="*/ 11 w 15"/>
                <a:gd name="T7" fmla="*/ 9 h 12"/>
                <a:gd name="T8" fmla="*/ 15 w 15"/>
                <a:gd name="T9" fmla="*/ 12 h 12"/>
                <a:gd name="T10" fmla="*/ 13 w 15"/>
                <a:gd name="T11" fmla="*/ 12 h 12"/>
                <a:gd name="T12" fmla="*/ 12 w 15"/>
                <a:gd name="T13" fmla="*/ 12 h 12"/>
                <a:gd name="T14" fmla="*/ 11 w 15"/>
                <a:gd name="T15" fmla="*/ 12 h 12"/>
                <a:gd name="T16" fmla="*/ 10 w 15"/>
                <a:gd name="T17" fmla="*/ 12 h 12"/>
                <a:gd name="T18" fmla="*/ 7 w 15"/>
                <a:gd name="T19" fmla="*/ 9 h 12"/>
                <a:gd name="T20" fmla="*/ 5 w 15"/>
                <a:gd name="T21" fmla="*/ 7 h 12"/>
                <a:gd name="T22" fmla="*/ 2 w 15"/>
                <a:gd name="T23" fmla="*/ 6 h 12"/>
                <a:gd name="T24" fmla="*/ 0 w 15"/>
                <a:gd name="T25" fmla="*/ 3 h 12"/>
                <a:gd name="T26" fmla="*/ 0 w 15"/>
                <a:gd name="T27" fmla="*/ 2 h 12"/>
                <a:gd name="T28" fmla="*/ 0 w 15"/>
                <a:gd name="T29" fmla="*/ 1 h 12"/>
                <a:gd name="T30" fmla="*/ 0 w 15"/>
                <a:gd name="T31" fmla="*/ 1 h 12"/>
                <a:gd name="T32" fmla="*/ 0 w 15"/>
                <a:gd name="T33" fmla="*/ 0 h 12"/>
                <a:gd name="T34" fmla="*/ 0 w 15"/>
                <a:gd name="T35" fmla="*/ 0 h 12"/>
                <a:gd name="T36" fmla="*/ 0 w 15"/>
                <a:gd name="T37" fmla="*/ 0 h 12"/>
                <a:gd name="T38" fmla="*/ 0 w 15"/>
                <a:gd name="T39" fmla="*/ 0 h 12"/>
                <a:gd name="T40" fmla="*/ 0 w 1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2"/>
                <a:gd name="T65" fmla="*/ 15 w 1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2">
                  <a:moveTo>
                    <a:pt x="0" y="0"/>
                  </a:moveTo>
                  <a:lnTo>
                    <a:pt x="3" y="3"/>
                  </a:lnTo>
                  <a:lnTo>
                    <a:pt x="7" y="6"/>
                  </a:lnTo>
                  <a:lnTo>
                    <a:pt x="11" y="9"/>
                  </a:lnTo>
                  <a:lnTo>
                    <a:pt x="15" y="12"/>
                  </a:lnTo>
                  <a:lnTo>
                    <a:pt x="13" y="12"/>
                  </a:lnTo>
                  <a:lnTo>
                    <a:pt x="12" y="12"/>
                  </a:lnTo>
                  <a:lnTo>
                    <a:pt x="11" y="12"/>
                  </a:lnTo>
                  <a:lnTo>
                    <a:pt x="10" y="12"/>
                  </a:lnTo>
                  <a:lnTo>
                    <a:pt x="7" y="9"/>
                  </a:lnTo>
                  <a:lnTo>
                    <a:pt x="5" y="7"/>
                  </a:lnTo>
                  <a:lnTo>
                    <a:pt x="2" y="6"/>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438" name="Freeform 578"/>
            <p:cNvSpPr>
              <a:spLocks/>
            </p:cNvSpPr>
            <p:nvPr/>
          </p:nvSpPr>
          <p:spPr bwMode="auto">
            <a:xfrm>
              <a:off x="4253" y="2257"/>
              <a:ext cx="20" cy="10"/>
            </a:xfrm>
            <a:custGeom>
              <a:avLst/>
              <a:gdLst>
                <a:gd name="T0" fmla="*/ 2 w 20"/>
                <a:gd name="T1" fmla="*/ 5 h 10"/>
                <a:gd name="T2" fmla="*/ 8 w 20"/>
                <a:gd name="T3" fmla="*/ 2 h 10"/>
                <a:gd name="T4" fmla="*/ 11 w 20"/>
                <a:gd name="T5" fmla="*/ 1 h 10"/>
                <a:gd name="T6" fmla="*/ 15 w 20"/>
                <a:gd name="T7" fmla="*/ 1 h 10"/>
                <a:gd name="T8" fmla="*/ 19 w 20"/>
                <a:gd name="T9" fmla="*/ 0 h 10"/>
                <a:gd name="T10" fmla="*/ 20 w 20"/>
                <a:gd name="T11" fmla="*/ 1 h 10"/>
                <a:gd name="T12" fmla="*/ 20 w 20"/>
                <a:gd name="T13" fmla="*/ 1 h 10"/>
                <a:gd name="T14" fmla="*/ 20 w 20"/>
                <a:gd name="T15" fmla="*/ 2 h 10"/>
                <a:gd name="T16" fmla="*/ 20 w 20"/>
                <a:gd name="T17" fmla="*/ 3 h 10"/>
                <a:gd name="T18" fmla="*/ 15 w 20"/>
                <a:gd name="T19" fmla="*/ 5 h 10"/>
                <a:gd name="T20" fmla="*/ 10 w 20"/>
                <a:gd name="T21" fmla="*/ 6 h 10"/>
                <a:gd name="T22" fmla="*/ 5 w 20"/>
                <a:gd name="T23" fmla="*/ 8 h 10"/>
                <a:gd name="T24" fmla="*/ 0 w 20"/>
                <a:gd name="T25" fmla="*/ 10 h 10"/>
                <a:gd name="T26" fmla="*/ 2 w 20"/>
                <a:gd name="T27" fmla="*/ 8 h 10"/>
                <a:gd name="T28" fmla="*/ 2 w 20"/>
                <a:gd name="T29" fmla="*/ 7 h 10"/>
                <a:gd name="T30" fmla="*/ 2 w 20"/>
                <a:gd name="T31" fmla="*/ 6 h 10"/>
                <a:gd name="T32" fmla="*/ 2 w 20"/>
                <a:gd name="T33" fmla="*/ 5 h 10"/>
                <a:gd name="T34" fmla="*/ 2 w 20"/>
                <a:gd name="T35" fmla="*/ 5 h 10"/>
                <a:gd name="T36" fmla="*/ 2 w 20"/>
                <a:gd name="T37" fmla="*/ 5 h 10"/>
                <a:gd name="T38" fmla="*/ 2 w 20"/>
                <a:gd name="T39" fmla="*/ 5 h 10"/>
                <a:gd name="T40" fmla="*/ 2 w 20"/>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0"/>
                <a:gd name="T65" fmla="*/ 20 w 2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0">
                  <a:moveTo>
                    <a:pt x="2" y="5"/>
                  </a:moveTo>
                  <a:lnTo>
                    <a:pt x="8" y="2"/>
                  </a:lnTo>
                  <a:lnTo>
                    <a:pt x="11" y="1"/>
                  </a:lnTo>
                  <a:lnTo>
                    <a:pt x="15" y="1"/>
                  </a:lnTo>
                  <a:lnTo>
                    <a:pt x="19" y="0"/>
                  </a:lnTo>
                  <a:lnTo>
                    <a:pt x="20" y="1"/>
                  </a:lnTo>
                  <a:lnTo>
                    <a:pt x="20" y="2"/>
                  </a:lnTo>
                  <a:lnTo>
                    <a:pt x="20" y="3"/>
                  </a:lnTo>
                  <a:lnTo>
                    <a:pt x="15" y="5"/>
                  </a:lnTo>
                  <a:lnTo>
                    <a:pt x="10" y="6"/>
                  </a:lnTo>
                  <a:lnTo>
                    <a:pt x="5" y="8"/>
                  </a:lnTo>
                  <a:lnTo>
                    <a:pt x="0" y="10"/>
                  </a:lnTo>
                  <a:lnTo>
                    <a:pt x="2" y="8"/>
                  </a:lnTo>
                  <a:lnTo>
                    <a:pt x="2" y="7"/>
                  </a:lnTo>
                  <a:lnTo>
                    <a:pt x="2" y="6"/>
                  </a:lnTo>
                  <a:lnTo>
                    <a:pt x="2" y="5"/>
                  </a:lnTo>
                  <a:close/>
                </a:path>
              </a:pathLst>
            </a:custGeom>
            <a:solidFill>
              <a:srgbClr val="000000"/>
            </a:solidFill>
            <a:ln w="9525">
              <a:noFill/>
              <a:round/>
              <a:headEnd/>
              <a:tailEnd/>
            </a:ln>
          </p:spPr>
          <p:txBody>
            <a:bodyPr/>
            <a:lstStyle/>
            <a:p>
              <a:endParaRPr lang="el-GR"/>
            </a:p>
          </p:txBody>
        </p:sp>
        <p:sp>
          <p:nvSpPr>
            <p:cNvPr id="41439" name="Freeform 579"/>
            <p:cNvSpPr>
              <a:spLocks/>
            </p:cNvSpPr>
            <p:nvPr/>
          </p:nvSpPr>
          <p:spPr bwMode="auto">
            <a:xfrm>
              <a:off x="4264" y="2205"/>
              <a:ext cx="8" cy="5"/>
            </a:xfrm>
            <a:custGeom>
              <a:avLst/>
              <a:gdLst>
                <a:gd name="T0" fmla="*/ 0 w 8"/>
                <a:gd name="T1" fmla="*/ 0 h 5"/>
                <a:gd name="T2" fmla="*/ 2 w 8"/>
                <a:gd name="T3" fmla="*/ 0 h 5"/>
                <a:gd name="T4" fmla="*/ 4 w 8"/>
                <a:gd name="T5" fmla="*/ 0 h 5"/>
                <a:gd name="T6" fmla="*/ 5 w 8"/>
                <a:gd name="T7" fmla="*/ 0 h 5"/>
                <a:gd name="T8" fmla="*/ 7 w 8"/>
                <a:gd name="T9" fmla="*/ 0 h 5"/>
                <a:gd name="T10" fmla="*/ 7 w 8"/>
                <a:gd name="T11" fmla="*/ 1 h 5"/>
                <a:gd name="T12" fmla="*/ 8 w 8"/>
                <a:gd name="T13" fmla="*/ 2 h 5"/>
                <a:gd name="T14" fmla="*/ 8 w 8"/>
                <a:gd name="T15" fmla="*/ 4 h 5"/>
                <a:gd name="T16" fmla="*/ 8 w 8"/>
                <a:gd name="T17" fmla="*/ 5 h 5"/>
                <a:gd name="T18" fmla="*/ 7 w 8"/>
                <a:gd name="T19" fmla="*/ 5 h 5"/>
                <a:gd name="T20" fmla="*/ 4 w 8"/>
                <a:gd name="T21" fmla="*/ 5 h 5"/>
                <a:gd name="T22" fmla="*/ 3 w 8"/>
                <a:gd name="T23" fmla="*/ 5 h 5"/>
                <a:gd name="T24" fmla="*/ 0 w 8"/>
                <a:gd name="T25" fmla="*/ 5 h 5"/>
                <a:gd name="T26" fmla="*/ 0 w 8"/>
                <a:gd name="T27" fmla="*/ 4 h 5"/>
                <a:gd name="T28" fmla="*/ 0 w 8"/>
                <a:gd name="T29" fmla="*/ 2 h 5"/>
                <a:gd name="T30" fmla="*/ 0 w 8"/>
                <a:gd name="T31" fmla="*/ 1 h 5"/>
                <a:gd name="T32" fmla="*/ 0 w 8"/>
                <a:gd name="T33" fmla="*/ 0 h 5"/>
                <a:gd name="T34" fmla="*/ 0 w 8"/>
                <a:gd name="T35" fmla="*/ 0 h 5"/>
                <a:gd name="T36" fmla="*/ 0 w 8"/>
                <a:gd name="T37" fmla="*/ 0 h 5"/>
                <a:gd name="T38" fmla="*/ 0 w 8"/>
                <a:gd name="T39" fmla="*/ 0 h 5"/>
                <a:gd name="T40" fmla="*/ 0 w 8"/>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
                <a:gd name="T65" fmla="*/ 8 w 8"/>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
                  <a:moveTo>
                    <a:pt x="0" y="0"/>
                  </a:moveTo>
                  <a:lnTo>
                    <a:pt x="2" y="0"/>
                  </a:lnTo>
                  <a:lnTo>
                    <a:pt x="4" y="0"/>
                  </a:lnTo>
                  <a:lnTo>
                    <a:pt x="5" y="0"/>
                  </a:lnTo>
                  <a:lnTo>
                    <a:pt x="7" y="0"/>
                  </a:lnTo>
                  <a:lnTo>
                    <a:pt x="7" y="1"/>
                  </a:lnTo>
                  <a:lnTo>
                    <a:pt x="8" y="2"/>
                  </a:lnTo>
                  <a:lnTo>
                    <a:pt x="8" y="4"/>
                  </a:lnTo>
                  <a:lnTo>
                    <a:pt x="8" y="5"/>
                  </a:lnTo>
                  <a:lnTo>
                    <a:pt x="7" y="5"/>
                  </a:lnTo>
                  <a:lnTo>
                    <a:pt x="4" y="5"/>
                  </a:lnTo>
                  <a:lnTo>
                    <a:pt x="3" y="5"/>
                  </a:lnTo>
                  <a:lnTo>
                    <a:pt x="0" y="5"/>
                  </a:lnTo>
                  <a:lnTo>
                    <a:pt x="0" y="4"/>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440" name="Freeform 580"/>
            <p:cNvSpPr>
              <a:spLocks/>
            </p:cNvSpPr>
            <p:nvPr/>
          </p:nvSpPr>
          <p:spPr bwMode="auto">
            <a:xfrm>
              <a:off x="4272" y="2821"/>
              <a:ext cx="13" cy="10"/>
            </a:xfrm>
            <a:custGeom>
              <a:avLst/>
              <a:gdLst>
                <a:gd name="T0" fmla="*/ 0 w 13"/>
                <a:gd name="T1" fmla="*/ 0 h 10"/>
                <a:gd name="T2" fmla="*/ 2 w 13"/>
                <a:gd name="T3" fmla="*/ 1 h 10"/>
                <a:gd name="T4" fmla="*/ 6 w 13"/>
                <a:gd name="T5" fmla="*/ 1 h 10"/>
                <a:gd name="T6" fmla="*/ 9 w 13"/>
                <a:gd name="T7" fmla="*/ 3 h 10"/>
                <a:gd name="T8" fmla="*/ 12 w 13"/>
                <a:gd name="T9" fmla="*/ 4 h 10"/>
                <a:gd name="T10" fmla="*/ 12 w 13"/>
                <a:gd name="T11" fmla="*/ 5 h 10"/>
                <a:gd name="T12" fmla="*/ 12 w 13"/>
                <a:gd name="T13" fmla="*/ 6 h 10"/>
                <a:gd name="T14" fmla="*/ 12 w 13"/>
                <a:gd name="T15" fmla="*/ 9 h 10"/>
                <a:gd name="T16" fmla="*/ 13 w 13"/>
                <a:gd name="T17" fmla="*/ 10 h 10"/>
                <a:gd name="T18" fmla="*/ 9 w 13"/>
                <a:gd name="T19" fmla="*/ 9 h 10"/>
                <a:gd name="T20" fmla="*/ 5 w 13"/>
                <a:gd name="T21" fmla="*/ 7 h 10"/>
                <a:gd name="T22" fmla="*/ 1 w 13"/>
                <a:gd name="T23" fmla="*/ 4 h 10"/>
                <a:gd name="T24" fmla="*/ 0 w 13"/>
                <a:gd name="T25" fmla="*/ 0 h 10"/>
                <a:gd name="T26" fmla="*/ 0 w 13"/>
                <a:gd name="T27" fmla="*/ 0 h 10"/>
                <a:gd name="T28" fmla="*/ 0 w 13"/>
                <a:gd name="T29" fmla="*/ 0 h 10"/>
                <a:gd name="T30" fmla="*/ 0 w 13"/>
                <a:gd name="T31" fmla="*/ 0 h 10"/>
                <a:gd name="T32" fmla="*/ 0 w 13"/>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0"/>
                <a:gd name="T53" fmla="*/ 13 w 13"/>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0">
                  <a:moveTo>
                    <a:pt x="0" y="0"/>
                  </a:moveTo>
                  <a:lnTo>
                    <a:pt x="2" y="1"/>
                  </a:lnTo>
                  <a:lnTo>
                    <a:pt x="6" y="1"/>
                  </a:lnTo>
                  <a:lnTo>
                    <a:pt x="9" y="3"/>
                  </a:lnTo>
                  <a:lnTo>
                    <a:pt x="12" y="4"/>
                  </a:lnTo>
                  <a:lnTo>
                    <a:pt x="12" y="5"/>
                  </a:lnTo>
                  <a:lnTo>
                    <a:pt x="12" y="6"/>
                  </a:lnTo>
                  <a:lnTo>
                    <a:pt x="12" y="9"/>
                  </a:lnTo>
                  <a:lnTo>
                    <a:pt x="13" y="10"/>
                  </a:lnTo>
                  <a:lnTo>
                    <a:pt x="9" y="9"/>
                  </a:lnTo>
                  <a:lnTo>
                    <a:pt x="5" y="7"/>
                  </a:lnTo>
                  <a:lnTo>
                    <a:pt x="1" y="4"/>
                  </a:lnTo>
                  <a:lnTo>
                    <a:pt x="0" y="0"/>
                  </a:lnTo>
                  <a:close/>
                </a:path>
              </a:pathLst>
            </a:custGeom>
            <a:solidFill>
              <a:srgbClr val="000000"/>
            </a:solidFill>
            <a:ln w="9525">
              <a:noFill/>
              <a:round/>
              <a:headEnd/>
              <a:tailEnd/>
            </a:ln>
          </p:spPr>
          <p:txBody>
            <a:bodyPr/>
            <a:lstStyle/>
            <a:p>
              <a:endParaRPr lang="el-GR"/>
            </a:p>
          </p:txBody>
        </p:sp>
        <p:sp>
          <p:nvSpPr>
            <p:cNvPr id="41441" name="Freeform 581"/>
            <p:cNvSpPr>
              <a:spLocks/>
            </p:cNvSpPr>
            <p:nvPr/>
          </p:nvSpPr>
          <p:spPr bwMode="auto">
            <a:xfrm>
              <a:off x="4278" y="2451"/>
              <a:ext cx="167" cy="165"/>
            </a:xfrm>
            <a:custGeom>
              <a:avLst/>
              <a:gdLst>
                <a:gd name="T0" fmla="*/ 0 w 167"/>
                <a:gd name="T1" fmla="*/ 70 h 165"/>
                <a:gd name="T2" fmla="*/ 9 w 167"/>
                <a:gd name="T3" fmla="*/ 44 h 165"/>
                <a:gd name="T4" fmla="*/ 21 w 167"/>
                <a:gd name="T5" fmla="*/ 24 h 165"/>
                <a:gd name="T6" fmla="*/ 36 w 167"/>
                <a:gd name="T7" fmla="*/ 11 h 165"/>
                <a:gd name="T8" fmla="*/ 54 w 167"/>
                <a:gd name="T9" fmla="*/ 2 h 165"/>
                <a:gd name="T10" fmla="*/ 74 w 167"/>
                <a:gd name="T11" fmla="*/ 0 h 165"/>
                <a:gd name="T12" fmla="*/ 95 w 167"/>
                <a:gd name="T13" fmla="*/ 2 h 165"/>
                <a:gd name="T14" fmla="*/ 119 w 167"/>
                <a:gd name="T15" fmla="*/ 10 h 165"/>
                <a:gd name="T16" fmla="*/ 141 w 167"/>
                <a:gd name="T17" fmla="*/ 23 h 165"/>
                <a:gd name="T18" fmla="*/ 153 w 167"/>
                <a:gd name="T19" fmla="*/ 39 h 165"/>
                <a:gd name="T20" fmla="*/ 162 w 167"/>
                <a:gd name="T21" fmla="*/ 56 h 165"/>
                <a:gd name="T22" fmla="*/ 166 w 167"/>
                <a:gd name="T23" fmla="*/ 72 h 165"/>
                <a:gd name="T24" fmla="*/ 167 w 167"/>
                <a:gd name="T25" fmla="*/ 90 h 165"/>
                <a:gd name="T26" fmla="*/ 163 w 167"/>
                <a:gd name="T27" fmla="*/ 106 h 165"/>
                <a:gd name="T28" fmla="*/ 157 w 167"/>
                <a:gd name="T29" fmla="*/ 122 h 165"/>
                <a:gd name="T30" fmla="*/ 146 w 167"/>
                <a:gd name="T31" fmla="*/ 138 h 165"/>
                <a:gd name="T32" fmla="*/ 130 w 167"/>
                <a:gd name="T33" fmla="*/ 153 h 165"/>
                <a:gd name="T34" fmla="*/ 105 w 167"/>
                <a:gd name="T35" fmla="*/ 163 h 165"/>
                <a:gd name="T36" fmla="*/ 80 w 167"/>
                <a:gd name="T37" fmla="*/ 165 h 165"/>
                <a:gd name="T38" fmla="*/ 58 w 167"/>
                <a:gd name="T39" fmla="*/ 161 h 165"/>
                <a:gd name="T40" fmla="*/ 40 w 167"/>
                <a:gd name="T41" fmla="*/ 152 h 165"/>
                <a:gd name="T42" fmla="*/ 22 w 167"/>
                <a:gd name="T43" fmla="*/ 138 h 165"/>
                <a:gd name="T44" fmla="*/ 10 w 167"/>
                <a:gd name="T45" fmla="*/ 118 h 165"/>
                <a:gd name="T46" fmla="*/ 3 w 167"/>
                <a:gd name="T47" fmla="*/ 96 h 165"/>
                <a:gd name="T48" fmla="*/ 0 w 167"/>
                <a:gd name="T49" fmla="*/ 70 h 165"/>
                <a:gd name="T50" fmla="*/ 0 w 167"/>
                <a:gd name="T51" fmla="*/ 70 h 165"/>
                <a:gd name="T52" fmla="*/ 0 w 167"/>
                <a:gd name="T53" fmla="*/ 70 h 165"/>
                <a:gd name="T54" fmla="*/ 0 w 167"/>
                <a:gd name="T55" fmla="*/ 70 h 165"/>
                <a:gd name="T56" fmla="*/ 0 w 167"/>
                <a:gd name="T57" fmla="*/ 70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165"/>
                <a:gd name="T89" fmla="*/ 167 w 167"/>
                <a:gd name="T90" fmla="*/ 165 h 1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165">
                  <a:moveTo>
                    <a:pt x="0" y="70"/>
                  </a:moveTo>
                  <a:lnTo>
                    <a:pt x="9" y="44"/>
                  </a:lnTo>
                  <a:lnTo>
                    <a:pt x="21" y="24"/>
                  </a:lnTo>
                  <a:lnTo>
                    <a:pt x="36" y="11"/>
                  </a:lnTo>
                  <a:lnTo>
                    <a:pt x="54" y="2"/>
                  </a:lnTo>
                  <a:lnTo>
                    <a:pt x="74" y="0"/>
                  </a:lnTo>
                  <a:lnTo>
                    <a:pt x="95" y="2"/>
                  </a:lnTo>
                  <a:lnTo>
                    <a:pt x="119" y="10"/>
                  </a:lnTo>
                  <a:lnTo>
                    <a:pt x="141" y="23"/>
                  </a:lnTo>
                  <a:lnTo>
                    <a:pt x="153" y="39"/>
                  </a:lnTo>
                  <a:lnTo>
                    <a:pt x="162" y="56"/>
                  </a:lnTo>
                  <a:lnTo>
                    <a:pt x="166" y="72"/>
                  </a:lnTo>
                  <a:lnTo>
                    <a:pt x="167" y="90"/>
                  </a:lnTo>
                  <a:lnTo>
                    <a:pt x="163" y="106"/>
                  </a:lnTo>
                  <a:lnTo>
                    <a:pt x="157" y="122"/>
                  </a:lnTo>
                  <a:lnTo>
                    <a:pt x="146" y="138"/>
                  </a:lnTo>
                  <a:lnTo>
                    <a:pt x="130" y="153"/>
                  </a:lnTo>
                  <a:lnTo>
                    <a:pt x="105" y="163"/>
                  </a:lnTo>
                  <a:lnTo>
                    <a:pt x="80" y="165"/>
                  </a:lnTo>
                  <a:lnTo>
                    <a:pt x="58" y="161"/>
                  </a:lnTo>
                  <a:lnTo>
                    <a:pt x="40" y="152"/>
                  </a:lnTo>
                  <a:lnTo>
                    <a:pt x="22" y="138"/>
                  </a:lnTo>
                  <a:lnTo>
                    <a:pt x="10" y="118"/>
                  </a:lnTo>
                  <a:lnTo>
                    <a:pt x="3" y="96"/>
                  </a:lnTo>
                  <a:lnTo>
                    <a:pt x="0" y="70"/>
                  </a:lnTo>
                  <a:close/>
                </a:path>
              </a:pathLst>
            </a:custGeom>
            <a:solidFill>
              <a:srgbClr val="990000"/>
            </a:solidFill>
            <a:ln w="9525">
              <a:noFill/>
              <a:round/>
              <a:headEnd/>
              <a:tailEnd/>
            </a:ln>
          </p:spPr>
          <p:txBody>
            <a:bodyPr/>
            <a:lstStyle/>
            <a:p>
              <a:endParaRPr lang="el-GR"/>
            </a:p>
          </p:txBody>
        </p:sp>
        <p:sp>
          <p:nvSpPr>
            <p:cNvPr id="41442" name="Freeform 582"/>
            <p:cNvSpPr>
              <a:spLocks/>
            </p:cNvSpPr>
            <p:nvPr/>
          </p:nvSpPr>
          <p:spPr bwMode="auto">
            <a:xfrm>
              <a:off x="4356" y="2731"/>
              <a:ext cx="345" cy="320"/>
            </a:xfrm>
            <a:custGeom>
              <a:avLst/>
              <a:gdLst>
                <a:gd name="T0" fmla="*/ 14 w 345"/>
                <a:gd name="T1" fmla="*/ 238 h 320"/>
                <a:gd name="T2" fmla="*/ 47 w 345"/>
                <a:gd name="T3" fmla="*/ 230 h 320"/>
                <a:gd name="T4" fmla="*/ 47 w 345"/>
                <a:gd name="T5" fmla="*/ 225 h 320"/>
                <a:gd name="T6" fmla="*/ 9 w 345"/>
                <a:gd name="T7" fmla="*/ 230 h 320"/>
                <a:gd name="T8" fmla="*/ 6 w 345"/>
                <a:gd name="T9" fmla="*/ 209 h 320"/>
                <a:gd name="T10" fmla="*/ 35 w 345"/>
                <a:gd name="T11" fmla="*/ 201 h 320"/>
                <a:gd name="T12" fmla="*/ 35 w 345"/>
                <a:gd name="T13" fmla="*/ 196 h 320"/>
                <a:gd name="T14" fmla="*/ 7 w 345"/>
                <a:gd name="T15" fmla="*/ 199 h 320"/>
                <a:gd name="T16" fmla="*/ 9 w 345"/>
                <a:gd name="T17" fmla="*/ 175 h 320"/>
                <a:gd name="T18" fmla="*/ 70 w 345"/>
                <a:gd name="T19" fmla="*/ 163 h 320"/>
                <a:gd name="T20" fmla="*/ 30 w 345"/>
                <a:gd name="T21" fmla="*/ 167 h 320"/>
                <a:gd name="T22" fmla="*/ 4 w 345"/>
                <a:gd name="T23" fmla="*/ 147 h 320"/>
                <a:gd name="T24" fmla="*/ 41 w 345"/>
                <a:gd name="T25" fmla="*/ 135 h 320"/>
                <a:gd name="T26" fmla="*/ 62 w 345"/>
                <a:gd name="T27" fmla="*/ 127 h 320"/>
                <a:gd name="T28" fmla="*/ 27 w 345"/>
                <a:gd name="T29" fmla="*/ 130 h 320"/>
                <a:gd name="T30" fmla="*/ 2 w 345"/>
                <a:gd name="T31" fmla="*/ 112 h 320"/>
                <a:gd name="T32" fmla="*/ 49 w 345"/>
                <a:gd name="T33" fmla="*/ 102 h 320"/>
                <a:gd name="T34" fmla="*/ 75 w 345"/>
                <a:gd name="T35" fmla="*/ 96 h 320"/>
                <a:gd name="T36" fmla="*/ 37 w 345"/>
                <a:gd name="T37" fmla="*/ 97 h 320"/>
                <a:gd name="T38" fmla="*/ 2 w 345"/>
                <a:gd name="T39" fmla="*/ 81 h 320"/>
                <a:gd name="T40" fmla="*/ 27 w 345"/>
                <a:gd name="T41" fmla="*/ 75 h 320"/>
                <a:gd name="T42" fmla="*/ 43 w 345"/>
                <a:gd name="T43" fmla="*/ 72 h 320"/>
                <a:gd name="T44" fmla="*/ 18 w 345"/>
                <a:gd name="T45" fmla="*/ 69 h 320"/>
                <a:gd name="T46" fmla="*/ 4 w 345"/>
                <a:gd name="T47" fmla="*/ 58 h 320"/>
                <a:gd name="T48" fmla="*/ 110 w 345"/>
                <a:gd name="T49" fmla="*/ 33 h 320"/>
                <a:gd name="T50" fmla="*/ 170 w 345"/>
                <a:gd name="T51" fmla="*/ 0 h 320"/>
                <a:gd name="T52" fmla="*/ 178 w 345"/>
                <a:gd name="T53" fmla="*/ 26 h 320"/>
                <a:gd name="T54" fmla="*/ 156 w 345"/>
                <a:gd name="T55" fmla="*/ 42 h 320"/>
                <a:gd name="T56" fmla="*/ 183 w 345"/>
                <a:gd name="T57" fmla="*/ 31 h 320"/>
                <a:gd name="T58" fmla="*/ 206 w 345"/>
                <a:gd name="T59" fmla="*/ 39 h 320"/>
                <a:gd name="T60" fmla="*/ 179 w 345"/>
                <a:gd name="T61" fmla="*/ 64 h 320"/>
                <a:gd name="T62" fmla="*/ 157 w 345"/>
                <a:gd name="T63" fmla="*/ 76 h 320"/>
                <a:gd name="T64" fmla="*/ 195 w 345"/>
                <a:gd name="T65" fmla="*/ 63 h 320"/>
                <a:gd name="T66" fmla="*/ 216 w 345"/>
                <a:gd name="T67" fmla="*/ 49 h 320"/>
                <a:gd name="T68" fmla="*/ 230 w 345"/>
                <a:gd name="T69" fmla="*/ 80 h 320"/>
                <a:gd name="T70" fmla="*/ 184 w 345"/>
                <a:gd name="T71" fmla="*/ 107 h 320"/>
                <a:gd name="T72" fmla="*/ 221 w 345"/>
                <a:gd name="T73" fmla="*/ 95 h 320"/>
                <a:gd name="T74" fmla="*/ 268 w 345"/>
                <a:gd name="T75" fmla="*/ 104 h 320"/>
                <a:gd name="T76" fmla="*/ 248 w 345"/>
                <a:gd name="T77" fmla="*/ 126 h 320"/>
                <a:gd name="T78" fmla="*/ 235 w 345"/>
                <a:gd name="T79" fmla="*/ 137 h 320"/>
                <a:gd name="T80" fmla="*/ 267 w 345"/>
                <a:gd name="T81" fmla="*/ 123 h 320"/>
                <a:gd name="T82" fmla="*/ 293 w 345"/>
                <a:gd name="T83" fmla="*/ 131 h 320"/>
                <a:gd name="T84" fmla="*/ 259 w 345"/>
                <a:gd name="T85" fmla="*/ 159 h 320"/>
                <a:gd name="T86" fmla="*/ 268 w 345"/>
                <a:gd name="T87" fmla="*/ 164 h 320"/>
                <a:gd name="T88" fmla="*/ 302 w 345"/>
                <a:gd name="T89" fmla="*/ 143 h 320"/>
                <a:gd name="T90" fmla="*/ 318 w 345"/>
                <a:gd name="T91" fmla="*/ 158 h 320"/>
                <a:gd name="T92" fmla="*/ 287 w 345"/>
                <a:gd name="T93" fmla="*/ 193 h 320"/>
                <a:gd name="T94" fmla="*/ 292 w 345"/>
                <a:gd name="T95" fmla="*/ 199 h 320"/>
                <a:gd name="T96" fmla="*/ 335 w 345"/>
                <a:gd name="T97" fmla="*/ 174 h 320"/>
                <a:gd name="T98" fmla="*/ 320 w 345"/>
                <a:gd name="T99" fmla="*/ 211 h 320"/>
                <a:gd name="T100" fmla="*/ 234 w 345"/>
                <a:gd name="T101" fmla="*/ 264 h 320"/>
                <a:gd name="T102" fmla="*/ 137 w 345"/>
                <a:gd name="T103" fmla="*/ 301 h 320"/>
                <a:gd name="T104" fmla="*/ 41 w 345"/>
                <a:gd name="T105" fmla="*/ 319 h 320"/>
                <a:gd name="T106" fmla="*/ 7 w 345"/>
                <a:gd name="T107" fmla="*/ 320 h 320"/>
                <a:gd name="T108" fmla="*/ 12 w 345"/>
                <a:gd name="T109" fmla="*/ 306 h 320"/>
                <a:gd name="T110" fmla="*/ 43 w 345"/>
                <a:gd name="T111" fmla="*/ 296 h 320"/>
                <a:gd name="T112" fmla="*/ 41 w 345"/>
                <a:gd name="T113" fmla="*/ 293 h 320"/>
                <a:gd name="T114" fmla="*/ 7 w 345"/>
                <a:gd name="T115" fmla="*/ 298 h 320"/>
                <a:gd name="T116" fmla="*/ 12 w 345"/>
                <a:gd name="T117" fmla="*/ 277 h 320"/>
                <a:gd name="T118" fmla="*/ 75 w 345"/>
                <a:gd name="T119" fmla="*/ 259 h 320"/>
                <a:gd name="T120" fmla="*/ 74 w 345"/>
                <a:gd name="T121" fmla="*/ 254 h 320"/>
                <a:gd name="T122" fmla="*/ 15 w 345"/>
                <a:gd name="T123" fmla="*/ 268 h 320"/>
                <a:gd name="T124" fmla="*/ 1 w 345"/>
                <a:gd name="T125" fmla="*/ 262 h 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
                <a:gd name="T190" fmla="*/ 0 h 320"/>
                <a:gd name="T191" fmla="*/ 345 w 345"/>
                <a:gd name="T192" fmla="*/ 320 h 3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 h="320">
                  <a:moveTo>
                    <a:pt x="1" y="262"/>
                  </a:moveTo>
                  <a:lnTo>
                    <a:pt x="1" y="257"/>
                  </a:lnTo>
                  <a:lnTo>
                    <a:pt x="1" y="251"/>
                  </a:lnTo>
                  <a:lnTo>
                    <a:pt x="1" y="246"/>
                  </a:lnTo>
                  <a:lnTo>
                    <a:pt x="1" y="241"/>
                  </a:lnTo>
                  <a:lnTo>
                    <a:pt x="14" y="238"/>
                  </a:lnTo>
                  <a:lnTo>
                    <a:pt x="23" y="236"/>
                  </a:lnTo>
                  <a:lnTo>
                    <a:pt x="30" y="235"/>
                  </a:lnTo>
                  <a:lnTo>
                    <a:pt x="36" y="233"/>
                  </a:lnTo>
                  <a:lnTo>
                    <a:pt x="39" y="232"/>
                  </a:lnTo>
                  <a:lnTo>
                    <a:pt x="43" y="231"/>
                  </a:lnTo>
                  <a:lnTo>
                    <a:pt x="47" y="230"/>
                  </a:lnTo>
                  <a:lnTo>
                    <a:pt x="52" y="228"/>
                  </a:lnTo>
                  <a:lnTo>
                    <a:pt x="52" y="227"/>
                  </a:lnTo>
                  <a:lnTo>
                    <a:pt x="53" y="226"/>
                  </a:lnTo>
                  <a:lnTo>
                    <a:pt x="53" y="225"/>
                  </a:lnTo>
                  <a:lnTo>
                    <a:pt x="53" y="223"/>
                  </a:lnTo>
                  <a:lnTo>
                    <a:pt x="47" y="225"/>
                  </a:lnTo>
                  <a:lnTo>
                    <a:pt x="41" y="226"/>
                  </a:lnTo>
                  <a:lnTo>
                    <a:pt x="35" y="227"/>
                  </a:lnTo>
                  <a:lnTo>
                    <a:pt x="28" y="228"/>
                  </a:lnTo>
                  <a:lnTo>
                    <a:pt x="21" y="228"/>
                  </a:lnTo>
                  <a:lnTo>
                    <a:pt x="15" y="230"/>
                  </a:lnTo>
                  <a:lnTo>
                    <a:pt x="9" y="230"/>
                  </a:lnTo>
                  <a:lnTo>
                    <a:pt x="1" y="230"/>
                  </a:lnTo>
                  <a:lnTo>
                    <a:pt x="1" y="225"/>
                  </a:lnTo>
                  <a:lnTo>
                    <a:pt x="1" y="220"/>
                  </a:lnTo>
                  <a:lnTo>
                    <a:pt x="1" y="215"/>
                  </a:lnTo>
                  <a:lnTo>
                    <a:pt x="1" y="210"/>
                  </a:lnTo>
                  <a:lnTo>
                    <a:pt x="6" y="209"/>
                  </a:lnTo>
                  <a:lnTo>
                    <a:pt x="11" y="207"/>
                  </a:lnTo>
                  <a:lnTo>
                    <a:pt x="15" y="206"/>
                  </a:lnTo>
                  <a:lnTo>
                    <a:pt x="20" y="205"/>
                  </a:lnTo>
                  <a:lnTo>
                    <a:pt x="25" y="204"/>
                  </a:lnTo>
                  <a:lnTo>
                    <a:pt x="30" y="202"/>
                  </a:lnTo>
                  <a:lnTo>
                    <a:pt x="35" y="201"/>
                  </a:lnTo>
                  <a:lnTo>
                    <a:pt x="39" y="200"/>
                  </a:lnTo>
                  <a:lnTo>
                    <a:pt x="39" y="199"/>
                  </a:lnTo>
                  <a:lnTo>
                    <a:pt x="39" y="198"/>
                  </a:lnTo>
                  <a:lnTo>
                    <a:pt x="39" y="196"/>
                  </a:lnTo>
                  <a:lnTo>
                    <a:pt x="35" y="196"/>
                  </a:lnTo>
                  <a:lnTo>
                    <a:pt x="31" y="196"/>
                  </a:lnTo>
                  <a:lnTo>
                    <a:pt x="26" y="196"/>
                  </a:lnTo>
                  <a:lnTo>
                    <a:pt x="21" y="198"/>
                  </a:lnTo>
                  <a:lnTo>
                    <a:pt x="17" y="198"/>
                  </a:lnTo>
                  <a:lnTo>
                    <a:pt x="12" y="198"/>
                  </a:lnTo>
                  <a:lnTo>
                    <a:pt x="7" y="199"/>
                  </a:lnTo>
                  <a:lnTo>
                    <a:pt x="2" y="199"/>
                  </a:lnTo>
                  <a:lnTo>
                    <a:pt x="1" y="194"/>
                  </a:lnTo>
                  <a:lnTo>
                    <a:pt x="1" y="186"/>
                  </a:lnTo>
                  <a:lnTo>
                    <a:pt x="1" y="179"/>
                  </a:lnTo>
                  <a:lnTo>
                    <a:pt x="1" y="175"/>
                  </a:lnTo>
                  <a:lnTo>
                    <a:pt x="9" y="175"/>
                  </a:lnTo>
                  <a:lnTo>
                    <a:pt x="18" y="174"/>
                  </a:lnTo>
                  <a:lnTo>
                    <a:pt x="31" y="173"/>
                  </a:lnTo>
                  <a:lnTo>
                    <a:pt x="43" y="172"/>
                  </a:lnTo>
                  <a:lnTo>
                    <a:pt x="54" y="169"/>
                  </a:lnTo>
                  <a:lnTo>
                    <a:pt x="64" y="167"/>
                  </a:lnTo>
                  <a:lnTo>
                    <a:pt x="70" y="163"/>
                  </a:lnTo>
                  <a:lnTo>
                    <a:pt x="72" y="159"/>
                  </a:lnTo>
                  <a:lnTo>
                    <a:pt x="64" y="160"/>
                  </a:lnTo>
                  <a:lnTo>
                    <a:pt x="56" y="163"/>
                  </a:lnTo>
                  <a:lnTo>
                    <a:pt x="47" y="164"/>
                  </a:lnTo>
                  <a:lnTo>
                    <a:pt x="38" y="165"/>
                  </a:lnTo>
                  <a:lnTo>
                    <a:pt x="30" y="167"/>
                  </a:lnTo>
                  <a:lnTo>
                    <a:pt x="21" y="168"/>
                  </a:lnTo>
                  <a:lnTo>
                    <a:pt x="11" y="168"/>
                  </a:lnTo>
                  <a:lnTo>
                    <a:pt x="2" y="167"/>
                  </a:lnTo>
                  <a:lnTo>
                    <a:pt x="4" y="160"/>
                  </a:lnTo>
                  <a:lnTo>
                    <a:pt x="4" y="153"/>
                  </a:lnTo>
                  <a:lnTo>
                    <a:pt x="4" y="147"/>
                  </a:lnTo>
                  <a:lnTo>
                    <a:pt x="4" y="141"/>
                  </a:lnTo>
                  <a:lnTo>
                    <a:pt x="11" y="139"/>
                  </a:lnTo>
                  <a:lnTo>
                    <a:pt x="18" y="138"/>
                  </a:lnTo>
                  <a:lnTo>
                    <a:pt x="26" y="137"/>
                  </a:lnTo>
                  <a:lnTo>
                    <a:pt x="33" y="136"/>
                  </a:lnTo>
                  <a:lnTo>
                    <a:pt x="41" y="135"/>
                  </a:lnTo>
                  <a:lnTo>
                    <a:pt x="48" y="133"/>
                  </a:lnTo>
                  <a:lnTo>
                    <a:pt x="56" y="131"/>
                  </a:lnTo>
                  <a:lnTo>
                    <a:pt x="62" y="130"/>
                  </a:lnTo>
                  <a:lnTo>
                    <a:pt x="62" y="128"/>
                  </a:lnTo>
                  <a:lnTo>
                    <a:pt x="62" y="127"/>
                  </a:lnTo>
                  <a:lnTo>
                    <a:pt x="62" y="126"/>
                  </a:lnTo>
                  <a:lnTo>
                    <a:pt x="56" y="126"/>
                  </a:lnTo>
                  <a:lnTo>
                    <a:pt x="49" y="126"/>
                  </a:lnTo>
                  <a:lnTo>
                    <a:pt x="42" y="127"/>
                  </a:lnTo>
                  <a:lnTo>
                    <a:pt x="35" y="128"/>
                  </a:lnTo>
                  <a:lnTo>
                    <a:pt x="27" y="130"/>
                  </a:lnTo>
                  <a:lnTo>
                    <a:pt x="18" y="131"/>
                  </a:lnTo>
                  <a:lnTo>
                    <a:pt x="11" y="131"/>
                  </a:lnTo>
                  <a:lnTo>
                    <a:pt x="2" y="131"/>
                  </a:lnTo>
                  <a:lnTo>
                    <a:pt x="2" y="125"/>
                  </a:lnTo>
                  <a:lnTo>
                    <a:pt x="2" y="118"/>
                  </a:lnTo>
                  <a:lnTo>
                    <a:pt x="2" y="112"/>
                  </a:lnTo>
                  <a:lnTo>
                    <a:pt x="2" y="106"/>
                  </a:lnTo>
                  <a:lnTo>
                    <a:pt x="12" y="106"/>
                  </a:lnTo>
                  <a:lnTo>
                    <a:pt x="22" y="105"/>
                  </a:lnTo>
                  <a:lnTo>
                    <a:pt x="31" y="105"/>
                  </a:lnTo>
                  <a:lnTo>
                    <a:pt x="41" y="104"/>
                  </a:lnTo>
                  <a:lnTo>
                    <a:pt x="49" y="102"/>
                  </a:lnTo>
                  <a:lnTo>
                    <a:pt x="59" y="101"/>
                  </a:lnTo>
                  <a:lnTo>
                    <a:pt x="67" y="100"/>
                  </a:lnTo>
                  <a:lnTo>
                    <a:pt x="75" y="97"/>
                  </a:lnTo>
                  <a:lnTo>
                    <a:pt x="75" y="96"/>
                  </a:lnTo>
                  <a:lnTo>
                    <a:pt x="74" y="96"/>
                  </a:lnTo>
                  <a:lnTo>
                    <a:pt x="64" y="96"/>
                  </a:lnTo>
                  <a:lnTo>
                    <a:pt x="57" y="97"/>
                  </a:lnTo>
                  <a:lnTo>
                    <a:pt x="51" y="97"/>
                  </a:lnTo>
                  <a:lnTo>
                    <a:pt x="44" y="97"/>
                  </a:lnTo>
                  <a:lnTo>
                    <a:pt x="37" y="97"/>
                  </a:lnTo>
                  <a:lnTo>
                    <a:pt x="28" y="97"/>
                  </a:lnTo>
                  <a:lnTo>
                    <a:pt x="17" y="97"/>
                  </a:lnTo>
                  <a:lnTo>
                    <a:pt x="4" y="97"/>
                  </a:lnTo>
                  <a:lnTo>
                    <a:pt x="4" y="93"/>
                  </a:lnTo>
                  <a:lnTo>
                    <a:pt x="4" y="86"/>
                  </a:lnTo>
                  <a:lnTo>
                    <a:pt x="2" y="81"/>
                  </a:lnTo>
                  <a:lnTo>
                    <a:pt x="2" y="76"/>
                  </a:lnTo>
                  <a:lnTo>
                    <a:pt x="7" y="76"/>
                  </a:lnTo>
                  <a:lnTo>
                    <a:pt x="12" y="75"/>
                  </a:lnTo>
                  <a:lnTo>
                    <a:pt x="17" y="75"/>
                  </a:lnTo>
                  <a:lnTo>
                    <a:pt x="22" y="75"/>
                  </a:lnTo>
                  <a:lnTo>
                    <a:pt x="27" y="75"/>
                  </a:lnTo>
                  <a:lnTo>
                    <a:pt x="32" y="75"/>
                  </a:lnTo>
                  <a:lnTo>
                    <a:pt x="37" y="74"/>
                  </a:lnTo>
                  <a:lnTo>
                    <a:pt x="42" y="74"/>
                  </a:lnTo>
                  <a:lnTo>
                    <a:pt x="43" y="73"/>
                  </a:lnTo>
                  <a:lnTo>
                    <a:pt x="43" y="72"/>
                  </a:lnTo>
                  <a:lnTo>
                    <a:pt x="42" y="70"/>
                  </a:lnTo>
                  <a:lnTo>
                    <a:pt x="37" y="70"/>
                  </a:lnTo>
                  <a:lnTo>
                    <a:pt x="32" y="69"/>
                  </a:lnTo>
                  <a:lnTo>
                    <a:pt x="27" y="69"/>
                  </a:lnTo>
                  <a:lnTo>
                    <a:pt x="23" y="69"/>
                  </a:lnTo>
                  <a:lnTo>
                    <a:pt x="18" y="69"/>
                  </a:lnTo>
                  <a:lnTo>
                    <a:pt x="14" y="69"/>
                  </a:lnTo>
                  <a:lnTo>
                    <a:pt x="9" y="69"/>
                  </a:lnTo>
                  <a:lnTo>
                    <a:pt x="4" y="69"/>
                  </a:lnTo>
                  <a:lnTo>
                    <a:pt x="4" y="65"/>
                  </a:lnTo>
                  <a:lnTo>
                    <a:pt x="4" y="62"/>
                  </a:lnTo>
                  <a:lnTo>
                    <a:pt x="4" y="58"/>
                  </a:lnTo>
                  <a:lnTo>
                    <a:pt x="4" y="56"/>
                  </a:lnTo>
                  <a:lnTo>
                    <a:pt x="28" y="54"/>
                  </a:lnTo>
                  <a:lnTo>
                    <a:pt x="51" y="51"/>
                  </a:lnTo>
                  <a:lnTo>
                    <a:pt x="72" y="47"/>
                  </a:lnTo>
                  <a:lnTo>
                    <a:pt x="91" y="41"/>
                  </a:lnTo>
                  <a:lnTo>
                    <a:pt x="110" y="33"/>
                  </a:lnTo>
                  <a:lnTo>
                    <a:pt x="128" y="23"/>
                  </a:lnTo>
                  <a:lnTo>
                    <a:pt x="147" y="12"/>
                  </a:lnTo>
                  <a:lnTo>
                    <a:pt x="166" y="0"/>
                  </a:lnTo>
                  <a:lnTo>
                    <a:pt x="167" y="0"/>
                  </a:lnTo>
                  <a:lnTo>
                    <a:pt x="169" y="0"/>
                  </a:lnTo>
                  <a:lnTo>
                    <a:pt x="170" y="0"/>
                  </a:lnTo>
                  <a:lnTo>
                    <a:pt x="172" y="0"/>
                  </a:lnTo>
                  <a:lnTo>
                    <a:pt x="177" y="5"/>
                  </a:lnTo>
                  <a:lnTo>
                    <a:pt x="180" y="9"/>
                  </a:lnTo>
                  <a:lnTo>
                    <a:pt x="184" y="15"/>
                  </a:lnTo>
                  <a:lnTo>
                    <a:pt x="187" y="21"/>
                  </a:lnTo>
                  <a:lnTo>
                    <a:pt x="178" y="26"/>
                  </a:lnTo>
                  <a:lnTo>
                    <a:pt x="170" y="30"/>
                  </a:lnTo>
                  <a:lnTo>
                    <a:pt x="163" y="35"/>
                  </a:lnTo>
                  <a:lnTo>
                    <a:pt x="156" y="39"/>
                  </a:lnTo>
                  <a:lnTo>
                    <a:pt x="156" y="41"/>
                  </a:lnTo>
                  <a:lnTo>
                    <a:pt x="156" y="42"/>
                  </a:lnTo>
                  <a:lnTo>
                    <a:pt x="156" y="43"/>
                  </a:lnTo>
                  <a:lnTo>
                    <a:pt x="161" y="41"/>
                  </a:lnTo>
                  <a:lnTo>
                    <a:pt x="166" y="38"/>
                  </a:lnTo>
                  <a:lnTo>
                    <a:pt x="172" y="36"/>
                  </a:lnTo>
                  <a:lnTo>
                    <a:pt x="177" y="33"/>
                  </a:lnTo>
                  <a:lnTo>
                    <a:pt x="183" y="31"/>
                  </a:lnTo>
                  <a:lnTo>
                    <a:pt x="188" y="28"/>
                  </a:lnTo>
                  <a:lnTo>
                    <a:pt x="193" y="27"/>
                  </a:lnTo>
                  <a:lnTo>
                    <a:pt x="196" y="27"/>
                  </a:lnTo>
                  <a:lnTo>
                    <a:pt x="200" y="31"/>
                  </a:lnTo>
                  <a:lnTo>
                    <a:pt x="204" y="35"/>
                  </a:lnTo>
                  <a:lnTo>
                    <a:pt x="206" y="39"/>
                  </a:lnTo>
                  <a:lnTo>
                    <a:pt x="208" y="46"/>
                  </a:lnTo>
                  <a:lnTo>
                    <a:pt x="203" y="49"/>
                  </a:lnTo>
                  <a:lnTo>
                    <a:pt x="196" y="53"/>
                  </a:lnTo>
                  <a:lnTo>
                    <a:pt x="192" y="57"/>
                  </a:lnTo>
                  <a:lnTo>
                    <a:pt x="185" y="60"/>
                  </a:lnTo>
                  <a:lnTo>
                    <a:pt x="179" y="64"/>
                  </a:lnTo>
                  <a:lnTo>
                    <a:pt x="172" y="67"/>
                  </a:lnTo>
                  <a:lnTo>
                    <a:pt x="164" y="70"/>
                  </a:lnTo>
                  <a:lnTo>
                    <a:pt x="157" y="73"/>
                  </a:lnTo>
                  <a:lnTo>
                    <a:pt x="157" y="74"/>
                  </a:lnTo>
                  <a:lnTo>
                    <a:pt x="157" y="75"/>
                  </a:lnTo>
                  <a:lnTo>
                    <a:pt x="157" y="76"/>
                  </a:lnTo>
                  <a:lnTo>
                    <a:pt x="157" y="78"/>
                  </a:lnTo>
                  <a:lnTo>
                    <a:pt x="166" y="75"/>
                  </a:lnTo>
                  <a:lnTo>
                    <a:pt x="174" y="73"/>
                  </a:lnTo>
                  <a:lnTo>
                    <a:pt x="182" y="70"/>
                  </a:lnTo>
                  <a:lnTo>
                    <a:pt x="189" y="67"/>
                  </a:lnTo>
                  <a:lnTo>
                    <a:pt x="195" y="63"/>
                  </a:lnTo>
                  <a:lnTo>
                    <a:pt x="201" y="59"/>
                  </a:lnTo>
                  <a:lnTo>
                    <a:pt x="208" y="54"/>
                  </a:lnTo>
                  <a:lnTo>
                    <a:pt x="214" y="49"/>
                  </a:lnTo>
                  <a:lnTo>
                    <a:pt x="215" y="49"/>
                  </a:lnTo>
                  <a:lnTo>
                    <a:pt x="216" y="49"/>
                  </a:lnTo>
                  <a:lnTo>
                    <a:pt x="217" y="49"/>
                  </a:lnTo>
                  <a:lnTo>
                    <a:pt x="224" y="56"/>
                  </a:lnTo>
                  <a:lnTo>
                    <a:pt x="230" y="62"/>
                  </a:lnTo>
                  <a:lnTo>
                    <a:pt x="235" y="68"/>
                  </a:lnTo>
                  <a:lnTo>
                    <a:pt x="237" y="76"/>
                  </a:lnTo>
                  <a:lnTo>
                    <a:pt x="230" y="80"/>
                  </a:lnTo>
                  <a:lnTo>
                    <a:pt x="224" y="85"/>
                  </a:lnTo>
                  <a:lnTo>
                    <a:pt x="216" y="89"/>
                  </a:lnTo>
                  <a:lnTo>
                    <a:pt x="209" y="94"/>
                  </a:lnTo>
                  <a:lnTo>
                    <a:pt x="201" y="99"/>
                  </a:lnTo>
                  <a:lnTo>
                    <a:pt x="193" y="102"/>
                  </a:lnTo>
                  <a:lnTo>
                    <a:pt x="184" y="107"/>
                  </a:lnTo>
                  <a:lnTo>
                    <a:pt x="175" y="111"/>
                  </a:lnTo>
                  <a:lnTo>
                    <a:pt x="182" y="114"/>
                  </a:lnTo>
                  <a:lnTo>
                    <a:pt x="189" y="111"/>
                  </a:lnTo>
                  <a:lnTo>
                    <a:pt x="199" y="107"/>
                  </a:lnTo>
                  <a:lnTo>
                    <a:pt x="210" y="101"/>
                  </a:lnTo>
                  <a:lnTo>
                    <a:pt x="221" y="95"/>
                  </a:lnTo>
                  <a:lnTo>
                    <a:pt x="231" y="89"/>
                  </a:lnTo>
                  <a:lnTo>
                    <a:pt x="240" y="85"/>
                  </a:lnTo>
                  <a:lnTo>
                    <a:pt x="247" y="83"/>
                  </a:lnTo>
                  <a:lnTo>
                    <a:pt x="255" y="89"/>
                  </a:lnTo>
                  <a:lnTo>
                    <a:pt x="262" y="96"/>
                  </a:lnTo>
                  <a:lnTo>
                    <a:pt x="268" y="104"/>
                  </a:lnTo>
                  <a:lnTo>
                    <a:pt x="272" y="112"/>
                  </a:lnTo>
                  <a:lnTo>
                    <a:pt x="267" y="115"/>
                  </a:lnTo>
                  <a:lnTo>
                    <a:pt x="263" y="117"/>
                  </a:lnTo>
                  <a:lnTo>
                    <a:pt x="258" y="121"/>
                  </a:lnTo>
                  <a:lnTo>
                    <a:pt x="253" y="123"/>
                  </a:lnTo>
                  <a:lnTo>
                    <a:pt x="248" y="126"/>
                  </a:lnTo>
                  <a:lnTo>
                    <a:pt x="245" y="128"/>
                  </a:lnTo>
                  <a:lnTo>
                    <a:pt x="240" y="132"/>
                  </a:lnTo>
                  <a:lnTo>
                    <a:pt x="235" y="135"/>
                  </a:lnTo>
                  <a:lnTo>
                    <a:pt x="235" y="136"/>
                  </a:lnTo>
                  <a:lnTo>
                    <a:pt x="235" y="137"/>
                  </a:lnTo>
                  <a:lnTo>
                    <a:pt x="234" y="138"/>
                  </a:lnTo>
                  <a:lnTo>
                    <a:pt x="240" y="136"/>
                  </a:lnTo>
                  <a:lnTo>
                    <a:pt x="246" y="133"/>
                  </a:lnTo>
                  <a:lnTo>
                    <a:pt x="253" y="131"/>
                  </a:lnTo>
                  <a:lnTo>
                    <a:pt x="261" y="127"/>
                  </a:lnTo>
                  <a:lnTo>
                    <a:pt x="267" y="123"/>
                  </a:lnTo>
                  <a:lnTo>
                    <a:pt x="273" y="121"/>
                  </a:lnTo>
                  <a:lnTo>
                    <a:pt x="278" y="120"/>
                  </a:lnTo>
                  <a:lnTo>
                    <a:pt x="282" y="118"/>
                  </a:lnTo>
                  <a:lnTo>
                    <a:pt x="287" y="122"/>
                  </a:lnTo>
                  <a:lnTo>
                    <a:pt x="290" y="127"/>
                  </a:lnTo>
                  <a:lnTo>
                    <a:pt x="293" y="131"/>
                  </a:lnTo>
                  <a:lnTo>
                    <a:pt x="294" y="137"/>
                  </a:lnTo>
                  <a:lnTo>
                    <a:pt x="290" y="139"/>
                  </a:lnTo>
                  <a:lnTo>
                    <a:pt x="284" y="143"/>
                  </a:lnTo>
                  <a:lnTo>
                    <a:pt x="277" y="148"/>
                  </a:lnTo>
                  <a:lnTo>
                    <a:pt x="268" y="154"/>
                  </a:lnTo>
                  <a:lnTo>
                    <a:pt x="259" y="159"/>
                  </a:lnTo>
                  <a:lnTo>
                    <a:pt x="252" y="164"/>
                  </a:lnTo>
                  <a:lnTo>
                    <a:pt x="246" y="169"/>
                  </a:lnTo>
                  <a:lnTo>
                    <a:pt x="243" y="173"/>
                  </a:lnTo>
                  <a:lnTo>
                    <a:pt x="252" y="170"/>
                  </a:lnTo>
                  <a:lnTo>
                    <a:pt x="261" y="168"/>
                  </a:lnTo>
                  <a:lnTo>
                    <a:pt x="268" y="164"/>
                  </a:lnTo>
                  <a:lnTo>
                    <a:pt x="274" y="160"/>
                  </a:lnTo>
                  <a:lnTo>
                    <a:pt x="282" y="157"/>
                  </a:lnTo>
                  <a:lnTo>
                    <a:pt x="288" y="153"/>
                  </a:lnTo>
                  <a:lnTo>
                    <a:pt x="294" y="148"/>
                  </a:lnTo>
                  <a:lnTo>
                    <a:pt x="300" y="143"/>
                  </a:lnTo>
                  <a:lnTo>
                    <a:pt x="302" y="143"/>
                  </a:lnTo>
                  <a:lnTo>
                    <a:pt x="303" y="143"/>
                  </a:lnTo>
                  <a:lnTo>
                    <a:pt x="304" y="143"/>
                  </a:lnTo>
                  <a:lnTo>
                    <a:pt x="310" y="148"/>
                  </a:lnTo>
                  <a:lnTo>
                    <a:pt x="315" y="153"/>
                  </a:lnTo>
                  <a:lnTo>
                    <a:pt x="318" y="158"/>
                  </a:lnTo>
                  <a:lnTo>
                    <a:pt x="319" y="167"/>
                  </a:lnTo>
                  <a:lnTo>
                    <a:pt x="313" y="173"/>
                  </a:lnTo>
                  <a:lnTo>
                    <a:pt x="305" y="178"/>
                  </a:lnTo>
                  <a:lnTo>
                    <a:pt x="299" y="184"/>
                  </a:lnTo>
                  <a:lnTo>
                    <a:pt x="293" y="188"/>
                  </a:lnTo>
                  <a:lnTo>
                    <a:pt x="287" y="193"/>
                  </a:lnTo>
                  <a:lnTo>
                    <a:pt x="279" y="196"/>
                  </a:lnTo>
                  <a:lnTo>
                    <a:pt x="271" y="200"/>
                  </a:lnTo>
                  <a:lnTo>
                    <a:pt x="262" y="204"/>
                  </a:lnTo>
                  <a:lnTo>
                    <a:pt x="272" y="206"/>
                  </a:lnTo>
                  <a:lnTo>
                    <a:pt x="282" y="204"/>
                  </a:lnTo>
                  <a:lnTo>
                    <a:pt x="292" y="199"/>
                  </a:lnTo>
                  <a:lnTo>
                    <a:pt x="302" y="191"/>
                  </a:lnTo>
                  <a:lnTo>
                    <a:pt x="310" y="183"/>
                  </a:lnTo>
                  <a:lnTo>
                    <a:pt x="319" y="177"/>
                  </a:lnTo>
                  <a:lnTo>
                    <a:pt x="325" y="172"/>
                  </a:lnTo>
                  <a:lnTo>
                    <a:pt x="330" y="169"/>
                  </a:lnTo>
                  <a:lnTo>
                    <a:pt x="335" y="174"/>
                  </a:lnTo>
                  <a:lnTo>
                    <a:pt x="339" y="178"/>
                  </a:lnTo>
                  <a:lnTo>
                    <a:pt x="342" y="184"/>
                  </a:lnTo>
                  <a:lnTo>
                    <a:pt x="345" y="190"/>
                  </a:lnTo>
                  <a:lnTo>
                    <a:pt x="336" y="196"/>
                  </a:lnTo>
                  <a:lnTo>
                    <a:pt x="329" y="204"/>
                  </a:lnTo>
                  <a:lnTo>
                    <a:pt x="320" y="211"/>
                  </a:lnTo>
                  <a:lnTo>
                    <a:pt x="311" y="219"/>
                  </a:lnTo>
                  <a:lnTo>
                    <a:pt x="295" y="230"/>
                  </a:lnTo>
                  <a:lnTo>
                    <a:pt x="279" y="239"/>
                  </a:lnTo>
                  <a:lnTo>
                    <a:pt x="264" y="248"/>
                  </a:lnTo>
                  <a:lnTo>
                    <a:pt x="248" y="257"/>
                  </a:lnTo>
                  <a:lnTo>
                    <a:pt x="234" y="264"/>
                  </a:lnTo>
                  <a:lnTo>
                    <a:pt x="217" y="272"/>
                  </a:lnTo>
                  <a:lnTo>
                    <a:pt x="201" y="279"/>
                  </a:lnTo>
                  <a:lnTo>
                    <a:pt x="185" y="285"/>
                  </a:lnTo>
                  <a:lnTo>
                    <a:pt x="169" y="291"/>
                  </a:lnTo>
                  <a:lnTo>
                    <a:pt x="153" y="296"/>
                  </a:lnTo>
                  <a:lnTo>
                    <a:pt x="137" y="301"/>
                  </a:lnTo>
                  <a:lnTo>
                    <a:pt x="120" y="305"/>
                  </a:lnTo>
                  <a:lnTo>
                    <a:pt x="103" y="309"/>
                  </a:lnTo>
                  <a:lnTo>
                    <a:pt x="84" y="312"/>
                  </a:lnTo>
                  <a:lnTo>
                    <a:pt x="65" y="316"/>
                  </a:lnTo>
                  <a:lnTo>
                    <a:pt x="47" y="319"/>
                  </a:lnTo>
                  <a:lnTo>
                    <a:pt x="41" y="319"/>
                  </a:lnTo>
                  <a:lnTo>
                    <a:pt x="35" y="319"/>
                  </a:lnTo>
                  <a:lnTo>
                    <a:pt x="30" y="319"/>
                  </a:lnTo>
                  <a:lnTo>
                    <a:pt x="23" y="319"/>
                  </a:lnTo>
                  <a:lnTo>
                    <a:pt x="18" y="319"/>
                  </a:lnTo>
                  <a:lnTo>
                    <a:pt x="12" y="319"/>
                  </a:lnTo>
                  <a:lnTo>
                    <a:pt x="7" y="320"/>
                  </a:lnTo>
                  <a:lnTo>
                    <a:pt x="1" y="320"/>
                  </a:lnTo>
                  <a:lnTo>
                    <a:pt x="1" y="317"/>
                  </a:lnTo>
                  <a:lnTo>
                    <a:pt x="1" y="314"/>
                  </a:lnTo>
                  <a:lnTo>
                    <a:pt x="1" y="311"/>
                  </a:lnTo>
                  <a:lnTo>
                    <a:pt x="1" y="309"/>
                  </a:lnTo>
                  <a:lnTo>
                    <a:pt x="12" y="306"/>
                  </a:lnTo>
                  <a:lnTo>
                    <a:pt x="21" y="304"/>
                  </a:lnTo>
                  <a:lnTo>
                    <a:pt x="28" y="301"/>
                  </a:lnTo>
                  <a:lnTo>
                    <a:pt x="33" y="300"/>
                  </a:lnTo>
                  <a:lnTo>
                    <a:pt x="37" y="299"/>
                  </a:lnTo>
                  <a:lnTo>
                    <a:pt x="39" y="298"/>
                  </a:lnTo>
                  <a:lnTo>
                    <a:pt x="43" y="296"/>
                  </a:lnTo>
                  <a:lnTo>
                    <a:pt x="47" y="295"/>
                  </a:lnTo>
                  <a:lnTo>
                    <a:pt x="47" y="294"/>
                  </a:lnTo>
                  <a:lnTo>
                    <a:pt x="47" y="293"/>
                  </a:lnTo>
                  <a:lnTo>
                    <a:pt x="47" y="291"/>
                  </a:lnTo>
                  <a:lnTo>
                    <a:pt x="41" y="293"/>
                  </a:lnTo>
                  <a:lnTo>
                    <a:pt x="36" y="293"/>
                  </a:lnTo>
                  <a:lnTo>
                    <a:pt x="30" y="294"/>
                  </a:lnTo>
                  <a:lnTo>
                    <a:pt x="25" y="295"/>
                  </a:lnTo>
                  <a:lnTo>
                    <a:pt x="18" y="296"/>
                  </a:lnTo>
                  <a:lnTo>
                    <a:pt x="12" y="296"/>
                  </a:lnTo>
                  <a:lnTo>
                    <a:pt x="7" y="298"/>
                  </a:lnTo>
                  <a:lnTo>
                    <a:pt x="1" y="299"/>
                  </a:lnTo>
                  <a:lnTo>
                    <a:pt x="1" y="293"/>
                  </a:lnTo>
                  <a:lnTo>
                    <a:pt x="1" y="288"/>
                  </a:lnTo>
                  <a:lnTo>
                    <a:pt x="1" y="281"/>
                  </a:lnTo>
                  <a:lnTo>
                    <a:pt x="1" y="277"/>
                  </a:lnTo>
                  <a:lnTo>
                    <a:pt x="12" y="277"/>
                  </a:lnTo>
                  <a:lnTo>
                    <a:pt x="23" y="275"/>
                  </a:lnTo>
                  <a:lnTo>
                    <a:pt x="35" y="273"/>
                  </a:lnTo>
                  <a:lnTo>
                    <a:pt x="44" y="270"/>
                  </a:lnTo>
                  <a:lnTo>
                    <a:pt x="56" y="267"/>
                  </a:lnTo>
                  <a:lnTo>
                    <a:pt x="65" y="263"/>
                  </a:lnTo>
                  <a:lnTo>
                    <a:pt x="75" y="259"/>
                  </a:lnTo>
                  <a:lnTo>
                    <a:pt x="84" y="256"/>
                  </a:lnTo>
                  <a:lnTo>
                    <a:pt x="84" y="254"/>
                  </a:lnTo>
                  <a:lnTo>
                    <a:pt x="84" y="253"/>
                  </a:lnTo>
                  <a:lnTo>
                    <a:pt x="84" y="252"/>
                  </a:lnTo>
                  <a:lnTo>
                    <a:pt x="74" y="254"/>
                  </a:lnTo>
                  <a:lnTo>
                    <a:pt x="64" y="257"/>
                  </a:lnTo>
                  <a:lnTo>
                    <a:pt x="54" y="259"/>
                  </a:lnTo>
                  <a:lnTo>
                    <a:pt x="46" y="262"/>
                  </a:lnTo>
                  <a:lnTo>
                    <a:pt x="36" y="264"/>
                  </a:lnTo>
                  <a:lnTo>
                    <a:pt x="26" y="265"/>
                  </a:lnTo>
                  <a:lnTo>
                    <a:pt x="15" y="268"/>
                  </a:lnTo>
                  <a:lnTo>
                    <a:pt x="4" y="269"/>
                  </a:lnTo>
                  <a:lnTo>
                    <a:pt x="1" y="265"/>
                  </a:lnTo>
                  <a:lnTo>
                    <a:pt x="1" y="263"/>
                  </a:lnTo>
                  <a:lnTo>
                    <a:pt x="0" y="263"/>
                  </a:lnTo>
                  <a:lnTo>
                    <a:pt x="1" y="262"/>
                  </a:lnTo>
                  <a:close/>
                </a:path>
              </a:pathLst>
            </a:custGeom>
            <a:solidFill>
              <a:srgbClr val="FF0000"/>
            </a:solidFill>
            <a:ln w="9525">
              <a:noFill/>
              <a:round/>
              <a:headEnd/>
              <a:tailEnd/>
            </a:ln>
          </p:spPr>
          <p:txBody>
            <a:bodyPr/>
            <a:lstStyle/>
            <a:p>
              <a:endParaRPr lang="el-GR"/>
            </a:p>
          </p:txBody>
        </p:sp>
        <p:sp>
          <p:nvSpPr>
            <p:cNvPr id="41443" name="Freeform 583"/>
            <p:cNvSpPr>
              <a:spLocks/>
            </p:cNvSpPr>
            <p:nvPr/>
          </p:nvSpPr>
          <p:spPr bwMode="auto">
            <a:xfrm>
              <a:off x="4360" y="2611"/>
              <a:ext cx="157" cy="167"/>
            </a:xfrm>
            <a:custGeom>
              <a:avLst/>
              <a:gdLst>
                <a:gd name="T0" fmla="*/ 1 w 157"/>
                <a:gd name="T1" fmla="*/ 63 h 167"/>
                <a:gd name="T2" fmla="*/ 13 w 157"/>
                <a:gd name="T3" fmla="*/ 54 h 167"/>
                <a:gd name="T4" fmla="*/ 33 w 157"/>
                <a:gd name="T5" fmla="*/ 43 h 167"/>
                <a:gd name="T6" fmla="*/ 10 w 157"/>
                <a:gd name="T7" fmla="*/ 46 h 167"/>
                <a:gd name="T8" fmla="*/ 2 w 157"/>
                <a:gd name="T9" fmla="*/ 37 h 167"/>
                <a:gd name="T10" fmla="*/ 3 w 157"/>
                <a:gd name="T11" fmla="*/ 27 h 167"/>
                <a:gd name="T12" fmla="*/ 8 w 157"/>
                <a:gd name="T13" fmla="*/ 26 h 167"/>
                <a:gd name="T14" fmla="*/ 8 w 157"/>
                <a:gd name="T15" fmla="*/ 22 h 167"/>
                <a:gd name="T16" fmla="*/ 6 w 157"/>
                <a:gd name="T17" fmla="*/ 20 h 167"/>
                <a:gd name="T18" fmla="*/ 3 w 157"/>
                <a:gd name="T19" fmla="*/ 17 h 167"/>
                <a:gd name="T20" fmla="*/ 2 w 157"/>
                <a:gd name="T21" fmla="*/ 14 h 167"/>
                <a:gd name="T22" fmla="*/ 24 w 157"/>
                <a:gd name="T23" fmla="*/ 9 h 167"/>
                <a:gd name="T24" fmla="*/ 44 w 157"/>
                <a:gd name="T25" fmla="*/ 3 h 167"/>
                <a:gd name="T26" fmla="*/ 63 w 157"/>
                <a:gd name="T27" fmla="*/ 8 h 167"/>
                <a:gd name="T28" fmla="*/ 85 w 157"/>
                <a:gd name="T29" fmla="*/ 35 h 167"/>
                <a:gd name="T30" fmla="*/ 74 w 157"/>
                <a:gd name="T31" fmla="*/ 43 h 167"/>
                <a:gd name="T32" fmla="*/ 84 w 157"/>
                <a:gd name="T33" fmla="*/ 45 h 167"/>
                <a:gd name="T34" fmla="*/ 99 w 157"/>
                <a:gd name="T35" fmla="*/ 45 h 167"/>
                <a:gd name="T36" fmla="*/ 108 w 157"/>
                <a:gd name="T37" fmla="*/ 59 h 167"/>
                <a:gd name="T38" fmla="*/ 87 w 157"/>
                <a:gd name="T39" fmla="*/ 72 h 167"/>
                <a:gd name="T40" fmla="*/ 81 w 157"/>
                <a:gd name="T41" fmla="*/ 78 h 167"/>
                <a:gd name="T42" fmla="*/ 91 w 157"/>
                <a:gd name="T43" fmla="*/ 75 h 167"/>
                <a:gd name="T44" fmla="*/ 117 w 157"/>
                <a:gd name="T45" fmla="*/ 66 h 167"/>
                <a:gd name="T46" fmla="*/ 129 w 157"/>
                <a:gd name="T47" fmla="*/ 79 h 167"/>
                <a:gd name="T48" fmla="*/ 112 w 157"/>
                <a:gd name="T49" fmla="*/ 95 h 167"/>
                <a:gd name="T50" fmla="*/ 102 w 157"/>
                <a:gd name="T51" fmla="*/ 108 h 167"/>
                <a:gd name="T52" fmla="*/ 121 w 157"/>
                <a:gd name="T53" fmla="*/ 99 h 167"/>
                <a:gd name="T54" fmla="*/ 137 w 157"/>
                <a:gd name="T55" fmla="*/ 92 h 167"/>
                <a:gd name="T56" fmla="*/ 150 w 157"/>
                <a:gd name="T57" fmla="*/ 100 h 167"/>
                <a:gd name="T58" fmla="*/ 139 w 157"/>
                <a:gd name="T59" fmla="*/ 126 h 167"/>
                <a:gd name="T60" fmla="*/ 85 w 157"/>
                <a:gd name="T61" fmla="*/ 155 h 167"/>
                <a:gd name="T62" fmla="*/ 23 w 157"/>
                <a:gd name="T63" fmla="*/ 167 h 167"/>
                <a:gd name="T64" fmla="*/ 0 w 157"/>
                <a:gd name="T65" fmla="*/ 158 h 167"/>
                <a:gd name="T66" fmla="*/ 6 w 157"/>
                <a:gd name="T67" fmla="*/ 150 h 167"/>
                <a:gd name="T68" fmla="*/ 31 w 157"/>
                <a:gd name="T69" fmla="*/ 147 h 167"/>
                <a:gd name="T70" fmla="*/ 52 w 157"/>
                <a:gd name="T71" fmla="*/ 141 h 167"/>
                <a:gd name="T72" fmla="*/ 42 w 157"/>
                <a:gd name="T73" fmla="*/ 138 h 167"/>
                <a:gd name="T74" fmla="*/ 22 w 157"/>
                <a:gd name="T75" fmla="*/ 141 h 167"/>
                <a:gd name="T76" fmla="*/ 1 w 157"/>
                <a:gd name="T77" fmla="*/ 142 h 167"/>
                <a:gd name="T78" fmla="*/ 0 w 157"/>
                <a:gd name="T79" fmla="*/ 126 h 167"/>
                <a:gd name="T80" fmla="*/ 12 w 157"/>
                <a:gd name="T81" fmla="*/ 120 h 167"/>
                <a:gd name="T82" fmla="*/ 34 w 157"/>
                <a:gd name="T83" fmla="*/ 116 h 167"/>
                <a:gd name="T84" fmla="*/ 48 w 157"/>
                <a:gd name="T85" fmla="*/ 109 h 167"/>
                <a:gd name="T86" fmla="*/ 21 w 157"/>
                <a:gd name="T87" fmla="*/ 111 h 167"/>
                <a:gd name="T88" fmla="*/ 8 w 157"/>
                <a:gd name="T89" fmla="*/ 113 h 167"/>
                <a:gd name="T90" fmla="*/ 1 w 157"/>
                <a:gd name="T91" fmla="*/ 105 h 167"/>
                <a:gd name="T92" fmla="*/ 1 w 157"/>
                <a:gd name="T93" fmla="*/ 88 h 167"/>
                <a:gd name="T94" fmla="*/ 33 w 157"/>
                <a:gd name="T95" fmla="*/ 84 h 167"/>
                <a:gd name="T96" fmla="*/ 44 w 157"/>
                <a:gd name="T97" fmla="*/ 80 h 167"/>
                <a:gd name="T98" fmla="*/ 39 w 157"/>
                <a:gd name="T99" fmla="*/ 78 h 167"/>
                <a:gd name="T100" fmla="*/ 19 w 157"/>
                <a:gd name="T101" fmla="*/ 78 h 167"/>
                <a:gd name="T102" fmla="*/ 3 w 157"/>
                <a:gd name="T103" fmla="*/ 79 h 167"/>
                <a:gd name="T104" fmla="*/ 1 w 157"/>
                <a:gd name="T105" fmla="*/ 75 h 167"/>
                <a:gd name="T106" fmla="*/ 1 w 157"/>
                <a:gd name="T107" fmla="*/ 73 h 167"/>
                <a:gd name="T108" fmla="*/ 1 w 157"/>
                <a:gd name="T109" fmla="*/ 73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67"/>
                <a:gd name="T167" fmla="*/ 157 w 157"/>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67">
                  <a:moveTo>
                    <a:pt x="1" y="73"/>
                  </a:moveTo>
                  <a:lnTo>
                    <a:pt x="1" y="68"/>
                  </a:lnTo>
                  <a:lnTo>
                    <a:pt x="1" y="63"/>
                  </a:lnTo>
                  <a:lnTo>
                    <a:pt x="1" y="59"/>
                  </a:lnTo>
                  <a:lnTo>
                    <a:pt x="2" y="54"/>
                  </a:lnTo>
                  <a:lnTo>
                    <a:pt x="13" y="54"/>
                  </a:lnTo>
                  <a:lnTo>
                    <a:pt x="22" y="52"/>
                  </a:lnTo>
                  <a:lnTo>
                    <a:pt x="29" y="50"/>
                  </a:lnTo>
                  <a:lnTo>
                    <a:pt x="33" y="43"/>
                  </a:lnTo>
                  <a:lnTo>
                    <a:pt x="26" y="45"/>
                  </a:lnTo>
                  <a:lnTo>
                    <a:pt x="18" y="45"/>
                  </a:lnTo>
                  <a:lnTo>
                    <a:pt x="10" y="46"/>
                  </a:lnTo>
                  <a:lnTo>
                    <a:pt x="2" y="47"/>
                  </a:lnTo>
                  <a:lnTo>
                    <a:pt x="2" y="42"/>
                  </a:lnTo>
                  <a:lnTo>
                    <a:pt x="2" y="37"/>
                  </a:lnTo>
                  <a:lnTo>
                    <a:pt x="2" y="33"/>
                  </a:lnTo>
                  <a:lnTo>
                    <a:pt x="2" y="29"/>
                  </a:lnTo>
                  <a:lnTo>
                    <a:pt x="3" y="27"/>
                  </a:lnTo>
                  <a:lnTo>
                    <a:pt x="6" y="27"/>
                  </a:lnTo>
                  <a:lnTo>
                    <a:pt x="7" y="26"/>
                  </a:lnTo>
                  <a:lnTo>
                    <a:pt x="8" y="26"/>
                  </a:lnTo>
                  <a:lnTo>
                    <a:pt x="8" y="25"/>
                  </a:lnTo>
                  <a:lnTo>
                    <a:pt x="8" y="24"/>
                  </a:lnTo>
                  <a:lnTo>
                    <a:pt x="8" y="22"/>
                  </a:lnTo>
                  <a:lnTo>
                    <a:pt x="8" y="21"/>
                  </a:lnTo>
                  <a:lnTo>
                    <a:pt x="7" y="20"/>
                  </a:lnTo>
                  <a:lnTo>
                    <a:pt x="6" y="20"/>
                  </a:lnTo>
                  <a:lnTo>
                    <a:pt x="5" y="20"/>
                  </a:lnTo>
                  <a:lnTo>
                    <a:pt x="3" y="20"/>
                  </a:lnTo>
                  <a:lnTo>
                    <a:pt x="3" y="17"/>
                  </a:lnTo>
                  <a:lnTo>
                    <a:pt x="3" y="16"/>
                  </a:lnTo>
                  <a:lnTo>
                    <a:pt x="3" y="15"/>
                  </a:lnTo>
                  <a:lnTo>
                    <a:pt x="2" y="14"/>
                  </a:lnTo>
                  <a:lnTo>
                    <a:pt x="10" y="13"/>
                  </a:lnTo>
                  <a:lnTo>
                    <a:pt x="17" y="11"/>
                  </a:lnTo>
                  <a:lnTo>
                    <a:pt x="24" y="9"/>
                  </a:lnTo>
                  <a:lnTo>
                    <a:pt x="32" y="6"/>
                  </a:lnTo>
                  <a:lnTo>
                    <a:pt x="38" y="4"/>
                  </a:lnTo>
                  <a:lnTo>
                    <a:pt x="44" y="3"/>
                  </a:lnTo>
                  <a:lnTo>
                    <a:pt x="50" y="0"/>
                  </a:lnTo>
                  <a:lnTo>
                    <a:pt x="55" y="0"/>
                  </a:lnTo>
                  <a:lnTo>
                    <a:pt x="63" y="8"/>
                  </a:lnTo>
                  <a:lnTo>
                    <a:pt x="73" y="17"/>
                  </a:lnTo>
                  <a:lnTo>
                    <a:pt x="81" y="27"/>
                  </a:lnTo>
                  <a:lnTo>
                    <a:pt x="85" y="35"/>
                  </a:lnTo>
                  <a:lnTo>
                    <a:pt x="81" y="37"/>
                  </a:lnTo>
                  <a:lnTo>
                    <a:pt x="78" y="40"/>
                  </a:lnTo>
                  <a:lnTo>
                    <a:pt x="74" y="43"/>
                  </a:lnTo>
                  <a:lnTo>
                    <a:pt x="70" y="50"/>
                  </a:lnTo>
                  <a:lnTo>
                    <a:pt x="76" y="47"/>
                  </a:lnTo>
                  <a:lnTo>
                    <a:pt x="84" y="45"/>
                  </a:lnTo>
                  <a:lnTo>
                    <a:pt x="89" y="42"/>
                  </a:lnTo>
                  <a:lnTo>
                    <a:pt x="94" y="41"/>
                  </a:lnTo>
                  <a:lnTo>
                    <a:pt x="99" y="45"/>
                  </a:lnTo>
                  <a:lnTo>
                    <a:pt x="103" y="50"/>
                  </a:lnTo>
                  <a:lnTo>
                    <a:pt x="107" y="54"/>
                  </a:lnTo>
                  <a:lnTo>
                    <a:pt x="108" y="59"/>
                  </a:lnTo>
                  <a:lnTo>
                    <a:pt x="102" y="63"/>
                  </a:lnTo>
                  <a:lnTo>
                    <a:pt x="95" y="67"/>
                  </a:lnTo>
                  <a:lnTo>
                    <a:pt x="87" y="72"/>
                  </a:lnTo>
                  <a:lnTo>
                    <a:pt x="81" y="75"/>
                  </a:lnTo>
                  <a:lnTo>
                    <a:pt x="81" y="77"/>
                  </a:lnTo>
                  <a:lnTo>
                    <a:pt x="81" y="78"/>
                  </a:lnTo>
                  <a:lnTo>
                    <a:pt x="81" y="79"/>
                  </a:lnTo>
                  <a:lnTo>
                    <a:pt x="91" y="75"/>
                  </a:lnTo>
                  <a:lnTo>
                    <a:pt x="100" y="72"/>
                  </a:lnTo>
                  <a:lnTo>
                    <a:pt x="108" y="68"/>
                  </a:lnTo>
                  <a:lnTo>
                    <a:pt x="117" y="66"/>
                  </a:lnTo>
                  <a:lnTo>
                    <a:pt x="122" y="69"/>
                  </a:lnTo>
                  <a:lnTo>
                    <a:pt x="126" y="74"/>
                  </a:lnTo>
                  <a:lnTo>
                    <a:pt x="129" y="79"/>
                  </a:lnTo>
                  <a:lnTo>
                    <a:pt x="129" y="85"/>
                  </a:lnTo>
                  <a:lnTo>
                    <a:pt x="123" y="89"/>
                  </a:lnTo>
                  <a:lnTo>
                    <a:pt x="112" y="95"/>
                  </a:lnTo>
                  <a:lnTo>
                    <a:pt x="102" y="103"/>
                  </a:lnTo>
                  <a:lnTo>
                    <a:pt x="96" y="110"/>
                  </a:lnTo>
                  <a:lnTo>
                    <a:pt x="102" y="108"/>
                  </a:lnTo>
                  <a:lnTo>
                    <a:pt x="108" y="105"/>
                  </a:lnTo>
                  <a:lnTo>
                    <a:pt x="115" y="101"/>
                  </a:lnTo>
                  <a:lnTo>
                    <a:pt x="121" y="99"/>
                  </a:lnTo>
                  <a:lnTo>
                    <a:pt x="127" y="96"/>
                  </a:lnTo>
                  <a:lnTo>
                    <a:pt x="132" y="94"/>
                  </a:lnTo>
                  <a:lnTo>
                    <a:pt x="137" y="92"/>
                  </a:lnTo>
                  <a:lnTo>
                    <a:pt x="141" y="92"/>
                  </a:lnTo>
                  <a:lnTo>
                    <a:pt x="145" y="96"/>
                  </a:lnTo>
                  <a:lnTo>
                    <a:pt x="150" y="100"/>
                  </a:lnTo>
                  <a:lnTo>
                    <a:pt x="154" y="106"/>
                  </a:lnTo>
                  <a:lnTo>
                    <a:pt x="157" y="114"/>
                  </a:lnTo>
                  <a:lnTo>
                    <a:pt x="139" y="126"/>
                  </a:lnTo>
                  <a:lnTo>
                    <a:pt x="122" y="137"/>
                  </a:lnTo>
                  <a:lnTo>
                    <a:pt x="103" y="147"/>
                  </a:lnTo>
                  <a:lnTo>
                    <a:pt x="85" y="155"/>
                  </a:lnTo>
                  <a:lnTo>
                    <a:pt x="65" y="159"/>
                  </a:lnTo>
                  <a:lnTo>
                    <a:pt x="45" y="164"/>
                  </a:lnTo>
                  <a:lnTo>
                    <a:pt x="23" y="167"/>
                  </a:lnTo>
                  <a:lnTo>
                    <a:pt x="0" y="167"/>
                  </a:lnTo>
                  <a:lnTo>
                    <a:pt x="0" y="162"/>
                  </a:lnTo>
                  <a:lnTo>
                    <a:pt x="0" y="158"/>
                  </a:lnTo>
                  <a:lnTo>
                    <a:pt x="0" y="155"/>
                  </a:lnTo>
                  <a:lnTo>
                    <a:pt x="0" y="150"/>
                  </a:lnTo>
                  <a:lnTo>
                    <a:pt x="6" y="150"/>
                  </a:lnTo>
                  <a:lnTo>
                    <a:pt x="13" y="150"/>
                  </a:lnTo>
                  <a:lnTo>
                    <a:pt x="22" y="148"/>
                  </a:lnTo>
                  <a:lnTo>
                    <a:pt x="31" y="147"/>
                  </a:lnTo>
                  <a:lnTo>
                    <a:pt x="39" y="146"/>
                  </a:lnTo>
                  <a:lnTo>
                    <a:pt x="47" y="143"/>
                  </a:lnTo>
                  <a:lnTo>
                    <a:pt x="52" y="141"/>
                  </a:lnTo>
                  <a:lnTo>
                    <a:pt x="54" y="137"/>
                  </a:lnTo>
                  <a:lnTo>
                    <a:pt x="48" y="137"/>
                  </a:lnTo>
                  <a:lnTo>
                    <a:pt x="42" y="138"/>
                  </a:lnTo>
                  <a:lnTo>
                    <a:pt x="35" y="140"/>
                  </a:lnTo>
                  <a:lnTo>
                    <a:pt x="29" y="140"/>
                  </a:lnTo>
                  <a:lnTo>
                    <a:pt x="22" y="141"/>
                  </a:lnTo>
                  <a:lnTo>
                    <a:pt x="16" y="142"/>
                  </a:lnTo>
                  <a:lnTo>
                    <a:pt x="8" y="142"/>
                  </a:lnTo>
                  <a:lnTo>
                    <a:pt x="1" y="142"/>
                  </a:lnTo>
                  <a:lnTo>
                    <a:pt x="1" y="137"/>
                  </a:lnTo>
                  <a:lnTo>
                    <a:pt x="1" y="131"/>
                  </a:lnTo>
                  <a:lnTo>
                    <a:pt x="0" y="126"/>
                  </a:lnTo>
                  <a:lnTo>
                    <a:pt x="0" y="121"/>
                  </a:lnTo>
                  <a:lnTo>
                    <a:pt x="5" y="121"/>
                  </a:lnTo>
                  <a:lnTo>
                    <a:pt x="12" y="120"/>
                  </a:lnTo>
                  <a:lnTo>
                    <a:pt x="19" y="119"/>
                  </a:lnTo>
                  <a:lnTo>
                    <a:pt x="27" y="117"/>
                  </a:lnTo>
                  <a:lnTo>
                    <a:pt x="34" y="116"/>
                  </a:lnTo>
                  <a:lnTo>
                    <a:pt x="40" y="114"/>
                  </a:lnTo>
                  <a:lnTo>
                    <a:pt x="45" y="111"/>
                  </a:lnTo>
                  <a:lnTo>
                    <a:pt x="48" y="109"/>
                  </a:lnTo>
                  <a:lnTo>
                    <a:pt x="37" y="110"/>
                  </a:lnTo>
                  <a:lnTo>
                    <a:pt x="28" y="111"/>
                  </a:lnTo>
                  <a:lnTo>
                    <a:pt x="21" y="111"/>
                  </a:lnTo>
                  <a:lnTo>
                    <a:pt x="16" y="111"/>
                  </a:lnTo>
                  <a:lnTo>
                    <a:pt x="12" y="113"/>
                  </a:lnTo>
                  <a:lnTo>
                    <a:pt x="8" y="113"/>
                  </a:lnTo>
                  <a:lnTo>
                    <a:pt x="5" y="111"/>
                  </a:lnTo>
                  <a:lnTo>
                    <a:pt x="1" y="111"/>
                  </a:lnTo>
                  <a:lnTo>
                    <a:pt x="1" y="105"/>
                  </a:lnTo>
                  <a:lnTo>
                    <a:pt x="1" y="99"/>
                  </a:lnTo>
                  <a:lnTo>
                    <a:pt x="1" y="94"/>
                  </a:lnTo>
                  <a:lnTo>
                    <a:pt x="1" y="88"/>
                  </a:lnTo>
                  <a:lnTo>
                    <a:pt x="14" y="87"/>
                  </a:lnTo>
                  <a:lnTo>
                    <a:pt x="24" y="84"/>
                  </a:lnTo>
                  <a:lnTo>
                    <a:pt x="33" y="84"/>
                  </a:lnTo>
                  <a:lnTo>
                    <a:pt x="39" y="83"/>
                  </a:lnTo>
                  <a:lnTo>
                    <a:pt x="43" y="82"/>
                  </a:lnTo>
                  <a:lnTo>
                    <a:pt x="44" y="80"/>
                  </a:lnTo>
                  <a:lnTo>
                    <a:pt x="45" y="79"/>
                  </a:lnTo>
                  <a:lnTo>
                    <a:pt x="44" y="78"/>
                  </a:lnTo>
                  <a:lnTo>
                    <a:pt x="39" y="78"/>
                  </a:lnTo>
                  <a:lnTo>
                    <a:pt x="33" y="78"/>
                  </a:lnTo>
                  <a:lnTo>
                    <a:pt x="26" y="78"/>
                  </a:lnTo>
                  <a:lnTo>
                    <a:pt x="19" y="78"/>
                  </a:lnTo>
                  <a:lnTo>
                    <a:pt x="13" y="79"/>
                  </a:lnTo>
                  <a:lnTo>
                    <a:pt x="7" y="79"/>
                  </a:lnTo>
                  <a:lnTo>
                    <a:pt x="3" y="79"/>
                  </a:lnTo>
                  <a:lnTo>
                    <a:pt x="1" y="79"/>
                  </a:lnTo>
                  <a:lnTo>
                    <a:pt x="1" y="77"/>
                  </a:lnTo>
                  <a:lnTo>
                    <a:pt x="1" y="75"/>
                  </a:lnTo>
                  <a:lnTo>
                    <a:pt x="1" y="74"/>
                  </a:lnTo>
                  <a:lnTo>
                    <a:pt x="1" y="73"/>
                  </a:lnTo>
                  <a:close/>
                </a:path>
              </a:pathLst>
            </a:custGeom>
            <a:solidFill>
              <a:srgbClr val="FFFF00"/>
            </a:solidFill>
            <a:ln w="9525">
              <a:noFill/>
              <a:round/>
              <a:headEnd/>
              <a:tailEnd/>
            </a:ln>
          </p:spPr>
          <p:txBody>
            <a:bodyPr/>
            <a:lstStyle/>
            <a:p>
              <a:endParaRPr lang="el-GR"/>
            </a:p>
          </p:txBody>
        </p:sp>
        <p:sp>
          <p:nvSpPr>
            <p:cNvPr id="41444" name="Freeform 584"/>
            <p:cNvSpPr>
              <a:spLocks/>
            </p:cNvSpPr>
            <p:nvPr/>
          </p:nvSpPr>
          <p:spPr bwMode="auto">
            <a:xfrm>
              <a:off x="4366" y="2299"/>
              <a:ext cx="178" cy="176"/>
            </a:xfrm>
            <a:custGeom>
              <a:avLst/>
              <a:gdLst>
                <a:gd name="T0" fmla="*/ 4 w 178"/>
                <a:gd name="T1" fmla="*/ 53 h 176"/>
                <a:gd name="T2" fmla="*/ 27 w 178"/>
                <a:gd name="T3" fmla="*/ 49 h 176"/>
                <a:gd name="T4" fmla="*/ 37 w 178"/>
                <a:gd name="T5" fmla="*/ 49 h 176"/>
                <a:gd name="T6" fmla="*/ 12 w 178"/>
                <a:gd name="T7" fmla="*/ 39 h 176"/>
                <a:gd name="T8" fmla="*/ 4 w 178"/>
                <a:gd name="T9" fmla="*/ 23 h 176"/>
                <a:gd name="T10" fmla="*/ 18 w 178"/>
                <a:gd name="T11" fmla="*/ 21 h 176"/>
                <a:gd name="T12" fmla="*/ 37 w 178"/>
                <a:gd name="T13" fmla="*/ 23 h 176"/>
                <a:gd name="T14" fmla="*/ 43 w 178"/>
                <a:gd name="T15" fmla="*/ 21 h 176"/>
                <a:gd name="T16" fmla="*/ 29 w 178"/>
                <a:gd name="T17" fmla="*/ 15 h 176"/>
                <a:gd name="T18" fmla="*/ 7 w 178"/>
                <a:gd name="T19" fmla="*/ 12 h 176"/>
                <a:gd name="T20" fmla="*/ 4 w 178"/>
                <a:gd name="T21" fmla="*/ 2 h 176"/>
                <a:gd name="T22" fmla="*/ 79 w 178"/>
                <a:gd name="T23" fmla="*/ 12 h 176"/>
                <a:gd name="T24" fmla="*/ 159 w 178"/>
                <a:gd name="T25" fmla="*/ 61 h 176"/>
                <a:gd name="T26" fmla="*/ 174 w 178"/>
                <a:gd name="T27" fmla="*/ 86 h 176"/>
                <a:gd name="T28" fmla="*/ 154 w 178"/>
                <a:gd name="T29" fmla="*/ 74 h 176"/>
                <a:gd name="T30" fmla="*/ 147 w 178"/>
                <a:gd name="T31" fmla="*/ 71 h 176"/>
                <a:gd name="T32" fmla="*/ 157 w 178"/>
                <a:gd name="T33" fmla="*/ 84 h 176"/>
                <a:gd name="T34" fmla="*/ 164 w 178"/>
                <a:gd name="T35" fmla="*/ 95 h 176"/>
                <a:gd name="T36" fmla="*/ 149 w 178"/>
                <a:gd name="T37" fmla="*/ 106 h 176"/>
                <a:gd name="T38" fmla="*/ 133 w 178"/>
                <a:gd name="T39" fmla="*/ 92 h 176"/>
                <a:gd name="T40" fmla="*/ 123 w 178"/>
                <a:gd name="T41" fmla="*/ 86 h 176"/>
                <a:gd name="T42" fmla="*/ 139 w 178"/>
                <a:gd name="T43" fmla="*/ 105 h 176"/>
                <a:gd name="T44" fmla="*/ 132 w 178"/>
                <a:gd name="T45" fmla="*/ 126 h 176"/>
                <a:gd name="T46" fmla="*/ 109 w 178"/>
                <a:gd name="T47" fmla="*/ 117 h 176"/>
                <a:gd name="T48" fmla="*/ 102 w 178"/>
                <a:gd name="T49" fmla="*/ 118 h 176"/>
                <a:gd name="T50" fmla="*/ 115 w 178"/>
                <a:gd name="T51" fmla="*/ 132 h 176"/>
                <a:gd name="T52" fmla="*/ 105 w 178"/>
                <a:gd name="T53" fmla="*/ 148 h 176"/>
                <a:gd name="T54" fmla="*/ 94 w 178"/>
                <a:gd name="T55" fmla="*/ 142 h 176"/>
                <a:gd name="T56" fmla="*/ 88 w 178"/>
                <a:gd name="T57" fmla="*/ 139 h 176"/>
                <a:gd name="T58" fmla="*/ 88 w 178"/>
                <a:gd name="T59" fmla="*/ 143 h 176"/>
                <a:gd name="T60" fmla="*/ 94 w 178"/>
                <a:gd name="T61" fmla="*/ 153 h 176"/>
                <a:gd name="T62" fmla="*/ 86 w 178"/>
                <a:gd name="T63" fmla="*/ 163 h 176"/>
                <a:gd name="T64" fmla="*/ 63 w 178"/>
                <a:gd name="T65" fmla="*/ 145 h 176"/>
                <a:gd name="T66" fmla="*/ 72 w 178"/>
                <a:gd name="T67" fmla="*/ 164 h 176"/>
                <a:gd name="T68" fmla="*/ 70 w 178"/>
                <a:gd name="T69" fmla="*/ 175 h 176"/>
                <a:gd name="T70" fmla="*/ 44 w 178"/>
                <a:gd name="T71" fmla="*/ 160 h 176"/>
                <a:gd name="T72" fmla="*/ 13 w 178"/>
                <a:gd name="T73" fmla="*/ 148 h 176"/>
                <a:gd name="T74" fmla="*/ 1 w 178"/>
                <a:gd name="T75" fmla="*/ 127 h 176"/>
                <a:gd name="T76" fmla="*/ 12 w 178"/>
                <a:gd name="T77" fmla="*/ 123 h 176"/>
                <a:gd name="T78" fmla="*/ 16 w 178"/>
                <a:gd name="T79" fmla="*/ 120 h 176"/>
                <a:gd name="T80" fmla="*/ 5 w 178"/>
                <a:gd name="T81" fmla="*/ 115 h 176"/>
                <a:gd name="T82" fmla="*/ 2 w 178"/>
                <a:gd name="T83" fmla="*/ 96 h 176"/>
                <a:gd name="T84" fmla="*/ 25 w 178"/>
                <a:gd name="T85" fmla="*/ 92 h 176"/>
                <a:gd name="T86" fmla="*/ 53 w 178"/>
                <a:gd name="T87" fmla="*/ 95 h 176"/>
                <a:gd name="T88" fmla="*/ 58 w 178"/>
                <a:gd name="T89" fmla="*/ 92 h 176"/>
                <a:gd name="T90" fmla="*/ 39 w 178"/>
                <a:gd name="T91" fmla="*/ 85 h 176"/>
                <a:gd name="T92" fmla="*/ 10 w 178"/>
                <a:gd name="T93" fmla="*/ 84 h 176"/>
                <a:gd name="T94" fmla="*/ 2 w 178"/>
                <a:gd name="T95" fmla="*/ 74 h 176"/>
                <a:gd name="T96" fmla="*/ 2 w 178"/>
                <a:gd name="T97" fmla="*/ 71 h 1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76"/>
                <a:gd name="T149" fmla="*/ 178 w 178"/>
                <a:gd name="T150" fmla="*/ 176 h 1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76">
                  <a:moveTo>
                    <a:pt x="2" y="71"/>
                  </a:moveTo>
                  <a:lnTo>
                    <a:pt x="2" y="65"/>
                  </a:lnTo>
                  <a:lnTo>
                    <a:pt x="4" y="59"/>
                  </a:lnTo>
                  <a:lnTo>
                    <a:pt x="4" y="53"/>
                  </a:lnTo>
                  <a:lnTo>
                    <a:pt x="4" y="47"/>
                  </a:lnTo>
                  <a:lnTo>
                    <a:pt x="11" y="47"/>
                  </a:lnTo>
                  <a:lnTo>
                    <a:pt x="20" y="48"/>
                  </a:lnTo>
                  <a:lnTo>
                    <a:pt x="27" y="49"/>
                  </a:lnTo>
                  <a:lnTo>
                    <a:pt x="36" y="50"/>
                  </a:lnTo>
                  <a:lnTo>
                    <a:pt x="37" y="49"/>
                  </a:lnTo>
                  <a:lnTo>
                    <a:pt x="37" y="48"/>
                  </a:lnTo>
                  <a:lnTo>
                    <a:pt x="31" y="44"/>
                  </a:lnTo>
                  <a:lnTo>
                    <a:pt x="22" y="42"/>
                  </a:lnTo>
                  <a:lnTo>
                    <a:pt x="12" y="39"/>
                  </a:lnTo>
                  <a:lnTo>
                    <a:pt x="4" y="38"/>
                  </a:lnTo>
                  <a:lnTo>
                    <a:pt x="4" y="33"/>
                  </a:lnTo>
                  <a:lnTo>
                    <a:pt x="4" y="28"/>
                  </a:lnTo>
                  <a:lnTo>
                    <a:pt x="4" y="23"/>
                  </a:lnTo>
                  <a:lnTo>
                    <a:pt x="4" y="18"/>
                  </a:lnTo>
                  <a:lnTo>
                    <a:pt x="8" y="19"/>
                  </a:lnTo>
                  <a:lnTo>
                    <a:pt x="13" y="19"/>
                  </a:lnTo>
                  <a:lnTo>
                    <a:pt x="18" y="21"/>
                  </a:lnTo>
                  <a:lnTo>
                    <a:pt x="23" y="21"/>
                  </a:lnTo>
                  <a:lnTo>
                    <a:pt x="27" y="22"/>
                  </a:lnTo>
                  <a:lnTo>
                    <a:pt x="32" y="23"/>
                  </a:lnTo>
                  <a:lnTo>
                    <a:pt x="37" y="23"/>
                  </a:lnTo>
                  <a:lnTo>
                    <a:pt x="42" y="24"/>
                  </a:lnTo>
                  <a:lnTo>
                    <a:pt x="43" y="23"/>
                  </a:lnTo>
                  <a:lnTo>
                    <a:pt x="43" y="22"/>
                  </a:lnTo>
                  <a:lnTo>
                    <a:pt x="43" y="21"/>
                  </a:lnTo>
                  <a:lnTo>
                    <a:pt x="39" y="18"/>
                  </a:lnTo>
                  <a:lnTo>
                    <a:pt x="34" y="16"/>
                  </a:lnTo>
                  <a:lnTo>
                    <a:pt x="29" y="15"/>
                  </a:lnTo>
                  <a:lnTo>
                    <a:pt x="23" y="15"/>
                  </a:lnTo>
                  <a:lnTo>
                    <a:pt x="18" y="15"/>
                  </a:lnTo>
                  <a:lnTo>
                    <a:pt x="12" y="13"/>
                  </a:lnTo>
                  <a:lnTo>
                    <a:pt x="7" y="12"/>
                  </a:lnTo>
                  <a:lnTo>
                    <a:pt x="4" y="11"/>
                  </a:lnTo>
                  <a:lnTo>
                    <a:pt x="4" y="8"/>
                  </a:lnTo>
                  <a:lnTo>
                    <a:pt x="4" y="5"/>
                  </a:lnTo>
                  <a:lnTo>
                    <a:pt x="4" y="2"/>
                  </a:lnTo>
                  <a:lnTo>
                    <a:pt x="4" y="0"/>
                  </a:lnTo>
                  <a:lnTo>
                    <a:pt x="31" y="2"/>
                  </a:lnTo>
                  <a:lnTo>
                    <a:pt x="55" y="6"/>
                  </a:lnTo>
                  <a:lnTo>
                    <a:pt x="79" y="12"/>
                  </a:lnTo>
                  <a:lnTo>
                    <a:pt x="100" y="21"/>
                  </a:lnTo>
                  <a:lnTo>
                    <a:pt x="121" y="32"/>
                  </a:lnTo>
                  <a:lnTo>
                    <a:pt x="141" y="45"/>
                  </a:lnTo>
                  <a:lnTo>
                    <a:pt x="159" y="61"/>
                  </a:lnTo>
                  <a:lnTo>
                    <a:pt x="178" y="79"/>
                  </a:lnTo>
                  <a:lnTo>
                    <a:pt x="178" y="82"/>
                  </a:lnTo>
                  <a:lnTo>
                    <a:pt x="177" y="85"/>
                  </a:lnTo>
                  <a:lnTo>
                    <a:pt x="174" y="86"/>
                  </a:lnTo>
                  <a:lnTo>
                    <a:pt x="170" y="87"/>
                  </a:lnTo>
                  <a:lnTo>
                    <a:pt x="165" y="82"/>
                  </a:lnTo>
                  <a:lnTo>
                    <a:pt x="160" y="78"/>
                  </a:lnTo>
                  <a:lnTo>
                    <a:pt x="154" y="74"/>
                  </a:lnTo>
                  <a:lnTo>
                    <a:pt x="149" y="69"/>
                  </a:lnTo>
                  <a:lnTo>
                    <a:pt x="148" y="70"/>
                  </a:lnTo>
                  <a:lnTo>
                    <a:pt x="147" y="70"/>
                  </a:lnTo>
                  <a:lnTo>
                    <a:pt x="147" y="71"/>
                  </a:lnTo>
                  <a:lnTo>
                    <a:pt x="146" y="73"/>
                  </a:lnTo>
                  <a:lnTo>
                    <a:pt x="148" y="76"/>
                  </a:lnTo>
                  <a:lnTo>
                    <a:pt x="152" y="79"/>
                  </a:lnTo>
                  <a:lnTo>
                    <a:pt x="157" y="84"/>
                  </a:lnTo>
                  <a:lnTo>
                    <a:pt x="164" y="90"/>
                  </a:lnTo>
                  <a:lnTo>
                    <a:pt x="164" y="91"/>
                  </a:lnTo>
                  <a:lnTo>
                    <a:pt x="164" y="92"/>
                  </a:lnTo>
                  <a:lnTo>
                    <a:pt x="164" y="95"/>
                  </a:lnTo>
                  <a:lnTo>
                    <a:pt x="164" y="96"/>
                  </a:lnTo>
                  <a:lnTo>
                    <a:pt x="158" y="101"/>
                  </a:lnTo>
                  <a:lnTo>
                    <a:pt x="153" y="105"/>
                  </a:lnTo>
                  <a:lnTo>
                    <a:pt x="149" y="106"/>
                  </a:lnTo>
                  <a:lnTo>
                    <a:pt x="147" y="105"/>
                  </a:lnTo>
                  <a:lnTo>
                    <a:pt x="143" y="102"/>
                  </a:lnTo>
                  <a:lnTo>
                    <a:pt x="139" y="99"/>
                  </a:lnTo>
                  <a:lnTo>
                    <a:pt x="133" y="92"/>
                  </a:lnTo>
                  <a:lnTo>
                    <a:pt x="126" y="85"/>
                  </a:lnTo>
                  <a:lnTo>
                    <a:pt x="125" y="85"/>
                  </a:lnTo>
                  <a:lnTo>
                    <a:pt x="123" y="85"/>
                  </a:lnTo>
                  <a:lnTo>
                    <a:pt x="123" y="86"/>
                  </a:lnTo>
                  <a:lnTo>
                    <a:pt x="122" y="87"/>
                  </a:lnTo>
                  <a:lnTo>
                    <a:pt x="128" y="94"/>
                  </a:lnTo>
                  <a:lnTo>
                    <a:pt x="135" y="99"/>
                  </a:lnTo>
                  <a:lnTo>
                    <a:pt x="139" y="105"/>
                  </a:lnTo>
                  <a:lnTo>
                    <a:pt x="144" y="110"/>
                  </a:lnTo>
                  <a:lnTo>
                    <a:pt x="142" y="116"/>
                  </a:lnTo>
                  <a:lnTo>
                    <a:pt x="138" y="121"/>
                  </a:lnTo>
                  <a:lnTo>
                    <a:pt x="132" y="126"/>
                  </a:lnTo>
                  <a:lnTo>
                    <a:pt x="125" y="131"/>
                  </a:lnTo>
                  <a:lnTo>
                    <a:pt x="120" y="126"/>
                  </a:lnTo>
                  <a:lnTo>
                    <a:pt x="114" y="121"/>
                  </a:lnTo>
                  <a:lnTo>
                    <a:pt x="109" y="117"/>
                  </a:lnTo>
                  <a:lnTo>
                    <a:pt x="102" y="116"/>
                  </a:lnTo>
                  <a:lnTo>
                    <a:pt x="102" y="117"/>
                  </a:lnTo>
                  <a:lnTo>
                    <a:pt x="102" y="118"/>
                  </a:lnTo>
                  <a:lnTo>
                    <a:pt x="102" y="120"/>
                  </a:lnTo>
                  <a:lnTo>
                    <a:pt x="107" y="123"/>
                  </a:lnTo>
                  <a:lnTo>
                    <a:pt x="111" y="127"/>
                  </a:lnTo>
                  <a:lnTo>
                    <a:pt x="115" y="132"/>
                  </a:lnTo>
                  <a:lnTo>
                    <a:pt x="116" y="138"/>
                  </a:lnTo>
                  <a:lnTo>
                    <a:pt x="114" y="141"/>
                  </a:lnTo>
                  <a:lnTo>
                    <a:pt x="110" y="144"/>
                  </a:lnTo>
                  <a:lnTo>
                    <a:pt x="105" y="148"/>
                  </a:lnTo>
                  <a:lnTo>
                    <a:pt x="100" y="149"/>
                  </a:lnTo>
                  <a:lnTo>
                    <a:pt x="97" y="147"/>
                  </a:lnTo>
                  <a:lnTo>
                    <a:pt x="96" y="144"/>
                  </a:lnTo>
                  <a:lnTo>
                    <a:pt x="94" y="142"/>
                  </a:lnTo>
                  <a:lnTo>
                    <a:pt x="91" y="139"/>
                  </a:lnTo>
                  <a:lnTo>
                    <a:pt x="90" y="139"/>
                  </a:lnTo>
                  <a:lnTo>
                    <a:pt x="89" y="139"/>
                  </a:lnTo>
                  <a:lnTo>
                    <a:pt x="88" y="139"/>
                  </a:lnTo>
                  <a:lnTo>
                    <a:pt x="88" y="141"/>
                  </a:lnTo>
                  <a:lnTo>
                    <a:pt x="88" y="142"/>
                  </a:lnTo>
                  <a:lnTo>
                    <a:pt x="88" y="143"/>
                  </a:lnTo>
                  <a:lnTo>
                    <a:pt x="86" y="144"/>
                  </a:lnTo>
                  <a:lnTo>
                    <a:pt x="90" y="147"/>
                  </a:lnTo>
                  <a:lnTo>
                    <a:pt x="93" y="149"/>
                  </a:lnTo>
                  <a:lnTo>
                    <a:pt x="94" y="153"/>
                  </a:lnTo>
                  <a:lnTo>
                    <a:pt x="95" y="158"/>
                  </a:lnTo>
                  <a:lnTo>
                    <a:pt x="93" y="159"/>
                  </a:lnTo>
                  <a:lnTo>
                    <a:pt x="90" y="162"/>
                  </a:lnTo>
                  <a:lnTo>
                    <a:pt x="86" y="163"/>
                  </a:lnTo>
                  <a:lnTo>
                    <a:pt x="84" y="165"/>
                  </a:lnTo>
                  <a:lnTo>
                    <a:pt x="76" y="160"/>
                  </a:lnTo>
                  <a:lnTo>
                    <a:pt x="69" y="153"/>
                  </a:lnTo>
                  <a:lnTo>
                    <a:pt x="63" y="145"/>
                  </a:lnTo>
                  <a:lnTo>
                    <a:pt x="53" y="142"/>
                  </a:lnTo>
                  <a:lnTo>
                    <a:pt x="58" y="150"/>
                  </a:lnTo>
                  <a:lnTo>
                    <a:pt x="65" y="157"/>
                  </a:lnTo>
                  <a:lnTo>
                    <a:pt x="72" y="164"/>
                  </a:lnTo>
                  <a:lnTo>
                    <a:pt x="75" y="171"/>
                  </a:lnTo>
                  <a:lnTo>
                    <a:pt x="74" y="173"/>
                  </a:lnTo>
                  <a:lnTo>
                    <a:pt x="72" y="174"/>
                  </a:lnTo>
                  <a:lnTo>
                    <a:pt x="70" y="175"/>
                  </a:lnTo>
                  <a:lnTo>
                    <a:pt x="68" y="176"/>
                  </a:lnTo>
                  <a:lnTo>
                    <a:pt x="59" y="170"/>
                  </a:lnTo>
                  <a:lnTo>
                    <a:pt x="52" y="165"/>
                  </a:lnTo>
                  <a:lnTo>
                    <a:pt x="44" y="160"/>
                  </a:lnTo>
                  <a:lnTo>
                    <a:pt x="38" y="157"/>
                  </a:lnTo>
                  <a:lnTo>
                    <a:pt x="31" y="154"/>
                  </a:lnTo>
                  <a:lnTo>
                    <a:pt x="22" y="150"/>
                  </a:lnTo>
                  <a:lnTo>
                    <a:pt x="13" y="148"/>
                  </a:lnTo>
                  <a:lnTo>
                    <a:pt x="2" y="144"/>
                  </a:lnTo>
                  <a:lnTo>
                    <a:pt x="1" y="138"/>
                  </a:lnTo>
                  <a:lnTo>
                    <a:pt x="1" y="133"/>
                  </a:lnTo>
                  <a:lnTo>
                    <a:pt x="1" y="127"/>
                  </a:lnTo>
                  <a:lnTo>
                    <a:pt x="0" y="122"/>
                  </a:lnTo>
                  <a:lnTo>
                    <a:pt x="5" y="122"/>
                  </a:lnTo>
                  <a:lnTo>
                    <a:pt x="8" y="123"/>
                  </a:lnTo>
                  <a:lnTo>
                    <a:pt x="12" y="123"/>
                  </a:lnTo>
                  <a:lnTo>
                    <a:pt x="16" y="122"/>
                  </a:lnTo>
                  <a:lnTo>
                    <a:pt x="16" y="121"/>
                  </a:lnTo>
                  <a:lnTo>
                    <a:pt x="16" y="120"/>
                  </a:lnTo>
                  <a:lnTo>
                    <a:pt x="16" y="118"/>
                  </a:lnTo>
                  <a:lnTo>
                    <a:pt x="12" y="117"/>
                  </a:lnTo>
                  <a:lnTo>
                    <a:pt x="8" y="116"/>
                  </a:lnTo>
                  <a:lnTo>
                    <a:pt x="5" y="115"/>
                  </a:lnTo>
                  <a:lnTo>
                    <a:pt x="1" y="115"/>
                  </a:lnTo>
                  <a:lnTo>
                    <a:pt x="2" y="108"/>
                  </a:lnTo>
                  <a:lnTo>
                    <a:pt x="2" y="102"/>
                  </a:lnTo>
                  <a:lnTo>
                    <a:pt x="2" y="96"/>
                  </a:lnTo>
                  <a:lnTo>
                    <a:pt x="2" y="90"/>
                  </a:lnTo>
                  <a:lnTo>
                    <a:pt x="10" y="90"/>
                  </a:lnTo>
                  <a:lnTo>
                    <a:pt x="17" y="91"/>
                  </a:lnTo>
                  <a:lnTo>
                    <a:pt x="25" y="92"/>
                  </a:lnTo>
                  <a:lnTo>
                    <a:pt x="32" y="92"/>
                  </a:lnTo>
                  <a:lnTo>
                    <a:pt x="39" y="94"/>
                  </a:lnTo>
                  <a:lnTo>
                    <a:pt x="47" y="95"/>
                  </a:lnTo>
                  <a:lnTo>
                    <a:pt x="53" y="95"/>
                  </a:lnTo>
                  <a:lnTo>
                    <a:pt x="58" y="95"/>
                  </a:lnTo>
                  <a:lnTo>
                    <a:pt x="58" y="94"/>
                  </a:lnTo>
                  <a:lnTo>
                    <a:pt x="58" y="92"/>
                  </a:lnTo>
                  <a:lnTo>
                    <a:pt x="58" y="91"/>
                  </a:lnTo>
                  <a:lnTo>
                    <a:pt x="53" y="89"/>
                  </a:lnTo>
                  <a:lnTo>
                    <a:pt x="46" y="87"/>
                  </a:lnTo>
                  <a:lnTo>
                    <a:pt x="39" y="85"/>
                  </a:lnTo>
                  <a:lnTo>
                    <a:pt x="32" y="85"/>
                  </a:lnTo>
                  <a:lnTo>
                    <a:pt x="25" y="84"/>
                  </a:lnTo>
                  <a:lnTo>
                    <a:pt x="17" y="84"/>
                  </a:lnTo>
                  <a:lnTo>
                    <a:pt x="10" y="84"/>
                  </a:lnTo>
                  <a:lnTo>
                    <a:pt x="2" y="84"/>
                  </a:lnTo>
                  <a:lnTo>
                    <a:pt x="2" y="80"/>
                  </a:lnTo>
                  <a:lnTo>
                    <a:pt x="2" y="78"/>
                  </a:lnTo>
                  <a:lnTo>
                    <a:pt x="2" y="74"/>
                  </a:lnTo>
                  <a:lnTo>
                    <a:pt x="2" y="71"/>
                  </a:lnTo>
                  <a:close/>
                </a:path>
              </a:pathLst>
            </a:custGeom>
            <a:solidFill>
              <a:srgbClr val="FF0000"/>
            </a:solidFill>
            <a:ln w="9525">
              <a:noFill/>
              <a:round/>
              <a:headEnd/>
              <a:tailEnd/>
            </a:ln>
          </p:spPr>
          <p:txBody>
            <a:bodyPr/>
            <a:lstStyle/>
            <a:p>
              <a:endParaRPr lang="el-GR"/>
            </a:p>
          </p:txBody>
        </p:sp>
        <p:sp>
          <p:nvSpPr>
            <p:cNvPr id="41445" name="Freeform 585"/>
            <p:cNvSpPr>
              <a:spLocks/>
            </p:cNvSpPr>
            <p:nvPr/>
          </p:nvSpPr>
          <p:spPr bwMode="auto">
            <a:xfrm>
              <a:off x="4371" y="2041"/>
              <a:ext cx="367" cy="332"/>
            </a:xfrm>
            <a:custGeom>
              <a:avLst/>
              <a:gdLst>
                <a:gd name="T0" fmla="*/ 11 w 367"/>
                <a:gd name="T1" fmla="*/ 124 h 332"/>
                <a:gd name="T2" fmla="*/ 50 w 367"/>
                <a:gd name="T3" fmla="*/ 132 h 332"/>
                <a:gd name="T4" fmla="*/ 48 w 367"/>
                <a:gd name="T5" fmla="*/ 128 h 332"/>
                <a:gd name="T6" fmla="*/ 3 w 367"/>
                <a:gd name="T7" fmla="*/ 114 h 332"/>
                <a:gd name="T8" fmla="*/ 13 w 367"/>
                <a:gd name="T9" fmla="*/ 95 h 332"/>
                <a:gd name="T10" fmla="*/ 76 w 367"/>
                <a:gd name="T11" fmla="*/ 105 h 332"/>
                <a:gd name="T12" fmla="*/ 75 w 367"/>
                <a:gd name="T13" fmla="*/ 100 h 332"/>
                <a:gd name="T14" fmla="*/ 13 w 367"/>
                <a:gd name="T15" fmla="*/ 86 h 332"/>
                <a:gd name="T16" fmla="*/ 11 w 367"/>
                <a:gd name="T17" fmla="*/ 58 h 332"/>
                <a:gd name="T18" fmla="*/ 59 w 367"/>
                <a:gd name="T19" fmla="*/ 66 h 332"/>
                <a:gd name="T20" fmla="*/ 58 w 367"/>
                <a:gd name="T21" fmla="*/ 63 h 332"/>
                <a:gd name="T22" fmla="*/ 12 w 367"/>
                <a:gd name="T23" fmla="*/ 50 h 332"/>
                <a:gd name="T24" fmla="*/ 18 w 367"/>
                <a:gd name="T25" fmla="*/ 28 h 332"/>
                <a:gd name="T26" fmla="*/ 96 w 367"/>
                <a:gd name="T27" fmla="*/ 45 h 332"/>
                <a:gd name="T28" fmla="*/ 47 w 367"/>
                <a:gd name="T29" fmla="*/ 24 h 332"/>
                <a:gd name="T30" fmla="*/ 5 w 367"/>
                <a:gd name="T31" fmla="*/ 6 h 332"/>
                <a:gd name="T32" fmla="*/ 85 w 367"/>
                <a:gd name="T33" fmla="*/ 7 h 332"/>
                <a:gd name="T34" fmla="*/ 185 w 367"/>
                <a:gd name="T35" fmla="*/ 40 h 332"/>
                <a:gd name="T36" fmla="*/ 264 w 367"/>
                <a:gd name="T37" fmla="*/ 82 h 332"/>
                <a:gd name="T38" fmla="*/ 363 w 367"/>
                <a:gd name="T39" fmla="*/ 164 h 332"/>
                <a:gd name="T40" fmla="*/ 351 w 367"/>
                <a:gd name="T41" fmla="*/ 169 h 332"/>
                <a:gd name="T42" fmla="*/ 347 w 367"/>
                <a:gd name="T43" fmla="*/ 175 h 332"/>
                <a:gd name="T44" fmla="*/ 336 w 367"/>
                <a:gd name="T45" fmla="*/ 191 h 332"/>
                <a:gd name="T46" fmla="*/ 287 w 367"/>
                <a:gd name="T47" fmla="*/ 148 h 332"/>
                <a:gd name="T48" fmla="*/ 287 w 367"/>
                <a:gd name="T49" fmla="*/ 156 h 332"/>
                <a:gd name="T50" fmla="*/ 329 w 367"/>
                <a:gd name="T51" fmla="*/ 208 h 332"/>
                <a:gd name="T52" fmla="*/ 300 w 367"/>
                <a:gd name="T53" fmla="*/ 195 h 332"/>
                <a:gd name="T54" fmla="*/ 295 w 367"/>
                <a:gd name="T55" fmla="*/ 200 h 332"/>
                <a:gd name="T56" fmla="*/ 294 w 367"/>
                <a:gd name="T57" fmla="*/ 224 h 332"/>
                <a:gd name="T58" fmla="*/ 246 w 367"/>
                <a:gd name="T59" fmla="*/ 184 h 332"/>
                <a:gd name="T60" fmla="*/ 244 w 367"/>
                <a:gd name="T61" fmla="*/ 191 h 332"/>
                <a:gd name="T62" fmla="*/ 289 w 367"/>
                <a:gd name="T63" fmla="*/ 232 h 332"/>
                <a:gd name="T64" fmla="*/ 261 w 367"/>
                <a:gd name="T65" fmla="*/ 252 h 332"/>
                <a:gd name="T66" fmla="*/ 228 w 367"/>
                <a:gd name="T67" fmla="*/ 219 h 332"/>
                <a:gd name="T68" fmla="*/ 225 w 367"/>
                <a:gd name="T69" fmla="*/ 226 h 332"/>
                <a:gd name="T70" fmla="*/ 259 w 367"/>
                <a:gd name="T71" fmla="*/ 260 h 332"/>
                <a:gd name="T72" fmla="*/ 243 w 367"/>
                <a:gd name="T73" fmla="*/ 276 h 332"/>
                <a:gd name="T74" fmla="*/ 202 w 367"/>
                <a:gd name="T75" fmla="*/ 240 h 332"/>
                <a:gd name="T76" fmla="*/ 227 w 367"/>
                <a:gd name="T77" fmla="*/ 268 h 332"/>
                <a:gd name="T78" fmla="*/ 221 w 367"/>
                <a:gd name="T79" fmla="*/ 300 h 332"/>
                <a:gd name="T80" fmla="*/ 195 w 367"/>
                <a:gd name="T81" fmla="*/ 279 h 332"/>
                <a:gd name="T82" fmla="*/ 190 w 367"/>
                <a:gd name="T83" fmla="*/ 282 h 332"/>
                <a:gd name="T84" fmla="*/ 210 w 367"/>
                <a:gd name="T85" fmla="*/ 311 h 332"/>
                <a:gd name="T86" fmla="*/ 178 w 367"/>
                <a:gd name="T87" fmla="*/ 301 h 332"/>
                <a:gd name="T88" fmla="*/ 168 w 367"/>
                <a:gd name="T89" fmla="*/ 296 h 332"/>
                <a:gd name="T90" fmla="*/ 188 w 367"/>
                <a:gd name="T91" fmla="*/ 319 h 332"/>
                <a:gd name="T92" fmla="*/ 165 w 367"/>
                <a:gd name="T93" fmla="*/ 318 h 332"/>
                <a:gd name="T94" fmla="*/ 74 w 367"/>
                <a:gd name="T95" fmla="*/ 261 h 332"/>
                <a:gd name="T96" fmla="*/ 21 w 367"/>
                <a:gd name="T97" fmla="*/ 249 h 332"/>
                <a:gd name="T98" fmla="*/ 1 w 367"/>
                <a:gd name="T99" fmla="*/ 227 h 332"/>
                <a:gd name="T100" fmla="*/ 41 w 367"/>
                <a:gd name="T101" fmla="*/ 224 h 332"/>
                <a:gd name="T102" fmla="*/ 67 w 367"/>
                <a:gd name="T103" fmla="*/ 229 h 332"/>
                <a:gd name="T104" fmla="*/ 28 w 367"/>
                <a:gd name="T105" fmla="*/ 213 h 332"/>
                <a:gd name="T106" fmla="*/ 1 w 367"/>
                <a:gd name="T107" fmla="*/ 192 h 332"/>
                <a:gd name="T108" fmla="*/ 50 w 367"/>
                <a:gd name="T109" fmla="*/ 191 h 332"/>
                <a:gd name="T110" fmla="*/ 79 w 367"/>
                <a:gd name="T111" fmla="*/ 198 h 332"/>
                <a:gd name="T112" fmla="*/ 32 w 367"/>
                <a:gd name="T113" fmla="*/ 182 h 332"/>
                <a:gd name="T114" fmla="*/ 1 w 367"/>
                <a:gd name="T115" fmla="*/ 159 h 332"/>
                <a:gd name="T116" fmla="*/ 22 w 367"/>
                <a:gd name="T117" fmla="*/ 155 h 332"/>
                <a:gd name="T118" fmla="*/ 39 w 367"/>
                <a:gd name="T119" fmla="*/ 155 h 332"/>
                <a:gd name="T120" fmla="*/ 21 w 367"/>
                <a:gd name="T121" fmla="*/ 149 h 332"/>
                <a:gd name="T122" fmla="*/ 1 w 367"/>
                <a:gd name="T123" fmla="*/ 132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7"/>
                <a:gd name="T187" fmla="*/ 0 h 332"/>
                <a:gd name="T188" fmla="*/ 367 w 367"/>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7" h="332">
                  <a:moveTo>
                    <a:pt x="1" y="128"/>
                  </a:moveTo>
                  <a:lnTo>
                    <a:pt x="1" y="127"/>
                  </a:lnTo>
                  <a:lnTo>
                    <a:pt x="1" y="126"/>
                  </a:lnTo>
                  <a:lnTo>
                    <a:pt x="1" y="124"/>
                  </a:lnTo>
                  <a:lnTo>
                    <a:pt x="2" y="123"/>
                  </a:lnTo>
                  <a:lnTo>
                    <a:pt x="11" y="124"/>
                  </a:lnTo>
                  <a:lnTo>
                    <a:pt x="18" y="126"/>
                  </a:lnTo>
                  <a:lnTo>
                    <a:pt x="24" y="127"/>
                  </a:lnTo>
                  <a:lnTo>
                    <a:pt x="29" y="128"/>
                  </a:lnTo>
                  <a:lnTo>
                    <a:pt x="36" y="129"/>
                  </a:lnTo>
                  <a:lnTo>
                    <a:pt x="42" y="131"/>
                  </a:lnTo>
                  <a:lnTo>
                    <a:pt x="50" y="132"/>
                  </a:lnTo>
                  <a:lnTo>
                    <a:pt x="60" y="134"/>
                  </a:lnTo>
                  <a:lnTo>
                    <a:pt x="59" y="133"/>
                  </a:lnTo>
                  <a:lnTo>
                    <a:pt x="59" y="132"/>
                  </a:lnTo>
                  <a:lnTo>
                    <a:pt x="48" y="128"/>
                  </a:lnTo>
                  <a:lnTo>
                    <a:pt x="38" y="126"/>
                  </a:lnTo>
                  <a:lnTo>
                    <a:pt x="28" y="122"/>
                  </a:lnTo>
                  <a:lnTo>
                    <a:pt x="20" y="119"/>
                  </a:lnTo>
                  <a:lnTo>
                    <a:pt x="12" y="118"/>
                  </a:lnTo>
                  <a:lnTo>
                    <a:pt x="7" y="116"/>
                  </a:lnTo>
                  <a:lnTo>
                    <a:pt x="3" y="114"/>
                  </a:lnTo>
                  <a:lnTo>
                    <a:pt x="1" y="113"/>
                  </a:lnTo>
                  <a:lnTo>
                    <a:pt x="2" y="108"/>
                  </a:lnTo>
                  <a:lnTo>
                    <a:pt x="2" y="103"/>
                  </a:lnTo>
                  <a:lnTo>
                    <a:pt x="2" y="100"/>
                  </a:lnTo>
                  <a:lnTo>
                    <a:pt x="2" y="95"/>
                  </a:lnTo>
                  <a:lnTo>
                    <a:pt x="13" y="95"/>
                  </a:lnTo>
                  <a:lnTo>
                    <a:pt x="24" y="95"/>
                  </a:lnTo>
                  <a:lnTo>
                    <a:pt x="34" y="96"/>
                  </a:lnTo>
                  <a:lnTo>
                    <a:pt x="46" y="98"/>
                  </a:lnTo>
                  <a:lnTo>
                    <a:pt x="55" y="100"/>
                  </a:lnTo>
                  <a:lnTo>
                    <a:pt x="65" y="102"/>
                  </a:lnTo>
                  <a:lnTo>
                    <a:pt x="76" y="105"/>
                  </a:lnTo>
                  <a:lnTo>
                    <a:pt x="86" y="107"/>
                  </a:lnTo>
                  <a:lnTo>
                    <a:pt x="86" y="106"/>
                  </a:lnTo>
                  <a:lnTo>
                    <a:pt x="86" y="105"/>
                  </a:lnTo>
                  <a:lnTo>
                    <a:pt x="85" y="105"/>
                  </a:lnTo>
                  <a:lnTo>
                    <a:pt x="85" y="103"/>
                  </a:lnTo>
                  <a:lnTo>
                    <a:pt x="75" y="100"/>
                  </a:lnTo>
                  <a:lnTo>
                    <a:pt x="64" y="96"/>
                  </a:lnTo>
                  <a:lnTo>
                    <a:pt x="54" y="94"/>
                  </a:lnTo>
                  <a:lnTo>
                    <a:pt x="46" y="91"/>
                  </a:lnTo>
                  <a:lnTo>
                    <a:pt x="34" y="89"/>
                  </a:lnTo>
                  <a:lnTo>
                    <a:pt x="24" y="87"/>
                  </a:lnTo>
                  <a:lnTo>
                    <a:pt x="13" y="86"/>
                  </a:lnTo>
                  <a:lnTo>
                    <a:pt x="1" y="85"/>
                  </a:lnTo>
                  <a:lnTo>
                    <a:pt x="2" y="77"/>
                  </a:lnTo>
                  <a:lnTo>
                    <a:pt x="2" y="71"/>
                  </a:lnTo>
                  <a:lnTo>
                    <a:pt x="2" y="64"/>
                  </a:lnTo>
                  <a:lnTo>
                    <a:pt x="2" y="58"/>
                  </a:lnTo>
                  <a:lnTo>
                    <a:pt x="11" y="58"/>
                  </a:lnTo>
                  <a:lnTo>
                    <a:pt x="20" y="59"/>
                  </a:lnTo>
                  <a:lnTo>
                    <a:pt x="27" y="60"/>
                  </a:lnTo>
                  <a:lnTo>
                    <a:pt x="36" y="61"/>
                  </a:lnTo>
                  <a:lnTo>
                    <a:pt x="43" y="63"/>
                  </a:lnTo>
                  <a:lnTo>
                    <a:pt x="50" y="65"/>
                  </a:lnTo>
                  <a:lnTo>
                    <a:pt x="59" y="66"/>
                  </a:lnTo>
                  <a:lnTo>
                    <a:pt x="67" y="69"/>
                  </a:lnTo>
                  <a:lnTo>
                    <a:pt x="67" y="68"/>
                  </a:lnTo>
                  <a:lnTo>
                    <a:pt x="67" y="66"/>
                  </a:lnTo>
                  <a:lnTo>
                    <a:pt x="65" y="65"/>
                  </a:lnTo>
                  <a:lnTo>
                    <a:pt x="58" y="63"/>
                  </a:lnTo>
                  <a:lnTo>
                    <a:pt x="50" y="59"/>
                  </a:lnTo>
                  <a:lnTo>
                    <a:pt x="43" y="56"/>
                  </a:lnTo>
                  <a:lnTo>
                    <a:pt x="37" y="55"/>
                  </a:lnTo>
                  <a:lnTo>
                    <a:pt x="28" y="53"/>
                  </a:lnTo>
                  <a:lnTo>
                    <a:pt x="21" y="52"/>
                  </a:lnTo>
                  <a:lnTo>
                    <a:pt x="12" y="50"/>
                  </a:lnTo>
                  <a:lnTo>
                    <a:pt x="3" y="49"/>
                  </a:lnTo>
                  <a:lnTo>
                    <a:pt x="2" y="44"/>
                  </a:lnTo>
                  <a:lnTo>
                    <a:pt x="2" y="40"/>
                  </a:lnTo>
                  <a:lnTo>
                    <a:pt x="2" y="35"/>
                  </a:lnTo>
                  <a:lnTo>
                    <a:pt x="3" y="27"/>
                  </a:lnTo>
                  <a:lnTo>
                    <a:pt x="18" y="28"/>
                  </a:lnTo>
                  <a:lnTo>
                    <a:pt x="32" y="29"/>
                  </a:lnTo>
                  <a:lnTo>
                    <a:pt x="44" y="32"/>
                  </a:lnTo>
                  <a:lnTo>
                    <a:pt x="58" y="34"/>
                  </a:lnTo>
                  <a:lnTo>
                    <a:pt x="70" y="37"/>
                  </a:lnTo>
                  <a:lnTo>
                    <a:pt x="83" y="42"/>
                  </a:lnTo>
                  <a:lnTo>
                    <a:pt x="96" y="45"/>
                  </a:lnTo>
                  <a:lnTo>
                    <a:pt x="110" y="50"/>
                  </a:lnTo>
                  <a:lnTo>
                    <a:pt x="106" y="44"/>
                  </a:lnTo>
                  <a:lnTo>
                    <a:pt x="96" y="38"/>
                  </a:lnTo>
                  <a:lnTo>
                    <a:pt x="81" y="32"/>
                  </a:lnTo>
                  <a:lnTo>
                    <a:pt x="65" y="27"/>
                  </a:lnTo>
                  <a:lnTo>
                    <a:pt x="47" y="24"/>
                  </a:lnTo>
                  <a:lnTo>
                    <a:pt x="29" y="21"/>
                  </a:lnTo>
                  <a:lnTo>
                    <a:pt x="15" y="19"/>
                  </a:lnTo>
                  <a:lnTo>
                    <a:pt x="5" y="19"/>
                  </a:lnTo>
                  <a:lnTo>
                    <a:pt x="5" y="14"/>
                  </a:lnTo>
                  <a:lnTo>
                    <a:pt x="5" y="10"/>
                  </a:lnTo>
                  <a:lnTo>
                    <a:pt x="5" y="6"/>
                  </a:lnTo>
                  <a:lnTo>
                    <a:pt x="5" y="1"/>
                  </a:lnTo>
                  <a:lnTo>
                    <a:pt x="20" y="0"/>
                  </a:lnTo>
                  <a:lnTo>
                    <a:pt x="36" y="1"/>
                  </a:lnTo>
                  <a:lnTo>
                    <a:pt x="52" y="2"/>
                  </a:lnTo>
                  <a:lnTo>
                    <a:pt x="69" y="5"/>
                  </a:lnTo>
                  <a:lnTo>
                    <a:pt x="85" y="7"/>
                  </a:lnTo>
                  <a:lnTo>
                    <a:pt x="102" y="11"/>
                  </a:lnTo>
                  <a:lnTo>
                    <a:pt x="120" y="16"/>
                  </a:lnTo>
                  <a:lnTo>
                    <a:pt x="137" y="22"/>
                  </a:lnTo>
                  <a:lnTo>
                    <a:pt x="153" y="27"/>
                  </a:lnTo>
                  <a:lnTo>
                    <a:pt x="169" y="33"/>
                  </a:lnTo>
                  <a:lnTo>
                    <a:pt x="185" y="40"/>
                  </a:lnTo>
                  <a:lnTo>
                    <a:pt x="201" y="48"/>
                  </a:lnTo>
                  <a:lnTo>
                    <a:pt x="216" y="54"/>
                  </a:lnTo>
                  <a:lnTo>
                    <a:pt x="231" y="61"/>
                  </a:lnTo>
                  <a:lnTo>
                    <a:pt x="244" y="69"/>
                  </a:lnTo>
                  <a:lnTo>
                    <a:pt x="257" y="76"/>
                  </a:lnTo>
                  <a:lnTo>
                    <a:pt x="264" y="82"/>
                  </a:lnTo>
                  <a:lnTo>
                    <a:pt x="279" y="92"/>
                  </a:lnTo>
                  <a:lnTo>
                    <a:pt x="296" y="105"/>
                  </a:lnTo>
                  <a:lnTo>
                    <a:pt x="316" y="119"/>
                  </a:lnTo>
                  <a:lnTo>
                    <a:pt x="335" y="135"/>
                  </a:lnTo>
                  <a:lnTo>
                    <a:pt x="351" y="150"/>
                  </a:lnTo>
                  <a:lnTo>
                    <a:pt x="363" y="164"/>
                  </a:lnTo>
                  <a:lnTo>
                    <a:pt x="367" y="174"/>
                  </a:lnTo>
                  <a:lnTo>
                    <a:pt x="366" y="175"/>
                  </a:lnTo>
                  <a:lnTo>
                    <a:pt x="363" y="176"/>
                  </a:lnTo>
                  <a:lnTo>
                    <a:pt x="361" y="177"/>
                  </a:lnTo>
                  <a:lnTo>
                    <a:pt x="357" y="177"/>
                  </a:lnTo>
                  <a:lnTo>
                    <a:pt x="351" y="169"/>
                  </a:lnTo>
                  <a:lnTo>
                    <a:pt x="343" y="163"/>
                  </a:lnTo>
                  <a:lnTo>
                    <a:pt x="336" y="156"/>
                  </a:lnTo>
                  <a:lnTo>
                    <a:pt x="326" y="152"/>
                  </a:lnTo>
                  <a:lnTo>
                    <a:pt x="330" y="158"/>
                  </a:lnTo>
                  <a:lnTo>
                    <a:pt x="338" y="166"/>
                  </a:lnTo>
                  <a:lnTo>
                    <a:pt x="347" y="175"/>
                  </a:lnTo>
                  <a:lnTo>
                    <a:pt x="353" y="181"/>
                  </a:lnTo>
                  <a:lnTo>
                    <a:pt x="352" y="185"/>
                  </a:lnTo>
                  <a:lnTo>
                    <a:pt x="350" y="189"/>
                  </a:lnTo>
                  <a:lnTo>
                    <a:pt x="346" y="192"/>
                  </a:lnTo>
                  <a:lnTo>
                    <a:pt x="341" y="196"/>
                  </a:lnTo>
                  <a:lnTo>
                    <a:pt x="336" y="191"/>
                  </a:lnTo>
                  <a:lnTo>
                    <a:pt x="329" y="184"/>
                  </a:lnTo>
                  <a:lnTo>
                    <a:pt x="321" y="175"/>
                  </a:lnTo>
                  <a:lnTo>
                    <a:pt x="312" y="166"/>
                  </a:lnTo>
                  <a:lnTo>
                    <a:pt x="304" y="158"/>
                  </a:lnTo>
                  <a:lnTo>
                    <a:pt x="295" y="152"/>
                  </a:lnTo>
                  <a:lnTo>
                    <a:pt x="287" y="148"/>
                  </a:lnTo>
                  <a:lnTo>
                    <a:pt x="279" y="147"/>
                  </a:lnTo>
                  <a:lnTo>
                    <a:pt x="279" y="148"/>
                  </a:lnTo>
                  <a:lnTo>
                    <a:pt x="279" y="149"/>
                  </a:lnTo>
                  <a:lnTo>
                    <a:pt x="279" y="150"/>
                  </a:lnTo>
                  <a:lnTo>
                    <a:pt x="279" y="152"/>
                  </a:lnTo>
                  <a:lnTo>
                    <a:pt x="287" y="156"/>
                  </a:lnTo>
                  <a:lnTo>
                    <a:pt x="296" y="164"/>
                  </a:lnTo>
                  <a:lnTo>
                    <a:pt x="309" y="173"/>
                  </a:lnTo>
                  <a:lnTo>
                    <a:pt x="320" y="182"/>
                  </a:lnTo>
                  <a:lnTo>
                    <a:pt x="327" y="192"/>
                  </a:lnTo>
                  <a:lnTo>
                    <a:pt x="331" y="201"/>
                  </a:lnTo>
                  <a:lnTo>
                    <a:pt x="329" y="208"/>
                  </a:lnTo>
                  <a:lnTo>
                    <a:pt x="317" y="213"/>
                  </a:lnTo>
                  <a:lnTo>
                    <a:pt x="314" y="208"/>
                  </a:lnTo>
                  <a:lnTo>
                    <a:pt x="310" y="203"/>
                  </a:lnTo>
                  <a:lnTo>
                    <a:pt x="306" y="200"/>
                  </a:lnTo>
                  <a:lnTo>
                    <a:pt x="301" y="195"/>
                  </a:lnTo>
                  <a:lnTo>
                    <a:pt x="300" y="195"/>
                  </a:lnTo>
                  <a:lnTo>
                    <a:pt x="299" y="195"/>
                  </a:lnTo>
                  <a:lnTo>
                    <a:pt x="296" y="195"/>
                  </a:lnTo>
                  <a:lnTo>
                    <a:pt x="295" y="196"/>
                  </a:lnTo>
                  <a:lnTo>
                    <a:pt x="295" y="197"/>
                  </a:lnTo>
                  <a:lnTo>
                    <a:pt x="295" y="198"/>
                  </a:lnTo>
                  <a:lnTo>
                    <a:pt x="295" y="200"/>
                  </a:lnTo>
                  <a:lnTo>
                    <a:pt x="295" y="201"/>
                  </a:lnTo>
                  <a:lnTo>
                    <a:pt x="306" y="210"/>
                  </a:lnTo>
                  <a:lnTo>
                    <a:pt x="311" y="216"/>
                  </a:lnTo>
                  <a:lnTo>
                    <a:pt x="309" y="222"/>
                  </a:lnTo>
                  <a:lnTo>
                    <a:pt x="300" y="232"/>
                  </a:lnTo>
                  <a:lnTo>
                    <a:pt x="294" y="224"/>
                  </a:lnTo>
                  <a:lnTo>
                    <a:pt x="287" y="217"/>
                  </a:lnTo>
                  <a:lnTo>
                    <a:pt x="279" y="210"/>
                  </a:lnTo>
                  <a:lnTo>
                    <a:pt x="272" y="202"/>
                  </a:lnTo>
                  <a:lnTo>
                    <a:pt x="263" y="195"/>
                  </a:lnTo>
                  <a:lnTo>
                    <a:pt x="256" y="189"/>
                  </a:lnTo>
                  <a:lnTo>
                    <a:pt x="246" y="184"/>
                  </a:lnTo>
                  <a:lnTo>
                    <a:pt x="237" y="181"/>
                  </a:lnTo>
                  <a:lnTo>
                    <a:pt x="237" y="182"/>
                  </a:lnTo>
                  <a:lnTo>
                    <a:pt x="237" y="184"/>
                  </a:lnTo>
                  <a:lnTo>
                    <a:pt x="237" y="186"/>
                  </a:lnTo>
                  <a:lnTo>
                    <a:pt x="237" y="187"/>
                  </a:lnTo>
                  <a:lnTo>
                    <a:pt x="244" y="191"/>
                  </a:lnTo>
                  <a:lnTo>
                    <a:pt x="252" y="197"/>
                  </a:lnTo>
                  <a:lnTo>
                    <a:pt x="261" y="203"/>
                  </a:lnTo>
                  <a:lnTo>
                    <a:pt x="269" y="210"/>
                  </a:lnTo>
                  <a:lnTo>
                    <a:pt x="278" y="217"/>
                  </a:lnTo>
                  <a:lnTo>
                    <a:pt x="284" y="224"/>
                  </a:lnTo>
                  <a:lnTo>
                    <a:pt x="289" y="232"/>
                  </a:lnTo>
                  <a:lnTo>
                    <a:pt x="291" y="239"/>
                  </a:lnTo>
                  <a:lnTo>
                    <a:pt x="287" y="244"/>
                  </a:lnTo>
                  <a:lnTo>
                    <a:pt x="280" y="250"/>
                  </a:lnTo>
                  <a:lnTo>
                    <a:pt x="274" y="255"/>
                  </a:lnTo>
                  <a:lnTo>
                    <a:pt x="265" y="258"/>
                  </a:lnTo>
                  <a:lnTo>
                    <a:pt x="261" y="252"/>
                  </a:lnTo>
                  <a:lnTo>
                    <a:pt x="256" y="245"/>
                  </a:lnTo>
                  <a:lnTo>
                    <a:pt x="251" y="239"/>
                  </a:lnTo>
                  <a:lnTo>
                    <a:pt x="246" y="234"/>
                  </a:lnTo>
                  <a:lnTo>
                    <a:pt x="241" y="228"/>
                  </a:lnTo>
                  <a:lnTo>
                    <a:pt x="235" y="223"/>
                  </a:lnTo>
                  <a:lnTo>
                    <a:pt x="228" y="219"/>
                  </a:lnTo>
                  <a:lnTo>
                    <a:pt x="222" y="216"/>
                  </a:lnTo>
                  <a:lnTo>
                    <a:pt x="221" y="217"/>
                  </a:lnTo>
                  <a:lnTo>
                    <a:pt x="221" y="218"/>
                  </a:lnTo>
                  <a:lnTo>
                    <a:pt x="220" y="219"/>
                  </a:lnTo>
                  <a:lnTo>
                    <a:pt x="220" y="221"/>
                  </a:lnTo>
                  <a:lnTo>
                    <a:pt x="225" y="226"/>
                  </a:lnTo>
                  <a:lnTo>
                    <a:pt x="231" y="231"/>
                  </a:lnTo>
                  <a:lnTo>
                    <a:pt x="237" y="236"/>
                  </a:lnTo>
                  <a:lnTo>
                    <a:pt x="243" y="242"/>
                  </a:lnTo>
                  <a:lnTo>
                    <a:pt x="249" y="248"/>
                  </a:lnTo>
                  <a:lnTo>
                    <a:pt x="254" y="254"/>
                  </a:lnTo>
                  <a:lnTo>
                    <a:pt x="259" y="260"/>
                  </a:lnTo>
                  <a:lnTo>
                    <a:pt x="262" y="266"/>
                  </a:lnTo>
                  <a:lnTo>
                    <a:pt x="258" y="270"/>
                  </a:lnTo>
                  <a:lnTo>
                    <a:pt x="254" y="273"/>
                  </a:lnTo>
                  <a:lnTo>
                    <a:pt x="251" y="276"/>
                  </a:lnTo>
                  <a:lnTo>
                    <a:pt x="247" y="280"/>
                  </a:lnTo>
                  <a:lnTo>
                    <a:pt x="243" y="276"/>
                  </a:lnTo>
                  <a:lnTo>
                    <a:pt x="238" y="270"/>
                  </a:lnTo>
                  <a:lnTo>
                    <a:pt x="231" y="263"/>
                  </a:lnTo>
                  <a:lnTo>
                    <a:pt x="223" y="254"/>
                  </a:lnTo>
                  <a:lnTo>
                    <a:pt x="215" y="248"/>
                  </a:lnTo>
                  <a:lnTo>
                    <a:pt x="209" y="243"/>
                  </a:lnTo>
                  <a:lnTo>
                    <a:pt x="202" y="240"/>
                  </a:lnTo>
                  <a:lnTo>
                    <a:pt x="198" y="243"/>
                  </a:lnTo>
                  <a:lnTo>
                    <a:pt x="202" y="247"/>
                  </a:lnTo>
                  <a:lnTo>
                    <a:pt x="209" y="252"/>
                  </a:lnTo>
                  <a:lnTo>
                    <a:pt x="215" y="257"/>
                  </a:lnTo>
                  <a:lnTo>
                    <a:pt x="221" y="261"/>
                  </a:lnTo>
                  <a:lnTo>
                    <a:pt x="227" y="268"/>
                  </a:lnTo>
                  <a:lnTo>
                    <a:pt x="232" y="274"/>
                  </a:lnTo>
                  <a:lnTo>
                    <a:pt x="236" y="280"/>
                  </a:lnTo>
                  <a:lnTo>
                    <a:pt x="237" y="287"/>
                  </a:lnTo>
                  <a:lnTo>
                    <a:pt x="230" y="294"/>
                  </a:lnTo>
                  <a:lnTo>
                    <a:pt x="225" y="297"/>
                  </a:lnTo>
                  <a:lnTo>
                    <a:pt x="221" y="300"/>
                  </a:lnTo>
                  <a:lnTo>
                    <a:pt x="219" y="300"/>
                  </a:lnTo>
                  <a:lnTo>
                    <a:pt x="215" y="298"/>
                  </a:lnTo>
                  <a:lnTo>
                    <a:pt x="210" y="294"/>
                  </a:lnTo>
                  <a:lnTo>
                    <a:pt x="205" y="289"/>
                  </a:lnTo>
                  <a:lnTo>
                    <a:pt x="196" y="280"/>
                  </a:lnTo>
                  <a:lnTo>
                    <a:pt x="195" y="279"/>
                  </a:lnTo>
                  <a:lnTo>
                    <a:pt x="193" y="279"/>
                  </a:lnTo>
                  <a:lnTo>
                    <a:pt x="191" y="279"/>
                  </a:lnTo>
                  <a:lnTo>
                    <a:pt x="190" y="279"/>
                  </a:lnTo>
                  <a:lnTo>
                    <a:pt x="190" y="280"/>
                  </a:lnTo>
                  <a:lnTo>
                    <a:pt x="190" y="281"/>
                  </a:lnTo>
                  <a:lnTo>
                    <a:pt x="190" y="282"/>
                  </a:lnTo>
                  <a:lnTo>
                    <a:pt x="189" y="282"/>
                  </a:lnTo>
                  <a:lnTo>
                    <a:pt x="196" y="287"/>
                  </a:lnTo>
                  <a:lnTo>
                    <a:pt x="204" y="294"/>
                  </a:lnTo>
                  <a:lnTo>
                    <a:pt x="211" y="301"/>
                  </a:lnTo>
                  <a:lnTo>
                    <a:pt x="214" y="308"/>
                  </a:lnTo>
                  <a:lnTo>
                    <a:pt x="210" y="311"/>
                  </a:lnTo>
                  <a:lnTo>
                    <a:pt x="206" y="315"/>
                  </a:lnTo>
                  <a:lnTo>
                    <a:pt x="201" y="318"/>
                  </a:lnTo>
                  <a:lnTo>
                    <a:pt x="195" y="319"/>
                  </a:lnTo>
                  <a:lnTo>
                    <a:pt x="189" y="313"/>
                  </a:lnTo>
                  <a:lnTo>
                    <a:pt x="184" y="307"/>
                  </a:lnTo>
                  <a:lnTo>
                    <a:pt x="178" y="301"/>
                  </a:lnTo>
                  <a:lnTo>
                    <a:pt x="172" y="295"/>
                  </a:lnTo>
                  <a:lnTo>
                    <a:pt x="170" y="295"/>
                  </a:lnTo>
                  <a:lnTo>
                    <a:pt x="169" y="295"/>
                  </a:lnTo>
                  <a:lnTo>
                    <a:pt x="168" y="295"/>
                  </a:lnTo>
                  <a:lnTo>
                    <a:pt x="168" y="296"/>
                  </a:lnTo>
                  <a:lnTo>
                    <a:pt x="168" y="297"/>
                  </a:lnTo>
                  <a:lnTo>
                    <a:pt x="168" y="298"/>
                  </a:lnTo>
                  <a:lnTo>
                    <a:pt x="168" y="300"/>
                  </a:lnTo>
                  <a:lnTo>
                    <a:pt x="174" y="306"/>
                  </a:lnTo>
                  <a:lnTo>
                    <a:pt x="181" y="312"/>
                  </a:lnTo>
                  <a:lnTo>
                    <a:pt x="188" y="319"/>
                  </a:lnTo>
                  <a:lnTo>
                    <a:pt x="190" y="327"/>
                  </a:lnTo>
                  <a:lnTo>
                    <a:pt x="189" y="328"/>
                  </a:lnTo>
                  <a:lnTo>
                    <a:pt x="188" y="331"/>
                  </a:lnTo>
                  <a:lnTo>
                    <a:pt x="185" y="332"/>
                  </a:lnTo>
                  <a:lnTo>
                    <a:pt x="180" y="332"/>
                  </a:lnTo>
                  <a:lnTo>
                    <a:pt x="165" y="318"/>
                  </a:lnTo>
                  <a:lnTo>
                    <a:pt x="151" y="306"/>
                  </a:lnTo>
                  <a:lnTo>
                    <a:pt x="137" y="296"/>
                  </a:lnTo>
                  <a:lnTo>
                    <a:pt x="122" y="286"/>
                  </a:lnTo>
                  <a:lnTo>
                    <a:pt x="107" y="277"/>
                  </a:lnTo>
                  <a:lnTo>
                    <a:pt x="91" y="269"/>
                  </a:lnTo>
                  <a:lnTo>
                    <a:pt x="74" y="261"/>
                  </a:lnTo>
                  <a:lnTo>
                    <a:pt x="54" y="254"/>
                  </a:lnTo>
                  <a:lnTo>
                    <a:pt x="47" y="253"/>
                  </a:lnTo>
                  <a:lnTo>
                    <a:pt x="41" y="253"/>
                  </a:lnTo>
                  <a:lnTo>
                    <a:pt x="33" y="252"/>
                  </a:lnTo>
                  <a:lnTo>
                    <a:pt x="27" y="250"/>
                  </a:lnTo>
                  <a:lnTo>
                    <a:pt x="21" y="249"/>
                  </a:lnTo>
                  <a:lnTo>
                    <a:pt x="13" y="249"/>
                  </a:lnTo>
                  <a:lnTo>
                    <a:pt x="7" y="248"/>
                  </a:lnTo>
                  <a:lnTo>
                    <a:pt x="0" y="248"/>
                  </a:lnTo>
                  <a:lnTo>
                    <a:pt x="1" y="240"/>
                  </a:lnTo>
                  <a:lnTo>
                    <a:pt x="1" y="233"/>
                  </a:lnTo>
                  <a:lnTo>
                    <a:pt x="1" y="227"/>
                  </a:lnTo>
                  <a:lnTo>
                    <a:pt x="1" y="219"/>
                  </a:lnTo>
                  <a:lnTo>
                    <a:pt x="10" y="219"/>
                  </a:lnTo>
                  <a:lnTo>
                    <a:pt x="18" y="219"/>
                  </a:lnTo>
                  <a:lnTo>
                    <a:pt x="26" y="221"/>
                  </a:lnTo>
                  <a:lnTo>
                    <a:pt x="33" y="222"/>
                  </a:lnTo>
                  <a:lnTo>
                    <a:pt x="41" y="224"/>
                  </a:lnTo>
                  <a:lnTo>
                    <a:pt x="48" y="227"/>
                  </a:lnTo>
                  <a:lnTo>
                    <a:pt x="55" y="229"/>
                  </a:lnTo>
                  <a:lnTo>
                    <a:pt x="64" y="232"/>
                  </a:lnTo>
                  <a:lnTo>
                    <a:pt x="65" y="231"/>
                  </a:lnTo>
                  <a:lnTo>
                    <a:pt x="67" y="229"/>
                  </a:lnTo>
                  <a:lnTo>
                    <a:pt x="58" y="224"/>
                  </a:lnTo>
                  <a:lnTo>
                    <a:pt x="49" y="221"/>
                  </a:lnTo>
                  <a:lnTo>
                    <a:pt x="42" y="218"/>
                  </a:lnTo>
                  <a:lnTo>
                    <a:pt x="36" y="216"/>
                  </a:lnTo>
                  <a:lnTo>
                    <a:pt x="28" y="213"/>
                  </a:lnTo>
                  <a:lnTo>
                    <a:pt x="20" y="212"/>
                  </a:lnTo>
                  <a:lnTo>
                    <a:pt x="11" y="211"/>
                  </a:lnTo>
                  <a:lnTo>
                    <a:pt x="0" y="210"/>
                  </a:lnTo>
                  <a:lnTo>
                    <a:pt x="1" y="203"/>
                  </a:lnTo>
                  <a:lnTo>
                    <a:pt x="1" y="198"/>
                  </a:lnTo>
                  <a:lnTo>
                    <a:pt x="1" y="192"/>
                  </a:lnTo>
                  <a:lnTo>
                    <a:pt x="1" y="187"/>
                  </a:lnTo>
                  <a:lnTo>
                    <a:pt x="12" y="187"/>
                  </a:lnTo>
                  <a:lnTo>
                    <a:pt x="23" y="187"/>
                  </a:lnTo>
                  <a:lnTo>
                    <a:pt x="32" y="187"/>
                  </a:lnTo>
                  <a:lnTo>
                    <a:pt x="42" y="190"/>
                  </a:lnTo>
                  <a:lnTo>
                    <a:pt x="50" y="191"/>
                  </a:lnTo>
                  <a:lnTo>
                    <a:pt x="59" y="195"/>
                  </a:lnTo>
                  <a:lnTo>
                    <a:pt x="69" y="197"/>
                  </a:lnTo>
                  <a:lnTo>
                    <a:pt x="79" y="201"/>
                  </a:lnTo>
                  <a:lnTo>
                    <a:pt x="79" y="200"/>
                  </a:lnTo>
                  <a:lnTo>
                    <a:pt x="79" y="198"/>
                  </a:lnTo>
                  <a:lnTo>
                    <a:pt x="79" y="197"/>
                  </a:lnTo>
                  <a:lnTo>
                    <a:pt x="68" y="194"/>
                  </a:lnTo>
                  <a:lnTo>
                    <a:pt x="58" y="190"/>
                  </a:lnTo>
                  <a:lnTo>
                    <a:pt x="49" y="186"/>
                  </a:lnTo>
                  <a:lnTo>
                    <a:pt x="41" y="184"/>
                  </a:lnTo>
                  <a:lnTo>
                    <a:pt x="32" y="182"/>
                  </a:lnTo>
                  <a:lnTo>
                    <a:pt x="22" y="180"/>
                  </a:lnTo>
                  <a:lnTo>
                    <a:pt x="12" y="179"/>
                  </a:lnTo>
                  <a:lnTo>
                    <a:pt x="0" y="177"/>
                  </a:lnTo>
                  <a:lnTo>
                    <a:pt x="1" y="171"/>
                  </a:lnTo>
                  <a:lnTo>
                    <a:pt x="1" y="165"/>
                  </a:lnTo>
                  <a:lnTo>
                    <a:pt x="1" y="159"/>
                  </a:lnTo>
                  <a:lnTo>
                    <a:pt x="1" y="153"/>
                  </a:lnTo>
                  <a:lnTo>
                    <a:pt x="6" y="153"/>
                  </a:lnTo>
                  <a:lnTo>
                    <a:pt x="11" y="154"/>
                  </a:lnTo>
                  <a:lnTo>
                    <a:pt x="15" y="154"/>
                  </a:lnTo>
                  <a:lnTo>
                    <a:pt x="18" y="154"/>
                  </a:lnTo>
                  <a:lnTo>
                    <a:pt x="22" y="155"/>
                  </a:lnTo>
                  <a:lnTo>
                    <a:pt x="26" y="155"/>
                  </a:lnTo>
                  <a:lnTo>
                    <a:pt x="32" y="156"/>
                  </a:lnTo>
                  <a:lnTo>
                    <a:pt x="39" y="158"/>
                  </a:lnTo>
                  <a:lnTo>
                    <a:pt x="39" y="156"/>
                  </a:lnTo>
                  <a:lnTo>
                    <a:pt x="39" y="155"/>
                  </a:lnTo>
                  <a:lnTo>
                    <a:pt x="38" y="154"/>
                  </a:lnTo>
                  <a:lnTo>
                    <a:pt x="34" y="153"/>
                  </a:lnTo>
                  <a:lnTo>
                    <a:pt x="31" y="152"/>
                  </a:lnTo>
                  <a:lnTo>
                    <a:pt x="28" y="150"/>
                  </a:lnTo>
                  <a:lnTo>
                    <a:pt x="26" y="150"/>
                  </a:lnTo>
                  <a:lnTo>
                    <a:pt x="21" y="149"/>
                  </a:lnTo>
                  <a:lnTo>
                    <a:pt x="16" y="148"/>
                  </a:lnTo>
                  <a:lnTo>
                    <a:pt x="10" y="147"/>
                  </a:lnTo>
                  <a:lnTo>
                    <a:pt x="1" y="144"/>
                  </a:lnTo>
                  <a:lnTo>
                    <a:pt x="1" y="139"/>
                  </a:lnTo>
                  <a:lnTo>
                    <a:pt x="1" y="135"/>
                  </a:lnTo>
                  <a:lnTo>
                    <a:pt x="1" y="132"/>
                  </a:lnTo>
                  <a:lnTo>
                    <a:pt x="1" y="128"/>
                  </a:lnTo>
                  <a:close/>
                </a:path>
              </a:pathLst>
            </a:custGeom>
            <a:solidFill>
              <a:srgbClr val="FFFF00"/>
            </a:solidFill>
            <a:ln w="9525">
              <a:noFill/>
              <a:round/>
              <a:headEnd/>
              <a:tailEnd/>
            </a:ln>
          </p:spPr>
          <p:txBody>
            <a:bodyPr/>
            <a:lstStyle/>
            <a:p>
              <a:endParaRPr lang="el-GR"/>
            </a:p>
          </p:txBody>
        </p:sp>
        <p:sp>
          <p:nvSpPr>
            <p:cNvPr id="41446" name="Freeform 586"/>
            <p:cNvSpPr>
              <a:spLocks/>
            </p:cNvSpPr>
            <p:nvPr/>
          </p:nvSpPr>
          <p:spPr bwMode="auto">
            <a:xfrm>
              <a:off x="4419" y="2677"/>
              <a:ext cx="7" cy="6"/>
            </a:xfrm>
            <a:custGeom>
              <a:avLst/>
              <a:gdLst>
                <a:gd name="T0" fmla="*/ 0 w 7"/>
                <a:gd name="T1" fmla="*/ 1 h 6"/>
                <a:gd name="T2" fmla="*/ 1 w 7"/>
                <a:gd name="T3" fmla="*/ 1 h 6"/>
                <a:gd name="T4" fmla="*/ 2 w 7"/>
                <a:gd name="T5" fmla="*/ 0 h 6"/>
                <a:gd name="T6" fmla="*/ 4 w 7"/>
                <a:gd name="T7" fmla="*/ 0 h 6"/>
                <a:gd name="T8" fmla="*/ 5 w 7"/>
                <a:gd name="T9" fmla="*/ 0 h 6"/>
                <a:gd name="T10" fmla="*/ 6 w 7"/>
                <a:gd name="T11" fmla="*/ 1 h 6"/>
                <a:gd name="T12" fmla="*/ 6 w 7"/>
                <a:gd name="T13" fmla="*/ 1 h 6"/>
                <a:gd name="T14" fmla="*/ 6 w 7"/>
                <a:gd name="T15" fmla="*/ 2 h 6"/>
                <a:gd name="T16" fmla="*/ 7 w 7"/>
                <a:gd name="T17" fmla="*/ 3 h 6"/>
                <a:gd name="T18" fmla="*/ 6 w 7"/>
                <a:gd name="T19" fmla="*/ 3 h 6"/>
                <a:gd name="T20" fmla="*/ 6 w 7"/>
                <a:gd name="T21" fmla="*/ 5 h 6"/>
                <a:gd name="T22" fmla="*/ 5 w 7"/>
                <a:gd name="T23" fmla="*/ 5 h 6"/>
                <a:gd name="T24" fmla="*/ 4 w 7"/>
                <a:gd name="T25" fmla="*/ 6 h 6"/>
                <a:gd name="T26" fmla="*/ 2 w 7"/>
                <a:gd name="T27" fmla="*/ 5 h 6"/>
                <a:gd name="T28" fmla="*/ 2 w 7"/>
                <a:gd name="T29" fmla="*/ 5 h 6"/>
                <a:gd name="T30" fmla="*/ 1 w 7"/>
                <a:gd name="T31" fmla="*/ 5 h 6"/>
                <a:gd name="T32" fmla="*/ 0 w 7"/>
                <a:gd name="T33" fmla="*/ 5 h 6"/>
                <a:gd name="T34" fmla="*/ 0 w 7"/>
                <a:gd name="T35" fmla="*/ 3 h 6"/>
                <a:gd name="T36" fmla="*/ 0 w 7"/>
                <a:gd name="T37" fmla="*/ 2 h 6"/>
                <a:gd name="T38" fmla="*/ 0 w 7"/>
                <a:gd name="T39" fmla="*/ 1 h 6"/>
                <a:gd name="T40" fmla="*/ 0 w 7"/>
                <a:gd name="T41" fmla="*/ 1 h 6"/>
                <a:gd name="T42" fmla="*/ 0 w 7"/>
                <a:gd name="T43" fmla="*/ 1 h 6"/>
                <a:gd name="T44" fmla="*/ 0 w 7"/>
                <a:gd name="T45" fmla="*/ 1 h 6"/>
                <a:gd name="T46" fmla="*/ 0 w 7"/>
                <a:gd name="T47" fmla="*/ 1 h 6"/>
                <a:gd name="T48" fmla="*/ 0 w 7"/>
                <a:gd name="T49" fmla="*/ 1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6"/>
                <a:gd name="T77" fmla="*/ 7 w 7"/>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6">
                  <a:moveTo>
                    <a:pt x="0" y="1"/>
                  </a:moveTo>
                  <a:lnTo>
                    <a:pt x="1" y="1"/>
                  </a:lnTo>
                  <a:lnTo>
                    <a:pt x="2" y="0"/>
                  </a:lnTo>
                  <a:lnTo>
                    <a:pt x="4" y="0"/>
                  </a:lnTo>
                  <a:lnTo>
                    <a:pt x="5" y="0"/>
                  </a:lnTo>
                  <a:lnTo>
                    <a:pt x="6" y="1"/>
                  </a:lnTo>
                  <a:lnTo>
                    <a:pt x="6" y="2"/>
                  </a:lnTo>
                  <a:lnTo>
                    <a:pt x="7" y="3"/>
                  </a:lnTo>
                  <a:lnTo>
                    <a:pt x="6" y="3"/>
                  </a:lnTo>
                  <a:lnTo>
                    <a:pt x="6" y="5"/>
                  </a:lnTo>
                  <a:lnTo>
                    <a:pt x="5" y="5"/>
                  </a:lnTo>
                  <a:lnTo>
                    <a:pt x="4" y="6"/>
                  </a:lnTo>
                  <a:lnTo>
                    <a:pt x="2" y="5"/>
                  </a:lnTo>
                  <a:lnTo>
                    <a:pt x="1" y="5"/>
                  </a:lnTo>
                  <a:lnTo>
                    <a:pt x="0" y="5"/>
                  </a:lnTo>
                  <a:lnTo>
                    <a:pt x="0" y="3"/>
                  </a:lnTo>
                  <a:lnTo>
                    <a:pt x="0" y="2"/>
                  </a:lnTo>
                  <a:lnTo>
                    <a:pt x="0" y="1"/>
                  </a:lnTo>
                  <a:close/>
                </a:path>
              </a:pathLst>
            </a:custGeom>
            <a:solidFill>
              <a:srgbClr val="000000"/>
            </a:solidFill>
            <a:ln w="9525">
              <a:noFill/>
              <a:round/>
              <a:headEnd/>
              <a:tailEnd/>
            </a:ln>
          </p:spPr>
          <p:txBody>
            <a:bodyPr/>
            <a:lstStyle/>
            <a:p>
              <a:endParaRPr lang="el-GR"/>
            </a:p>
          </p:txBody>
        </p:sp>
        <p:sp>
          <p:nvSpPr>
            <p:cNvPr id="41447" name="Freeform 587"/>
            <p:cNvSpPr>
              <a:spLocks/>
            </p:cNvSpPr>
            <p:nvPr/>
          </p:nvSpPr>
          <p:spPr bwMode="auto">
            <a:xfrm>
              <a:off x="4423" y="2352"/>
              <a:ext cx="15" cy="7"/>
            </a:xfrm>
            <a:custGeom>
              <a:avLst/>
              <a:gdLst>
                <a:gd name="T0" fmla="*/ 0 w 15"/>
                <a:gd name="T1" fmla="*/ 2 h 7"/>
                <a:gd name="T2" fmla="*/ 3 w 15"/>
                <a:gd name="T3" fmla="*/ 0 h 7"/>
                <a:gd name="T4" fmla="*/ 8 w 15"/>
                <a:gd name="T5" fmla="*/ 2 h 7"/>
                <a:gd name="T6" fmla="*/ 12 w 15"/>
                <a:gd name="T7" fmla="*/ 5 h 7"/>
                <a:gd name="T8" fmla="*/ 15 w 15"/>
                <a:gd name="T9" fmla="*/ 6 h 7"/>
                <a:gd name="T10" fmla="*/ 15 w 15"/>
                <a:gd name="T11" fmla="*/ 7 h 7"/>
                <a:gd name="T12" fmla="*/ 6 w 15"/>
                <a:gd name="T13" fmla="*/ 6 h 7"/>
                <a:gd name="T14" fmla="*/ 2 w 15"/>
                <a:gd name="T15" fmla="*/ 5 h 7"/>
                <a:gd name="T16" fmla="*/ 0 w 15"/>
                <a:gd name="T17" fmla="*/ 2 h 7"/>
                <a:gd name="T18" fmla="*/ 0 w 15"/>
                <a:gd name="T19" fmla="*/ 2 h 7"/>
                <a:gd name="T20" fmla="*/ 0 w 15"/>
                <a:gd name="T21" fmla="*/ 2 h 7"/>
                <a:gd name="T22" fmla="*/ 0 w 15"/>
                <a:gd name="T23" fmla="*/ 2 h 7"/>
                <a:gd name="T24" fmla="*/ 0 w 15"/>
                <a:gd name="T25" fmla="*/ 2 h 7"/>
                <a:gd name="T26" fmla="*/ 0 w 15"/>
                <a:gd name="T27" fmla="*/ 2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7"/>
                <a:gd name="T44" fmla="*/ 15 w 1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7">
                  <a:moveTo>
                    <a:pt x="0" y="2"/>
                  </a:moveTo>
                  <a:lnTo>
                    <a:pt x="3" y="0"/>
                  </a:lnTo>
                  <a:lnTo>
                    <a:pt x="8" y="2"/>
                  </a:lnTo>
                  <a:lnTo>
                    <a:pt x="12" y="5"/>
                  </a:lnTo>
                  <a:lnTo>
                    <a:pt x="15" y="6"/>
                  </a:lnTo>
                  <a:lnTo>
                    <a:pt x="15" y="7"/>
                  </a:lnTo>
                  <a:lnTo>
                    <a:pt x="6" y="6"/>
                  </a:lnTo>
                  <a:lnTo>
                    <a:pt x="2" y="5"/>
                  </a:lnTo>
                  <a:lnTo>
                    <a:pt x="0" y="2"/>
                  </a:lnTo>
                  <a:close/>
                </a:path>
              </a:pathLst>
            </a:custGeom>
            <a:solidFill>
              <a:srgbClr val="000000"/>
            </a:solidFill>
            <a:ln w="9525">
              <a:noFill/>
              <a:round/>
              <a:headEnd/>
              <a:tailEnd/>
            </a:ln>
          </p:spPr>
          <p:txBody>
            <a:bodyPr/>
            <a:lstStyle/>
            <a:p>
              <a:endParaRPr lang="el-GR"/>
            </a:p>
          </p:txBody>
        </p:sp>
        <p:sp>
          <p:nvSpPr>
            <p:cNvPr id="41448" name="Freeform 588"/>
            <p:cNvSpPr>
              <a:spLocks/>
            </p:cNvSpPr>
            <p:nvPr/>
          </p:nvSpPr>
          <p:spPr bwMode="auto">
            <a:xfrm>
              <a:off x="4423" y="2548"/>
              <a:ext cx="183" cy="168"/>
            </a:xfrm>
            <a:custGeom>
              <a:avLst/>
              <a:gdLst>
                <a:gd name="T0" fmla="*/ 19 w 183"/>
                <a:gd name="T1" fmla="*/ 27 h 168"/>
                <a:gd name="T2" fmla="*/ 32 w 183"/>
                <a:gd name="T3" fmla="*/ 0 h 168"/>
                <a:gd name="T4" fmla="*/ 39 w 183"/>
                <a:gd name="T5" fmla="*/ 0 h 168"/>
                <a:gd name="T6" fmla="*/ 39 w 183"/>
                <a:gd name="T7" fmla="*/ 11 h 168"/>
                <a:gd name="T8" fmla="*/ 40 w 183"/>
                <a:gd name="T9" fmla="*/ 19 h 168"/>
                <a:gd name="T10" fmla="*/ 44 w 183"/>
                <a:gd name="T11" fmla="*/ 15 h 168"/>
                <a:gd name="T12" fmla="*/ 47 w 183"/>
                <a:gd name="T13" fmla="*/ 0 h 168"/>
                <a:gd name="T14" fmla="*/ 63 w 183"/>
                <a:gd name="T15" fmla="*/ 0 h 168"/>
                <a:gd name="T16" fmla="*/ 68 w 183"/>
                <a:gd name="T17" fmla="*/ 16 h 168"/>
                <a:gd name="T18" fmla="*/ 65 w 183"/>
                <a:gd name="T19" fmla="*/ 34 h 168"/>
                <a:gd name="T20" fmla="*/ 68 w 183"/>
                <a:gd name="T21" fmla="*/ 34 h 168"/>
                <a:gd name="T22" fmla="*/ 74 w 183"/>
                <a:gd name="T23" fmla="*/ 8 h 168"/>
                <a:gd name="T24" fmla="*/ 86 w 183"/>
                <a:gd name="T25" fmla="*/ 0 h 168"/>
                <a:gd name="T26" fmla="*/ 97 w 183"/>
                <a:gd name="T27" fmla="*/ 8 h 168"/>
                <a:gd name="T28" fmla="*/ 95 w 183"/>
                <a:gd name="T29" fmla="*/ 30 h 168"/>
                <a:gd name="T30" fmla="*/ 99 w 183"/>
                <a:gd name="T31" fmla="*/ 30 h 168"/>
                <a:gd name="T32" fmla="*/ 102 w 183"/>
                <a:gd name="T33" fmla="*/ 16 h 168"/>
                <a:gd name="T34" fmla="*/ 112 w 183"/>
                <a:gd name="T35" fmla="*/ 3 h 168"/>
                <a:gd name="T36" fmla="*/ 133 w 183"/>
                <a:gd name="T37" fmla="*/ 1 h 168"/>
                <a:gd name="T38" fmla="*/ 129 w 183"/>
                <a:gd name="T39" fmla="*/ 27 h 168"/>
                <a:gd name="T40" fmla="*/ 131 w 183"/>
                <a:gd name="T41" fmla="*/ 36 h 168"/>
                <a:gd name="T42" fmla="*/ 136 w 183"/>
                <a:gd name="T43" fmla="*/ 26 h 168"/>
                <a:gd name="T44" fmla="*/ 139 w 183"/>
                <a:gd name="T45" fmla="*/ 1 h 168"/>
                <a:gd name="T46" fmla="*/ 157 w 183"/>
                <a:gd name="T47" fmla="*/ 3 h 168"/>
                <a:gd name="T48" fmla="*/ 164 w 183"/>
                <a:gd name="T49" fmla="*/ 6 h 168"/>
                <a:gd name="T50" fmla="*/ 165 w 183"/>
                <a:gd name="T51" fmla="*/ 10 h 168"/>
                <a:gd name="T52" fmla="*/ 169 w 183"/>
                <a:gd name="T53" fmla="*/ 10 h 168"/>
                <a:gd name="T54" fmla="*/ 170 w 183"/>
                <a:gd name="T55" fmla="*/ 5 h 168"/>
                <a:gd name="T56" fmla="*/ 176 w 183"/>
                <a:gd name="T57" fmla="*/ 4 h 168"/>
                <a:gd name="T58" fmla="*/ 181 w 183"/>
                <a:gd name="T59" fmla="*/ 27 h 168"/>
                <a:gd name="T60" fmla="*/ 160 w 183"/>
                <a:gd name="T61" fmla="*/ 93 h 168"/>
                <a:gd name="T62" fmla="*/ 122 w 183"/>
                <a:gd name="T63" fmla="*/ 151 h 168"/>
                <a:gd name="T64" fmla="*/ 102 w 183"/>
                <a:gd name="T65" fmla="*/ 167 h 168"/>
                <a:gd name="T66" fmla="*/ 101 w 183"/>
                <a:gd name="T67" fmla="*/ 162 h 168"/>
                <a:gd name="T68" fmla="*/ 107 w 183"/>
                <a:gd name="T69" fmla="*/ 148 h 168"/>
                <a:gd name="T70" fmla="*/ 97 w 183"/>
                <a:gd name="T71" fmla="*/ 156 h 168"/>
                <a:gd name="T72" fmla="*/ 87 w 183"/>
                <a:gd name="T73" fmla="*/ 153 h 168"/>
                <a:gd name="T74" fmla="*/ 91 w 183"/>
                <a:gd name="T75" fmla="*/ 143 h 168"/>
                <a:gd name="T76" fmla="*/ 115 w 183"/>
                <a:gd name="T77" fmla="*/ 109 h 168"/>
                <a:gd name="T78" fmla="*/ 97 w 183"/>
                <a:gd name="T79" fmla="*/ 126 h 168"/>
                <a:gd name="T80" fmla="*/ 80 w 183"/>
                <a:gd name="T81" fmla="*/ 142 h 168"/>
                <a:gd name="T82" fmla="*/ 70 w 183"/>
                <a:gd name="T83" fmla="*/ 132 h 168"/>
                <a:gd name="T84" fmla="*/ 84 w 183"/>
                <a:gd name="T85" fmla="*/ 111 h 168"/>
                <a:gd name="T86" fmla="*/ 86 w 183"/>
                <a:gd name="T87" fmla="*/ 104 h 168"/>
                <a:gd name="T88" fmla="*/ 69 w 183"/>
                <a:gd name="T89" fmla="*/ 119 h 168"/>
                <a:gd name="T90" fmla="*/ 58 w 183"/>
                <a:gd name="T91" fmla="*/ 100 h 168"/>
                <a:gd name="T92" fmla="*/ 73 w 183"/>
                <a:gd name="T93" fmla="*/ 77 h 168"/>
                <a:gd name="T94" fmla="*/ 50 w 183"/>
                <a:gd name="T95" fmla="*/ 99 h 168"/>
                <a:gd name="T96" fmla="*/ 36 w 183"/>
                <a:gd name="T97" fmla="*/ 96 h 168"/>
                <a:gd name="T98" fmla="*/ 36 w 183"/>
                <a:gd name="T99" fmla="*/ 85 h 168"/>
                <a:gd name="T100" fmla="*/ 49 w 183"/>
                <a:gd name="T101" fmla="*/ 68 h 168"/>
                <a:gd name="T102" fmla="*/ 32 w 183"/>
                <a:gd name="T103" fmla="*/ 79 h 168"/>
                <a:gd name="T104" fmla="*/ 21 w 183"/>
                <a:gd name="T105" fmla="*/ 71 h 168"/>
                <a:gd name="T106" fmla="*/ 27 w 183"/>
                <a:gd name="T107" fmla="*/ 61 h 168"/>
                <a:gd name="T108" fmla="*/ 23 w 183"/>
                <a:gd name="T109" fmla="*/ 61 h 168"/>
                <a:gd name="T110" fmla="*/ 15 w 183"/>
                <a:gd name="T111" fmla="*/ 68 h 168"/>
                <a:gd name="T112" fmla="*/ 1 w 183"/>
                <a:gd name="T113" fmla="*/ 56 h 168"/>
                <a:gd name="T114" fmla="*/ 0 w 183"/>
                <a:gd name="T115" fmla="*/ 55 h 168"/>
                <a:gd name="T116" fmla="*/ 0 w 183"/>
                <a:gd name="T117" fmla="*/ 55 h 1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168"/>
                <a:gd name="T179" fmla="*/ 183 w 183"/>
                <a:gd name="T180" fmla="*/ 168 h 1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168">
                  <a:moveTo>
                    <a:pt x="0" y="55"/>
                  </a:moveTo>
                  <a:lnTo>
                    <a:pt x="12" y="41"/>
                  </a:lnTo>
                  <a:lnTo>
                    <a:pt x="19" y="27"/>
                  </a:lnTo>
                  <a:lnTo>
                    <a:pt x="26" y="15"/>
                  </a:lnTo>
                  <a:lnTo>
                    <a:pt x="29" y="0"/>
                  </a:lnTo>
                  <a:lnTo>
                    <a:pt x="32" y="0"/>
                  </a:lnTo>
                  <a:lnTo>
                    <a:pt x="34" y="0"/>
                  </a:lnTo>
                  <a:lnTo>
                    <a:pt x="37" y="0"/>
                  </a:lnTo>
                  <a:lnTo>
                    <a:pt x="39" y="0"/>
                  </a:lnTo>
                  <a:lnTo>
                    <a:pt x="40" y="5"/>
                  </a:lnTo>
                  <a:lnTo>
                    <a:pt x="40" y="8"/>
                  </a:lnTo>
                  <a:lnTo>
                    <a:pt x="39" y="11"/>
                  </a:lnTo>
                  <a:lnTo>
                    <a:pt x="38" y="17"/>
                  </a:lnTo>
                  <a:lnTo>
                    <a:pt x="39" y="19"/>
                  </a:lnTo>
                  <a:lnTo>
                    <a:pt x="40" y="19"/>
                  </a:lnTo>
                  <a:lnTo>
                    <a:pt x="42" y="20"/>
                  </a:lnTo>
                  <a:lnTo>
                    <a:pt x="43" y="20"/>
                  </a:lnTo>
                  <a:lnTo>
                    <a:pt x="44" y="15"/>
                  </a:lnTo>
                  <a:lnTo>
                    <a:pt x="45" y="10"/>
                  </a:lnTo>
                  <a:lnTo>
                    <a:pt x="45" y="5"/>
                  </a:lnTo>
                  <a:lnTo>
                    <a:pt x="47" y="0"/>
                  </a:lnTo>
                  <a:lnTo>
                    <a:pt x="52" y="0"/>
                  </a:lnTo>
                  <a:lnTo>
                    <a:pt x="57" y="0"/>
                  </a:lnTo>
                  <a:lnTo>
                    <a:pt x="63" y="0"/>
                  </a:lnTo>
                  <a:lnTo>
                    <a:pt x="68" y="0"/>
                  </a:lnTo>
                  <a:lnTo>
                    <a:pt x="68" y="10"/>
                  </a:lnTo>
                  <a:lnTo>
                    <a:pt x="68" y="16"/>
                  </a:lnTo>
                  <a:lnTo>
                    <a:pt x="66" y="24"/>
                  </a:lnTo>
                  <a:lnTo>
                    <a:pt x="64" y="34"/>
                  </a:lnTo>
                  <a:lnTo>
                    <a:pt x="65" y="34"/>
                  </a:lnTo>
                  <a:lnTo>
                    <a:pt x="66" y="34"/>
                  </a:lnTo>
                  <a:lnTo>
                    <a:pt x="68" y="34"/>
                  </a:lnTo>
                  <a:lnTo>
                    <a:pt x="70" y="25"/>
                  </a:lnTo>
                  <a:lnTo>
                    <a:pt x="73" y="16"/>
                  </a:lnTo>
                  <a:lnTo>
                    <a:pt x="74" y="8"/>
                  </a:lnTo>
                  <a:lnTo>
                    <a:pt x="75" y="0"/>
                  </a:lnTo>
                  <a:lnTo>
                    <a:pt x="81" y="0"/>
                  </a:lnTo>
                  <a:lnTo>
                    <a:pt x="86" y="0"/>
                  </a:lnTo>
                  <a:lnTo>
                    <a:pt x="92" y="0"/>
                  </a:lnTo>
                  <a:lnTo>
                    <a:pt x="99" y="0"/>
                  </a:lnTo>
                  <a:lnTo>
                    <a:pt x="97" y="8"/>
                  </a:lnTo>
                  <a:lnTo>
                    <a:pt x="97" y="15"/>
                  </a:lnTo>
                  <a:lnTo>
                    <a:pt x="96" y="22"/>
                  </a:lnTo>
                  <a:lnTo>
                    <a:pt x="95" y="30"/>
                  </a:lnTo>
                  <a:lnTo>
                    <a:pt x="96" y="30"/>
                  </a:lnTo>
                  <a:lnTo>
                    <a:pt x="97" y="30"/>
                  </a:lnTo>
                  <a:lnTo>
                    <a:pt x="99" y="30"/>
                  </a:lnTo>
                  <a:lnTo>
                    <a:pt x="101" y="24"/>
                  </a:lnTo>
                  <a:lnTo>
                    <a:pt x="102" y="16"/>
                  </a:lnTo>
                  <a:lnTo>
                    <a:pt x="105" y="9"/>
                  </a:lnTo>
                  <a:lnTo>
                    <a:pt x="106" y="3"/>
                  </a:lnTo>
                  <a:lnTo>
                    <a:pt x="112" y="3"/>
                  </a:lnTo>
                  <a:lnTo>
                    <a:pt x="120" y="1"/>
                  </a:lnTo>
                  <a:lnTo>
                    <a:pt x="126" y="1"/>
                  </a:lnTo>
                  <a:lnTo>
                    <a:pt x="133" y="1"/>
                  </a:lnTo>
                  <a:lnTo>
                    <a:pt x="132" y="14"/>
                  </a:lnTo>
                  <a:lnTo>
                    <a:pt x="131" y="21"/>
                  </a:lnTo>
                  <a:lnTo>
                    <a:pt x="129" y="27"/>
                  </a:lnTo>
                  <a:lnTo>
                    <a:pt x="127" y="36"/>
                  </a:lnTo>
                  <a:lnTo>
                    <a:pt x="128" y="36"/>
                  </a:lnTo>
                  <a:lnTo>
                    <a:pt x="131" y="36"/>
                  </a:lnTo>
                  <a:lnTo>
                    <a:pt x="132" y="36"/>
                  </a:lnTo>
                  <a:lnTo>
                    <a:pt x="133" y="36"/>
                  </a:lnTo>
                  <a:lnTo>
                    <a:pt x="136" y="26"/>
                  </a:lnTo>
                  <a:lnTo>
                    <a:pt x="137" y="17"/>
                  </a:lnTo>
                  <a:lnTo>
                    <a:pt x="139" y="9"/>
                  </a:lnTo>
                  <a:lnTo>
                    <a:pt x="139" y="1"/>
                  </a:lnTo>
                  <a:lnTo>
                    <a:pt x="146" y="1"/>
                  </a:lnTo>
                  <a:lnTo>
                    <a:pt x="152" y="3"/>
                  </a:lnTo>
                  <a:lnTo>
                    <a:pt x="157" y="3"/>
                  </a:lnTo>
                  <a:lnTo>
                    <a:pt x="163" y="4"/>
                  </a:lnTo>
                  <a:lnTo>
                    <a:pt x="164" y="5"/>
                  </a:lnTo>
                  <a:lnTo>
                    <a:pt x="164" y="6"/>
                  </a:lnTo>
                  <a:lnTo>
                    <a:pt x="164" y="9"/>
                  </a:lnTo>
                  <a:lnTo>
                    <a:pt x="164" y="10"/>
                  </a:lnTo>
                  <a:lnTo>
                    <a:pt x="165" y="10"/>
                  </a:lnTo>
                  <a:lnTo>
                    <a:pt x="167" y="10"/>
                  </a:lnTo>
                  <a:lnTo>
                    <a:pt x="168" y="10"/>
                  </a:lnTo>
                  <a:lnTo>
                    <a:pt x="169" y="10"/>
                  </a:lnTo>
                  <a:lnTo>
                    <a:pt x="170" y="9"/>
                  </a:lnTo>
                  <a:lnTo>
                    <a:pt x="170" y="6"/>
                  </a:lnTo>
                  <a:lnTo>
                    <a:pt x="170" y="5"/>
                  </a:lnTo>
                  <a:lnTo>
                    <a:pt x="170" y="4"/>
                  </a:lnTo>
                  <a:lnTo>
                    <a:pt x="174" y="4"/>
                  </a:lnTo>
                  <a:lnTo>
                    <a:pt x="176" y="4"/>
                  </a:lnTo>
                  <a:lnTo>
                    <a:pt x="180" y="4"/>
                  </a:lnTo>
                  <a:lnTo>
                    <a:pt x="183" y="4"/>
                  </a:lnTo>
                  <a:lnTo>
                    <a:pt x="181" y="27"/>
                  </a:lnTo>
                  <a:lnTo>
                    <a:pt x="176" y="50"/>
                  </a:lnTo>
                  <a:lnTo>
                    <a:pt x="170" y="72"/>
                  </a:lnTo>
                  <a:lnTo>
                    <a:pt x="160" y="93"/>
                  </a:lnTo>
                  <a:lnTo>
                    <a:pt x="149" y="113"/>
                  </a:lnTo>
                  <a:lnTo>
                    <a:pt x="137" y="131"/>
                  </a:lnTo>
                  <a:lnTo>
                    <a:pt x="122" y="151"/>
                  </a:lnTo>
                  <a:lnTo>
                    <a:pt x="105" y="168"/>
                  </a:lnTo>
                  <a:lnTo>
                    <a:pt x="103" y="167"/>
                  </a:lnTo>
                  <a:lnTo>
                    <a:pt x="102" y="167"/>
                  </a:lnTo>
                  <a:lnTo>
                    <a:pt x="101" y="167"/>
                  </a:lnTo>
                  <a:lnTo>
                    <a:pt x="100" y="167"/>
                  </a:lnTo>
                  <a:lnTo>
                    <a:pt x="101" y="162"/>
                  </a:lnTo>
                  <a:lnTo>
                    <a:pt x="103" y="157"/>
                  </a:lnTo>
                  <a:lnTo>
                    <a:pt x="106" y="153"/>
                  </a:lnTo>
                  <a:lnTo>
                    <a:pt x="107" y="148"/>
                  </a:lnTo>
                  <a:lnTo>
                    <a:pt x="105" y="150"/>
                  </a:lnTo>
                  <a:lnTo>
                    <a:pt x="101" y="153"/>
                  </a:lnTo>
                  <a:lnTo>
                    <a:pt x="97" y="156"/>
                  </a:lnTo>
                  <a:lnTo>
                    <a:pt x="91" y="158"/>
                  </a:lnTo>
                  <a:lnTo>
                    <a:pt x="90" y="156"/>
                  </a:lnTo>
                  <a:lnTo>
                    <a:pt x="87" y="153"/>
                  </a:lnTo>
                  <a:lnTo>
                    <a:pt x="86" y="152"/>
                  </a:lnTo>
                  <a:lnTo>
                    <a:pt x="85" y="151"/>
                  </a:lnTo>
                  <a:lnTo>
                    <a:pt x="91" y="143"/>
                  </a:lnTo>
                  <a:lnTo>
                    <a:pt x="102" y="131"/>
                  </a:lnTo>
                  <a:lnTo>
                    <a:pt x="112" y="119"/>
                  </a:lnTo>
                  <a:lnTo>
                    <a:pt x="115" y="109"/>
                  </a:lnTo>
                  <a:lnTo>
                    <a:pt x="111" y="113"/>
                  </a:lnTo>
                  <a:lnTo>
                    <a:pt x="106" y="116"/>
                  </a:lnTo>
                  <a:lnTo>
                    <a:pt x="97" y="126"/>
                  </a:lnTo>
                  <a:lnTo>
                    <a:pt x="81" y="142"/>
                  </a:lnTo>
                  <a:lnTo>
                    <a:pt x="80" y="142"/>
                  </a:lnTo>
                  <a:lnTo>
                    <a:pt x="79" y="142"/>
                  </a:lnTo>
                  <a:lnTo>
                    <a:pt x="78" y="142"/>
                  </a:lnTo>
                  <a:lnTo>
                    <a:pt x="70" y="132"/>
                  </a:lnTo>
                  <a:lnTo>
                    <a:pt x="70" y="126"/>
                  </a:lnTo>
                  <a:lnTo>
                    <a:pt x="75" y="120"/>
                  </a:lnTo>
                  <a:lnTo>
                    <a:pt x="84" y="111"/>
                  </a:lnTo>
                  <a:lnTo>
                    <a:pt x="85" y="109"/>
                  </a:lnTo>
                  <a:lnTo>
                    <a:pt x="85" y="106"/>
                  </a:lnTo>
                  <a:lnTo>
                    <a:pt x="86" y="104"/>
                  </a:lnTo>
                  <a:lnTo>
                    <a:pt x="86" y="101"/>
                  </a:lnTo>
                  <a:lnTo>
                    <a:pt x="79" y="109"/>
                  </a:lnTo>
                  <a:lnTo>
                    <a:pt x="69" y="119"/>
                  </a:lnTo>
                  <a:lnTo>
                    <a:pt x="58" y="121"/>
                  </a:lnTo>
                  <a:lnTo>
                    <a:pt x="50" y="108"/>
                  </a:lnTo>
                  <a:lnTo>
                    <a:pt x="58" y="100"/>
                  </a:lnTo>
                  <a:lnTo>
                    <a:pt x="65" y="92"/>
                  </a:lnTo>
                  <a:lnTo>
                    <a:pt x="71" y="84"/>
                  </a:lnTo>
                  <a:lnTo>
                    <a:pt x="73" y="77"/>
                  </a:lnTo>
                  <a:lnTo>
                    <a:pt x="66" y="84"/>
                  </a:lnTo>
                  <a:lnTo>
                    <a:pt x="59" y="92"/>
                  </a:lnTo>
                  <a:lnTo>
                    <a:pt x="50" y="99"/>
                  </a:lnTo>
                  <a:lnTo>
                    <a:pt x="40" y="103"/>
                  </a:lnTo>
                  <a:lnTo>
                    <a:pt x="38" y="99"/>
                  </a:lnTo>
                  <a:lnTo>
                    <a:pt x="36" y="96"/>
                  </a:lnTo>
                  <a:lnTo>
                    <a:pt x="33" y="94"/>
                  </a:lnTo>
                  <a:lnTo>
                    <a:pt x="31" y="92"/>
                  </a:lnTo>
                  <a:lnTo>
                    <a:pt x="36" y="85"/>
                  </a:lnTo>
                  <a:lnTo>
                    <a:pt x="40" y="79"/>
                  </a:lnTo>
                  <a:lnTo>
                    <a:pt x="44" y="74"/>
                  </a:lnTo>
                  <a:lnTo>
                    <a:pt x="49" y="68"/>
                  </a:lnTo>
                  <a:lnTo>
                    <a:pt x="45" y="67"/>
                  </a:lnTo>
                  <a:lnTo>
                    <a:pt x="39" y="72"/>
                  </a:lnTo>
                  <a:lnTo>
                    <a:pt x="32" y="79"/>
                  </a:lnTo>
                  <a:lnTo>
                    <a:pt x="24" y="84"/>
                  </a:lnTo>
                  <a:lnTo>
                    <a:pt x="19" y="77"/>
                  </a:lnTo>
                  <a:lnTo>
                    <a:pt x="21" y="71"/>
                  </a:lnTo>
                  <a:lnTo>
                    <a:pt x="23" y="66"/>
                  </a:lnTo>
                  <a:lnTo>
                    <a:pt x="27" y="61"/>
                  </a:lnTo>
                  <a:lnTo>
                    <a:pt x="26" y="61"/>
                  </a:lnTo>
                  <a:lnTo>
                    <a:pt x="24" y="61"/>
                  </a:lnTo>
                  <a:lnTo>
                    <a:pt x="23" y="61"/>
                  </a:lnTo>
                  <a:lnTo>
                    <a:pt x="21" y="63"/>
                  </a:lnTo>
                  <a:lnTo>
                    <a:pt x="18" y="66"/>
                  </a:lnTo>
                  <a:lnTo>
                    <a:pt x="15" y="68"/>
                  </a:lnTo>
                  <a:lnTo>
                    <a:pt x="10" y="68"/>
                  </a:lnTo>
                  <a:lnTo>
                    <a:pt x="3" y="61"/>
                  </a:lnTo>
                  <a:lnTo>
                    <a:pt x="1" y="56"/>
                  </a:lnTo>
                  <a:lnTo>
                    <a:pt x="0" y="55"/>
                  </a:lnTo>
                  <a:close/>
                </a:path>
              </a:pathLst>
            </a:custGeom>
            <a:solidFill>
              <a:srgbClr val="FF0000"/>
            </a:solidFill>
            <a:ln w="9525">
              <a:noFill/>
              <a:round/>
              <a:headEnd/>
              <a:tailEnd/>
            </a:ln>
          </p:spPr>
          <p:txBody>
            <a:bodyPr/>
            <a:lstStyle/>
            <a:p>
              <a:endParaRPr lang="el-GR"/>
            </a:p>
          </p:txBody>
        </p:sp>
        <p:sp>
          <p:nvSpPr>
            <p:cNvPr id="41449" name="Freeform 589"/>
            <p:cNvSpPr>
              <a:spLocks/>
            </p:cNvSpPr>
            <p:nvPr/>
          </p:nvSpPr>
          <p:spPr bwMode="auto">
            <a:xfrm>
              <a:off x="4430" y="2728"/>
              <a:ext cx="21" cy="9"/>
            </a:xfrm>
            <a:custGeom>
              <a:avLst/>
              <a:gdLst>
                <a:gd name="T0" fmla="*/ 1 w 21"/>
                <a:gd name="T1" fmla="*/ 5 h 9"/>
                <a:gd name="T2" fmla="*/ 8 w 21"/>
                <a:gd name="T3" fmla="*/ 4 h 9"/>
                <a:gd name="T4" fmla="*/ 12 w 21"/>
                <a:gd name="T5" fmla="*/ 2 h 9"/>
                <a:gd name="T6" fmla="*/ 16 w 21"/>
                <a:gd name="T7" fmla="*/ 0 h 9"/>
                <a:gd name="T8" fmla="*/ 20 w 21"/>
                <a:gd name="T9" fmla="*/ 0 h 9"/>
                <a:gd name="T10" fmla="*/ 21 w 21"/>
                <a:gd name="T11" fmla="*/ 2 h 9"/>
                <a:gd name="T12" fmla="*/ 21 w 21"/>
                <a:gd name="T13" fmla="*/ 3 h 9"/>
                <a:gd name="T14" fmla="*/ 21 w 21"/>
                <a:gd name="T15" fmla="*/ 4 h 9"/>
                <a:gd name="T16" fmla="*/ 21 w 21"/>
                <a:gd name="T17" fmla="*/ 5 h 9"/>
                <a:gd name="T18" fmla="*/ 17 w 21"/>
                <a:gd name="T19" fmla="*/ 7 h 9"/>
                <a:gd name="T20" fmla="*/ 12 w 21"/>
                <a:gd name="T21" fmla="*/ 8 h 9"/>
                <a:gd name="T22" fmla="*/ 6 w 21"/>
                <a:gd name="T23" fmla="*/ 9 h 9"/>
                <a:gd name="T24" fmla="*/ 0 w 21"/>
                <a:gd name="T25" fmla="*/ 9 h 9"/>
                <a:gd name="T26" fmla="*/ 1 w 21"/>
                <a:gd name="T27" fmla="*/ 8 h 9"/>
                <a:gd name="T28" fmla="*/ 1 w 21"/>
                <a:gd name="T29" fmla="*/ 7 h 9"/>
                <a:gd name="T30" fmla="*/ 1 w 21"/>
                <a:gd name="T31" fmla="*/ 7 h 9"/>
                <a:gd name="T32" fmla="*/ 1 w 21"/>
                <a:gd name="T33" fmla="*/ 5 h 9"/>
                <a:gd name="T34" fmla="*/ 1 w 21"/>
                <a:gd name="T35" fmla="*/ 5 h 9"/>
                <a:gd name="T36" fmla="*/ 1 w 21"/>
                <a:gd name="T37" fmla="*/ 5 h 9"/>
                <a:gd name="T38" fmla="*/ 1 w 21"/>
                <a:gd name="T39" fmla="*/ 5 h 9"/>
                <a:gd name="T40" fmla="*/ 1 w 21"/>
                <a:gd name="T41" fmla="*/ 5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9"/>
                <a:gd name="T65" fmla="*/ 21 w 2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9">
                  <a:moveTo>
                    <a:pt x="1" y="5"/>
                  </a:moveTo>
                  <a:lnTo>
                    <a:pt x="8" y="4"/>
                  </a:lnTo>
                  <a:lnTo>
                    <a:pt x="12" y="2"/>
                  </a:lnTo>
                  <a:lnTo>
                    <a:pt x="16" y="0"/>
                  </a:lnTo>
                  <a:lnTo>
                    <a:pt x="20" y="0"/>
                  </a:lnTo>
                  <a:lnTo>
                    <a:pt x="21" y="2"/>
                  </a:lnTo>
                  <a:lnTo>
                    <a:pt x="21" y="3"/>
                  </a:lnTo>
                  <a:lnTo>
                    <a:pt x="21" y="4"/>
                  </a:lnTo>
                  <a:lnTo>
                    <a:pt x="21" y="5"/>
                  </a:lnTo>
                  <a:lnTo>
                    <a:pt x="17" y="7"/>
                  </a:lnTo>
                  <a:lnTo>
                    <a:pt x="12" y="8"/>
                  </a:lnTo>
                  <a:lnTo>
                    <a:pt x="6" y="9"/>
                  </a:lnTo>
                  <a:lnTo>
                    <a:pt x="0" y="9"/>
                  </a:lnTo>
                  <a:lnTo>
                    <a:pt x="1" y="8"/>
                  </a:lnTo>
                  <a:lnTo>
                    <a:pt x="1" y="7"/>
                  </a:lnTo>
                  <a:lnTo>
                    <a:pt x="1" y="5"/>
                  </a:lnTo>
                  <a:close/>
                </a:path>
              </a:pathLst>
            </a:custGeom>
            <a:solidFill>
              <a:srgbClr val="000000"/>
            </a:solidFill>
            <a:ln w="9525">
              <a:noFill/>
              <a:round/>
              <a:headEnd/>
              <a:tailEnd/>
            </a:ln>
          </p:spPr>
          <p:txBody>
            <a:bodyPr/>
            <a:lstStyle/>
            <a:p>
              <a:endParaRPr lang="el-GR"/>
            </a:p>
          </p:txBody>
        </p:sp>
        <p:sp>
          <p:nvSpPr>
            <p:cNvPr id="41450" name="Freeform 590"/>
            <p:cNvSpPr>
              <a:spLocks/>
            </p:cNvSpPr>
            <p:nvPr/>
          </p:nvSpPr>
          <p:spPr bwMode="auto">
            <a:xfrm>
              <a:off x="4441" y="2390"/>
              <a:ext cx="165" cy="152"/>
            </a:xfrm>
            <a:custGeom>
              <a:avLst/>
              <a:gdLst>
                <a:gd name="T0" fmla="*/ 9 w 165"/>
                <a:gd name="T1" fmla="*/ 84 h 152"/>
                <a:gd name="T2" fmla="*/ 26 w 165"/>
                <a:gd name="T3" fmla="*/ 71 h 152"/>
                <a:gd name="T4" fmla="*/ 39 w 165"/>
                <a:gd name="T5" fmla="*/ 64 h 152"/>
                <a:gd name="T6" fmla="*/ 45 w 165"/>
                <a:gd name="T7" fmla="*/ 77 h 152"/>
                <a:gd name="T8" fmla="*/ 50 w 165"/>
                <a:gd name="T9" fmla="*/ 82 h 152"/>
                <a:gd name="T10" fmla="*/ 50 w 165"/>
                <a:gd name="T11" fmla="*/ 75 h 152"/>
                <a:gd name="T12" fmla="*/ 43 w 165"/>
                <a:gd name="T13" fmla="*/ 57 h 152"/>
                <a:gd name="T14" fmla="*/ 51 w 165"/>
                <a:gd name="T15" fmla="*/ 53 h 152"/>
                <a:gd name="T16" fmla="*/ 62 w 165"/>
                <a:gd name="T17" fmla="*/ 40 h 152"/>
                <a:gd name="T18" fmla="*/ 78 w 165"/>
                <a:gd name="T19" fmla="*/ 48 h 152"/>
                <a:gd name="T20" fmla="*/ 92 w 165"/>
                <a:gd name="T21" fmla="*/ 87 h 152"/>
                <a:gd name="T22" fmla="*/ 94 w 165"/>
                <a:gd name="T23" fmla="*/ 85 h 152"/>
                <a:gd name="T24" fmla="*/ 92 w 165"/>
                <a:gd name="T25" fmla="*/ 57 h 152"/>
                <a:gd name="T26" fmla="*/ 79 w 165"/>
                <a:gd name="T27" fmla="*/ 25 h 152"/>
                <a:gd name="T28" fmla="*/ 94 w 165"/>
                <a:gd name="T29" fmla="*/ 17 h 152"/>
                <a:gd name="T30" fmla="*/ 108 w 165"/>
                <a:gd name="T31" fmla="*/ 50 h 152"/>
                <a:gd name="T32" fmla="*/ 118 w 165"/>
                <a:gd name="T33" fmla="*/ 68 h 152"/>
                <a:gd name="T34" fmla="*/ 116 w 165"/>
                <a:gd name="T35" fmla="*/ 52 h 152"/>
                <a:gd name="T36" fmla="*/ 99 w 165"/>
                <a:gd name="T37" fmla="*/ 8 h 152"/>
                <a:gd name="T38" fmla="*/ 110 w 165"/>
                <a:gd name="T39" fmla="*/ 1 h 152"/>
                <a:gd name="T40" fmla="*/ 136 w 165"/>
                <a:gd name="T41" fmla="*/ 37 h 152"/>
                <a:gd name="T42" fmla="*/ 156 w 165"/>
                <a:gd name="T43" fmla="*/ 89 h 152"/>
                <a:gd name="T44" fmla="*/ 165 w 165"/>
                <a:gd name="T45" fmla="*/ 152 h 152"/>
                <a:gd name="T46" fmla="*/ 145 w 165"/>
                <a:gd name="T47" fmla="*/ 152 h 152"/>
                <a:gd name="T48" fmla="*/ 139 w 165"/>
                <a:gd name="T49" fmla="*/ 120 h 152"/>
                <a:gd name="T50" fmla="*/ 132 w 165"/>
                <a:gd name="T51" fmla="*/ 89 h 152"/>
                <a:gd name="T52" fmla="*/ 130 w 165"/>
                <a:gd name="T53" fmla="*/ 90 h 152"/>
                <a:gd name="T54" fmla="*/ 132 w 165"/>
                <a:gd name="T55" fmla="*/ 126 h 152"/>
                <a:gd name="T56" fmla="*/ 121 w 165"/>
                <a:gd name="T57" fmla="*/ 150 h 152"/>
                <a:gd name="T58" fmla="*/ 107 w 165"/>
                <a:gd name="T59" fmla="*/ 145 h 152"/>
                <a:gd name="T60" fmla="*/ 104 w 165"/>
                <a:gd name="T61" fmla="*/ 115 h 152"/>
                <a:gd name="T62" fmla="*/ 100 w 165"/>
                <a:gd name="T63" fmla="*/ 115 h 152"/>
                <a:gd name="T64" fmla="*/ 99 w 165"/>
                <a:gd name="T65" fmla="*/ 131 h 152"/>
                <a:gd name="T66" fmla="*/ 92 w 165"/>
                <a:gd name="T67" fmla="*/ 150 h 152"/>
                <a:gd name="T68" fmla="*/ 74 w 165"/>
                <a:gd name="T69" fmla="*/ 148 h 152"/>
                <a:gd name="T70" fmla="*/ 72 w 165"/>
                <a:gd name="T71" fmla="*/ 112 h 152"/>
                <a:gd name="T72" fmla="*/ 66 w 165"/>
                <a:gd name="T73" fmla="*/ 122 h 152"/>
                <a:gd name="T74" fmla="*/ 57 w 165"/>
                <a:gd name="T75" fmla="*/ 150 h 152"/>
                <a:gd name="T76" fmla="*/ 42 w 165"/>
                <a:gd name="T77" fmla="*/ 147 h 152"/>
                <a:gd name="T78" fmla="*/ 41 w 165"/>
                <a:gd name="T79" fmla="*/ 126 h 152"/>
                <a:gd name="T80" fmla="*/ 34 w 165"/>
                <a:gd name="T81" fmla="*/ 133 h 152"/>
                <a:gd name="T82" fmla="*/ 19 w 165"/>
                <a:gd name="T83" fmla="*/ 147 h 152"/>
                <a:gd name="T84" fmla="*/ 9 w 165"/>
                <a:gd name="T85" fmla="*/ 115 h 152"/>
                <a:gd name="T86" fmla="*/ 0 w 165"/>
                <a:gd name="T87" fmla="*/ 96 h 152"/>
                <a:gd name="T88" fmla="*/ 0 w 165"/>
                <a:gd name="T89" fmla="*/ 9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152"/>
                <a:gd name="T137" fmla="*/ 165 w 16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152">
                  <a:moveTo>
                    <a:pt x="0" y="91"/>
                  </a:moveTo>
                  <a:lnTo>
                    <a:pt x="4" y="88"/>
                  </a:lnTo>
                  <a:lnTo>
                    <a:pt x="9" y="84"/>
                  </a:lnTo>
                  <a:lnTo>
                    <a:pt x="15" y="79"/>
                  </a:lnTo>
                  <a:lnTo>
                    <a:pt x="20" y="75"/>
                  </a:lnTo>
                  <a:lnTo>
                    <a:pt x="26" y="71"/>
                  </a:lnTo>
                  <a:lnTo>
                    <a:pt x="31" y="68"/>
                  </a:lnTo>
                  <a:lnTo>
                    <a:pt x="35" y="66"/>
                  </a:lnTo>
                  <a:lnTo>
                    <a:pt x="39" y="64"/>
                  </a:lnTo>
                  <a:lnTo>
                    <a:pt x="41" y="68"/>
                  </a:lnTo>
                  <a:lnTo>
                    <a:pt x="43" y="72"/>
                  </a:lnTo>
                  <a:lnTo>
                    <a:pt x="45" y="77"/>
                  </a:lnTo>
                  <a:lnTo>
                    <a:pt x="47" y="80"/>
                  </a:lnTo>
                  <a:lnTo>
                    <a:pt x="48" y="80"/>
                  </a:lnTo>
                  <a:lnTo>
                    <a:pt x="50" y="82"/>
                  </a:lnTo>
                  <a:lnTo>
                    <a:pt x="51" y="83"/>
                  </a:lnTo>
                  <a:lnTo>
                    <a:pt x="50" y="75"/>
                  </a:lnTo>
                  <a:lnTo>
                    <a:pt x="48" y="69"/>
                  </a:lnTo>
                  <a:lnTo>
                    <a:pt x="46" y="63"/>
                  </a:lnTo>
                  <a:lnTo>
                    <a:pt x="43" y="57"/>
                  </a:lnTo>
                  <a:lnTo>
                    <a:pt x="46" y="56"/>
                  </a:lnTo>
                  <a:lnTo>
                    <a:pt x="48" y="54"/>
                  </a:lnTo>
                  <a:lnTo>
                    <a:pt x="51" y="53"/>
                  </a:lnTo>
                  <a:lnTo>
                    <a:pt x="56" y="52"/>
                  </a:lnTo>
                  <a:lnTo>
                    <a:pt x="58" y="45"/>
                  </a:lnTo>
                  <a:lnTo>
                    <a:pt x="62" y="40"/>
                  </a:lnTo>
                  <a:lnTo>
                    <a:pt x="66" y="37"/>
                  </a:lnTo>
                  <a:lnTo>
                    <a:pt x="71" y="36"/>
                  </a:lnTo>
                  <a:lnTo>
                    <a:pt x="78" y="48"/>
                  </a:lnTo>
                  <a:lnTo>
                    <a:pt x="84" y="61"/>
                  </a:lnTo>
                  <a:lnTo>
                    <a:pt x="88" y="73"/>
                  </a:lnTo>
                  <a:lnTo>
                    <a:pt x="92" y="87"/>
                  </a:lnTo>
                  <a:lnTo>
                    <a:pt x="93" y="87"/>
                  </a:lnTo>
                  <a:lnTo>
                    <a:pt x="94" y="85"/>
                  </a:lnTo>
                  <a:lnTo>
                    <a:pt x="95" y="85"/>
                  </a:lnTo>
                  <a:lnTo>
                    <a:pt x="95" y="71"/>
                  </a:lnTo>
                  <a:lnTo>
                    <a:pt x="92" y="57"/>
                  </a:lnTo>
                  <a:lnTo>
                    <a:pt x="84" y="43"/>
                  </a:lnTo>
                  <a:lnTo>
                    <a:pt x="76" y="31"/>
                  </a:lnTo>
                  <a:lnTo>
                    <a:pt x="79" y="25"/>
                  </a:lnTo>
                  <a:lnTo>
                    <a:pt x="84" y="21"/>
                  </a:lnTo>
                  <a:lnTo>
                    <a:pt x="89" y="19"/>
                  </a:lnTo>
                  <a:lnTo>
                    <a:pt x="94" y="17"/>
                  </a:lnTo>
                  <a:lnTo>
                    <a:pt x="99" y="29"/>
                  </a:lnTo>
                  <a:lnTo>
                    <a:pt x="103" y="37"/>
                  </a:lnTo>
                  <a:lnTo>
                    <a:pt x="108" y="50"/>
                  </a:lnTo>
                  <a:lnTo>
                    <a:pt x="115" y="68"/>
                  </a:lnTo>
                  <a:lnTo>
                    <a:pt x="116" y="68"/>
                  </a:lnTo>
                  <a:lnTo>
                    <a:pt x="118" y="68"/>
                  </a:lnTo>
                  <a:lnTo>
                    <a:pt x="119" y="68"/>
                  </a:lnTo>
                  <a:lnTo>
                    <a:pt x="116" y="52"/>
                  </a:lnTo>
                  <a:lnTo>
                    <a:pt x="110" y="37"/>
                  </a:lnTo>
                  <a:lnTo>
                    <a:pt x="104" y="22"/>
                  </a:lnTo>
                  <a:lnTo>
                    <a:pt x="99" y="8"/>
                  </a:lnTo>
                  <a:lnTo>
                    <a:pt x="104" y="4"/>
                  </a:lnTo>
                  <a:lnTo>
                    <a:pt x="108" y="1"/>
                  </a:lnTo>
                  <a:lnTo>
                    <a:pt x="110" y="1"/>
                  </a:lnTo>
                  <a:lnTo>
                    <a:pt x="114" y="0"/>
                  </a:lnTo>
                  <a:lnTo>
                    <a:pt x="126" y="20"/>
                  </a:lnTo>
                  <a:lnTo>
                    <a:pt x="136" y="37"/>
                  </a:lnTo>
                  <a:lnTo>
                    <a:pt x="145" y="54"/>
                  </a:lnTo>
                  <a:lnTo>
                    <a:pt x="151" y="72"/>
                  </a:lnTo>
                  <a:lnTo>
                    <a:pt x="156" y="89"/>
                  </a:lnTo>
                  <a:lnTo>
                    <a:pt x="160" y="108"/>
                  </a:lnTo>
                  <a:lnTo>
                    <a:pt x="162" y="129"/>
                  </a:lnTo>
                  <a:lnTo>
                    <a:pt x="165" y="152"/>
                  </a:lnTo>
                  <a:lnTo>
                    <a:pt x="160" y="152"/>
                  </a:lnTo>
                  <a:lnTo>
                    <a:pt x="152" y="152"/>
                  </a:lnTo>
                  <a:lnTo>
                    <a:pt x="145" y="152"/>
                  </a:lnTo>
                  <a:lnTo>
                    <a:pt x="140" y="150"/>
                  </a:lnTo>
                  <a:lnTo>
                    <a:pt x="140" y="135"/>
                  </a:lnTo>
                  <a:lnTo>
                    <a:pt x="139" y="120"/>
                  </a:lnTo>
                  <a:lnTo>
                    <a:pt x="136" y="105"/>
                  </a:lnTo>
                  <a:lnTo>
                    <a:pt x="134" y="90"/>
                  </a:lnTo>
                  <a:lnTo>
                    <a:pt x="132" y="89"/>
                  </a:lnTo>
                  <a:lnTo>
                    <a:pt x="131" y="89"/>
                  </a:lnTo>
                  <a:lnTo>
                    <a:pt x="130" y="90"/>
                  </a:lnTo>
                  <a:lnTo>
                    <a:pt x="130" y="99"/>
                  </a:lnTo>
                  <a:lnTo>
                    <a:pt x="131" y="110"/>
                  </a:lnTo>
                  <a:lnTo>
                    <a:pt x="132" y="126"/>
                  </a:lnTo>
                  <a:lnTo>
                    <a:pt x="134" y="150"/>
                  </a:lnTo>
                  <a:lnTo>
                    <a:pt x="128" y="150"/>
                  </a:lnTo>
                  <a:lnTo>
                    <a:pt x="121" y="150"/>
                  </a:lnTo>
                  <a:lnTo>
                    <a:pt x="114" y="150"/>
                  </a:lnTo>
                  <a:lnTo>
                    <a:pt x="108" y="150"/>
                  </a:lnTo>
                  <a:lnTo>
                    <a:pt x="107" y="145"/>
                  </a:lnTo>
                  <a:lnTo>
                    <a:pt x="105" y="136"/>
                  </a:lnTo>
                  <a:lnTo>
                    <a:pt x="105" y="125"/>
                  </a:lnTo>
                  <a:lnTo>
                    <a:pt x="104" y="115"/>
                  </a:lnTo>
                  <a:lnTo>
                    <a:pt x="103" y="115"/>
                  </a:lnTo>
                  <a:lnTo>
                    <a:pt x="102" y="115"/>
                  </a:lnTo>
                  <a:lnTo>
                    <a:pt x="100" y="115"/>
                  </a:lnTo>
                  <a:lnTo>
                    <a:pt x="99" y="115"/>
                  </a:lnTo>
                  <a:lnTo>
                    <a:pt x="99" y="122"/>
                  </a:lnTo>
                  <a:lnTo>
                    <a:pt x="99" y="131"/>
                  </a:lnTo>
                  <a:lnTo>
                    <a:pt x="99" y="141"/>
                  </a:lnTo>
                  <a:lnTo>
                    <a:pt x="97" y="150"/>
                  </a:lnTo>
                  <a:lnTo>
                    <a:pt x="92" y="150"/>
                  </a:lnTo>
                  <a:lnTo>
                    <a:pt x="85" y="148"/>
                  </a:lnTo>
                  <a:lnTo>
                    <a:pt x="81" y="148"/>
                  </a:lnTo>
                  <a:lnTo>
                    <a:pt x="74" y="148"/>
                  </a:lnTo>
                  <a:lnTo>
                    <a:pt x="72" y="136"/>
                  </a:lnTo>
                  <a:lnTo>
                    <a:pt x="72" y="124"/>
                  </a:lnTo>
                  <a:lnTo>
                    <a:pt x="72" y="112"/>
                  </a:lnTo>
                  <a:lnTo>
                    <a:pt x="67" y="101"/>
                  </a:lnTo>
                  <a:lnTo>
                    <a:pt x="66" y="109"/>
                  </a:lnTo>
                  <a:lnTo>
                    <a:pt x="66" y="122"/>
                  </a:lnTo>
                  <a:lnTo>
                    <a:pt x="66" y="137"/>
                  </a:lnTo>
                  <a:lnTo>
                    <a:pt x="67" y="148"/>
                  </a:lnTo>
                  <a:lnTo>
                    <a:pt x="57" y="150"/>
                  </a:lnTo>
                  <a:lnTo>
                    <a:pt x="51" y="150"/>
                  </a:lnTo>
                  <a:lnTo>
                    <a:pt x="47" y="148"/>
                  </a:lnTo>
                  <a:lnTo>
                    <a:pt x="42" y="147"/>
                  </a:lnTo>
                  <a:lnTo>
                    <a:pt x="42" y="141"/>
                  </a:lnTo>
                  <a:lnTo>
                    <a:pt x="42" y="133"/>
                  </a:lnTo>
                  <a:lnTo>
                    <a:pt x="41" y="126"/>
                  </a:lnTo>
                  <a:lnTo>
                    <a:pt x="37" y="121"/>
                  </a:lnTo>
                  <a:lnTo>
                    <a:pt x="35" y="126"/>
                  </a:lnTo>
                  <a:lnTo>
                    <a:pt x="34" y="133"/>
                  </a:lnTo>
                  <a:lnTo>
                    <a:pt x="35" y="141"/>
                  </a:lnTo>
                  <a:lnTo>
                    <a:pt x="35" y="148"/>
                  </a:lnTo>
                  <a:lnTo>
                    <a:pt x="19" y="147"/>
                  </a:lnTo>
                  <a:lnTo>
                    <a:pt x="13" y="142"/>
                  </a:lnTo>
                  <a:lnTo>
                    <a:pt x="10" y="132"/>
                  </a:lnTo>
                  <a:lnTo>
                    <a:pt x="9" y="115"/>
                  </a:lnTo>
                  <a:lnTo>
                    <a:pt x="6" y="110"/>
                  </a:lnTo>
                  <a:lnTo>
                    <a:pt x="3" y="103"/>
                  </a:lnTo>
                  <a:lnTo>
                    <a:pt x="0" y="96"/>
                  </a:lnTo>
                  <a:lnTo>
                    <a:pt x="0" y="91"/>
                  </a:lnTo>
                  <a:close/>
                </a:path>
              </a:pathLst>
            </a:custGeom>
            <a:solidFill>
              <a:srgbClr val="FFFF00"/>
            </a:solidFill>
            <a:ln w="9525">
              <a:noFill/>
              <a:round/>
              <a:headEnd/>
              <a:tailEnd/>
            </a:ln>
          </p:spPr>
          <p:txBody>
            <a:bodyPr/>
            <a:lstStyle/>
            <a:p>
              <a:endParaRPr lang="el-GR"/>
            </a:p>
          </p:txBody>
        </p:sp>
        <p:sp>
          <p:nvSpPr>
            <p:cNvPr id="41451" name="Freeform 591"/>
            <p:cNvSpPr>
              <a:spLocks/>
            </p:cNvSpPr>
            <p:nvPr/>
          </p:nvSpPr>
          <p:spPr bwMode="auto">
            <a:xfrm>
              <a:off x="4447" y="2183"/>
              <a:ext cx="29" cy="14"/>
            </a:xfrm>
            <a:custGeom>
              <a:avLst/>
              <a:gdLst>
                <a:gd name="T0" fmla="*/ 0 w 29"/>
                <a:gd name="T1" fmla="*/ 0 h 14"/>
                <a:gd name="T2" fmla="*/ 9 w 29"/>
                <a:gd name="T3" fmla="*/ 2 h 14"/>
                <a:gd name="T4" fmla="*/ 16 w 29"/>
                <a:gd name="T5" fmla="*/ 5 h 14"/>
                <a:gd name="T6" fmla="*/ 23 w 29"/>
                <a:gd name="T7" fmla="*/ 7 h 14"/>
                <a:gd name="T8" fmla="*/ 29 w 29"/>
                <a:gd name="T9" fmla="*/ 13 h 14"/>
                <a:gd name="T10" fmla="*/ 29 w 29"/>
                <a:gd name="T11" fmla="*/ 14 h 14"/>
                <a:gd name="T12" fmla="*/ 21 w 29"/>
                <a:gd name="T13" fmla="*/ 12 h 14"/>
                <a:gd name="T14" fmla="*/ 15 w 29"/>
                <a:gd name="T15" fmla="*/ 10 h 14"/>
                <a:gd name="T16" fmla="*/ 9 w 29"/>
                <a:gd name="T17" fmla="*/ 8 h 14"/>
                <a:gd name="T18" fmla="*/ 3 w 29"/>
                <a:gd name="T19" fmla="*/ 6 h 14"/>
                <a:gd name="T20" fmla="*/ 3 w 29"/>
                <a:gd name="T21" fmla="*/ 5 h 14"/>
                <a:gd name="T22" fmla="*/ 2 w 29"/>
                <a:gd name="T23" fmla="*/ 3 h 14"/>
                <a:gd name="T24" fmla="*/ 2 w 29"/>
                <a:gd name="T25" fmla="*/ 1 h 14"/>
                <a:gd name="T26" fmla="*/ 0 w 29"/>
                <a:gd name="T27" fmla="*/ 0 h 14"/>
                <a:gd name="T28" fmla="*/ 0 w 29"/>
                <a:gd name="T29" fmla="*/ 0 h 14"/>
                <a:gd name="T30" fmla="*/ 0 w 29"/>
                <a:gd name="T31" fmla="*/ 0 h 14"/>
                <a:gd name="T32" fmla="*/ 0 w 29"/>
                <a:gd name="T33" fmla="*/ 0 h 14"/>
                <a:gd name="T34" fmla="*/ 0 w 29"/>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14"/>
                <a:gd name="T56" fmla="*/ 29 w 29"/>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14">
                  <a:moveTo>
                    <a:pt x="0" y="0"/>
                  </a:moveTo>
                  <a:lnTo>
                    <a:pt x="9" y="2"/>
                  </a:lnTo>
                  <a:lnTo>
                    <a:pt x="16" y="5"/>
                  </a:lnTo>
                  <a:lnTo>
                    <a:pt x="23" y="7"/>
                  </a:lnTo>
                  <a:lnTo>
                    <a:pt x="29" y="13"/>
                  </a:lnTo>
                  <a:lnTo>
                    <a:pt x="29" y="14"/>
                  </a:lnTo>
                  <a:lnTo>
                    <a:pt x="21" y="12"/>
                  </a:lnTo>
                  <a:lnTo>
                    <a:pt x="15" y="10"/>
                  </a:lnTo>
                  <a:lnTo>
                    <a:pt x="9" y="8"/>
                  </a:lnTo>
                  <a:lnTo>
                    <a:pt x="3" y="6"/>
                  </a:lnTo>
                  <a:lnTo>
                    <a:pt x="3" y="5"/>
                  </a:lnTo>
                  <a:lnTo>
                    <a:pt x="2" y="3"/>
                  </a:lnTo>
                  <a:lnTo>
                    <a:pt x="2" y="1"/>
                  </a:lnTo>
                  <a:lnTo>
                    <a:pt x="0" y="0"/>
                  </a:lnTo>
                  <a:close/>
                </a:path>
              </a:pathLst>
            </a:custGeom>
            <a:solidFill>
              <a:srgbClr val="000000"/>
            </a:solidFill>
            <a:ln w="9525">
              <a:noFill/>
              <a:round/>
              <a:headEnd/>
              <a:tailEnd/>
            </a:ln>
          </p:spPr>
          <p:txBody>
            <a:bodyPr/>
            <a:lstStyle/>
            <a:p>
              <a:endParaRPr lang="el-GR"/>
            </a:p>
          </p:txBody>
        </p:sp>
        <p:sp>
          <p:nvSpPr>
            <p:cNvPr id="41452" name="Freeform 592"/>
            <p:cNvSpPr>
              <a:spLocks/>
            </p:cNvSpPr>
            <p:nvPr/>
          </p:nvSpPr>
          <p:spPr bwMode="auto">
            <a:xfrm>
              <a:off x="4446" y="2819"/>
              <a:ext cx="11" cy="8"/>
            </a:xfrm>
            <a:custGeom>
              <a:avLst/>
              <a:gdLst>
                <a:gd name="T0" fmla="*/ 1 w 11"/>
                <a:gd name="T1" fmla="*/ 2 h 8"/>
                <a:gd name="T2" fmla="*/ 5 w 11"/>
                <a:gd name="T3" fmla="*/ 0 h 8"/>
                <a:gd name="T4" fmla="*/ 9 w 11"/>
                <a:gd name="T5" fmla="*/ 1 h 8"/>
                <a:gd name="T6" fmla="*/ 10 w 11"/>
                <a:gd name="T7" fmla="*/ 3 h 8"/>
                <a:gd name="T8" fmla="*/ 11 w 11"/>
                <a:gd name="T9" fmla="*/ 7 h 8"/>
                <a:gd name="T10" fmla="*/ 10 w 11"/>
                <a:gd name="T11" fmla="*/ 7 h 8"/>
                <a:gd name="T12" fmla="*/ 8 w 11"/>
                <a:gd name="T13" fmla="*/ 7 h 8"/>
                <a:gd name="T14" fmla="*/ 6 w 11"/>
                <a:gd name="T15" fmla="*/ 8 h 8"/>
                <a:gd name="T16" fmla="*/ 4 w 11"/>
                <a:gd name="T17" fmla="*/ 8 h 8"/>
                <a:gd name="T18" fmla="*/ 1 w 11"/>
                <a:gd name="T19" fmla="*/ 6 h 8"/>
                <a:gd name="T20" fmla="*/ 1 w 11"/>
                <a:gd name="T21" fmla="*/ 3 h 8"/>
                <a:gd name="T22" fmla="*/ 0 w 11"/>
                <a:gd name="T23" fmla="*/ 3 h 8"/>
                <a:gd name="T24" fmla="*/ 1 w 11"/>
                <a:gd name="T25" fmla="*/ 2 h 8"/>
                <a:gd name="T26" fmla="*/ 1 w 11"/>
                <a:gd name="T27" fmla="*/ 2 h 8"/>
                <a:gd name="T28" fmla="*/ 1 w 11"/>
                <a:gd name="T29" fmla="*/ 2 h 8"/>
                <a:gd name="T30" fmla="*/ 1 w 11"/>
                <a:gd name="T31" fmla="*/ 2 h 8"/>
                <a:gd name="T32" fmla="*/ 1 w 11"/>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1" y="2"/>
                  </a:moveTo>
                  <a:lnTo>
                    <a:pt x="5" y="0"/>
                  </a:lnTo>
                  <a:lnTo>
                    <a:pt x="9" y="1"/>
                  </a:lnTo>
                  <a:lnTo>
                    <a:pt x="10" y="3"/>
                  </a:lnTo>
                  <a:lnTo>
                    <a:pt x="11" y="7"/>
                  </a:lnTo>
                  <a:lnTo>
                    <a:pt x="10" y="7"/>
                  </a:lnTo>
                  <a:lnTo>
                    <a:pt x="8" y="7"/>
                  </a:lnTo>
                  <a:lnTo>
                    <a:pt x="6" y="8"/>
                  </a:lnTo>
                  <a:lnTo>
                    <a:pt x="4" y="8"/>
                  </a:lnTo>
                  <a:lnTo>
                    <a:pt x="1" y="6"/>
                  </a:lnTo>
                  <a:lnTo>
                    <a:pt x="1" y="3"/>
                  </a:lnTo>
                  <a:lnTo>
                    <a:pt x="0" y="3"/>
                  </a:lnTo>
                  <a:lnTo>
                    <a:pt x="1" y="2"/>
                  </a:lnTo>
                  <a:close/>
                </a:path>
              </a:pathLst>
            </a:custGeom>
            <a:solidFill>
              <a:srgbClr val="000000"/>
            </a:solidFill>
            <a:ln w="9525">
              <a:noFill/>
              <a:round/>
              <a:headEnd/>
              <a:tailEnd/>
            </a:ln>
          </p:spPr>
          <p:txBody>
            <a:bodyPr/>
            <a:lstStyle/>
            <a:p>
              <a:endParaRPr lang="el-GR"/>
            </a:p>
          </p:txBody>
        </p:sp>
        <p:sp>
          <p:nvSpPr>
            <p:cNvPr id="41453" name="Freeform 593"/>
            <p:cNvSpPr>
              <a:spLocks/>
            </p:cNvSpPr>
            <p:nvPr/>
          </p:nvSpPr>
          <p:spPr bwMode="auto">
            <a:xfrm>
              <a:off x="4450" y="2337"/>
              <a:ext cx="10" cy="5"/>
            </a:xfrm>
            <a:custGeom>
              <a:avLst/>
              <a:gdLst>
                <a:gd name="T0" fmla="*/ 0 w 10"/>
                <a:gd name="T1" fmla="*/ 1 h 5"/>
                <a:gd name="T2" fmla="*/ 2 w 10"/>
                <a:gd name="T3" fmla="*/ 0 h 5"/>
                <a:gd name="T4" fmla="*/ 4 w 10"/>
                <a:gd name="T5" fmla="*/ 0 h 5"/>
                <a:gd name="T6" fmla="*/ 6 w 10"/>
                <a:gd name="T7" fmla="*/ 0 h 5"/>
                <a:gd name="T8" fmla="*/ 7 w 10"/>
                <a:gd name="T9" fmla="*/ 0 h 5"/>
                <a:gd name="T10" fmla="*/ 9 w 10"/>
                <a:gd name="T11" fmla="*/ 1 h 5"/>
                <a:gd name="T12" fmla="*/ 9 w 10"/>
                <a:gd name="T13" fmla="*/ 1 h 5"/>
                <a:gd name="T14" fmla="*/ 10 w 10"/>
                <a:gd name="T15" fmla="*/ 1 h 5"/>
                <a:gd name="T16" fmla="*/ 10 w 10"/>
                <a:gd name="T17" fmla="*/ 2 h 5"/>
                <a:gd name="T18" fmla="*/ 10 w 10"/>
                <a:gd name="T19" fmla="*/ 4 h 5"/>
                <a:gd name="T20" fmla="*/ 10 w 10"/>
                <a:gd name="T21" fmla="*/ 4 h 5"/>
                <a:gd name="T22" fmla="*/ 10 w 10"/>
                <a:gd name="T23" fmla="*/ 4 h 5"/>
                <a:gd name="T24" fmla="*/ 9 w 10"/>
                <a:gd name="T25" fmla="*/ 5 h 5"/>
                <a:gd name="T26" fmla="*/ 4 w 10"/>
                <a:gd name="T27" fmla="*/ 4 h 5"/>
                <a:gd name="T28" fmla="*/ 1 w 10"/>
                <a:gd name="T29" fmla="*/ 2 h 5"/>
                <a:gd name="T30" fmla="*/ 0 w 10"/>
                <a:gd name="T31" fmla="*/ 1 h 5"/>
                <a:gd name="T32" fmla="*/ 0 w 10"/>
                <a:gd name="T33" fmla="*/ 1 h 5"/>
                <a:gd name="T34" fmla="*/ 0 w 10"/>
                <a:gd name="T35" fmla="*/ 1 h 5"/>
                <a:gd name="T36" fmla="*/ 0 w 10"/>
                <a:gd name="T37" fmla="*/ 1 h 5"/>
                <a:gd name="T38" fmla="*/ 0 w 10"/>
                <a:gd name="T39" fmla="*/ 1 h 5"/>
                <a:gd name="T40" fmla="*/ 0 w 10"/>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
                <a:gd name="T65" fmla="*/ 10 w 10"/>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
                  <a:moveTo>
                    <a:pt x="0" y="1"/>
                  </a:moveTo>
                  <a:lnTo>
                    <a:pt x="2" y="0"/>
                  </a:lnTo>
                  <a:lnTo>
                    <a:pt x="4" y="0"/>
                  </a:lnTo>
                  <a:lnTo>
                    <a:pt x="6" y="0"/>
                  </a:lnTo>
                  <a:lnTo>
                    <a:pt x="7" y="0"/>
                  </a:lnTo>
                  <a:lnTo>
                    <a:pt x="9" y="1"/>
                  </a:lnTo>
                  <a:lnTo>
                    <a:pt x="10" y="1"/>
                  </a:lnTo>
                  <a:lnTo>
                    <a:pt x="10" y="2"/>
                  </a:lnTo>
                  <a:lnTo>
                    <a:pt x="10" y="4"/>
                  </a:lnTo>
                  <a:lnTo>
                    <a:pt x="9" y="5"/>
                  </a:lnTo>
                  <a:lnTo>
                    <a:pt x="4" y="4"/>
                  </a:lnTo>
                  <a:lnTo>
                    <a:pt x="1" y="2"/>
                  </a:lnTo>
                  <a:lnTo>
                    <a:pt x="0" y="1"/>
                  </a:lnTo>
                  <a:close/>
                </a:path>
              </a:pathLst>
            </a:custGeom>
            <a:solidFill>
              <a:srgbClr val="000000"/>
            </a:solidFill>
            <a:ln w="9525">
              <a:noFill/>
              <a:round/>
              <a:headEnd/>
              <a:tailEnd/>
            </a:ln>
          </p:spPr>
          <p:txBody>
            <a:bodyPr/>
            <a:lstStyle/>
            <a:p>
              <a:endParaRPr lang="el-GR"/>
            </a:p>
          </p:txBody>
        </p:sp>
        <p:sp>
          <p:nvSpPr>
            <p:cNvPr id="41454" name="Freeform 594"/>
            <p:cNvSpPr>
              <a:spLocks/>
            </p:cNvSpPr>
            <p:nvPr/>
          </p:nvSpPr>
          <p:spPr bwMode="auto">
            <a:xfrm>
              <a:off x="4457" y="2114"/>
              <a:ext cx="15" cy="8"/>
            </a:xfrm>
            <a:custGeom>
              <a:avLst/>
              <a:gdLst>
                <a:gd name="T0" fmla="*/ 0 w 15"/>
                <a:gd name="T1" fmla="*/ 0 h 8"/>
                <a:gd name="T2" fmla="*/ 5 w 15"/>
                <a:gd name="T3" fmla="*/ 0 h 8"/>
                <a:gd name="T4" fmla="*/ 9 w 15"/>
                <a:gd name="T5" fmla="*/ 1 h 8"/>
                <a:gd name="T6" fmla="*/ 11 w 15"/>
                <a:gd name="T7" fmla="*/ 1 h 8"/>
                <a:gd name="T8" fmla="*/ 15 w 15"/>
                <a:gd name="T9" fmla="*/ 2 h 8"/>
                <a:gd name="T10" fmla="*/ 15 w 15"/>
                <a:gd name="T11" fmla="*/ 3 h 8"/>
                <a:gd name="T12" fmla="*/ 15 w 15"/>
                <a:gd name="T13" fmla="*/ 4 h 8"/>
                <a:gd name="T14" fmla="*/ 15 w 15"/>
                <a:gd name="T15" fmla="*/ 7 h 8"/>
                <a:gd name="T16" fmla="*/ 15 w 15"/>
                <a:gd name="T17" fmla="*/ 8 h 8"/>
                <a:gd name="T18" fmla="*/ 13 w 15"/>
                <a:gd name="T19" fmla="*/ 7 h 8"/>
                <a:gd name="T20" fmla="*/ 9 w 15"/>
                <a:gd name="T21" fmla="*/ 6 h 8"/>
                <a:gd name="T22" fmla="*/ 5 w 15"/>
                <a:gd name="T23" fmla="*/ 4 h 8"/>
                <a:gd name="T24" fmla="*/ 0 w 15"/>
                <a:gd name="T25" fmla="*/ 3 h 8"/>
                <a:gd name="T26" fmla="*/ 0 w 15"/>
                <a:gd name="T27" fmla="*/ 2 h 8"/>
                <a:gd name="T28" fmla="*/ 0 w 15"/>
                <a:gd name="T29" fmla="*/ 1 h 8"/>
                <a:gd name="T30" fmla="*/ 0 w 15"/>
                <a:gd name="T31" fmla="*/ 1 h 8"/>
                <a:gd name="T32" fmla="*/ 0 w 15"/>
                <a:gd name="T33" fmla="*/ 0 h 8"/>
                <a:gd name="T34" fmla="*/ 0 w 15"/>
                <a:gd name="T35" fmla="*/ 0 h 8"/>
                <a:gd name="T36" fmla="*/ 0 w 15"/>
                <a:gd name="T37" fmla="*/ 0 h 8"/>
                <a:gd name="T38" fmla="*/ 0 w 15"/>
                <a:gd name="T39" fmla="*/ 0 h 8"/>
                <a:gd name="T40" fmla="*/ 0 w 15"/>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8"/>
                <a:gd name="T65" fmla="*/ 15 w 15"/>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8">
                  <a:moveTo>
                    <a:pt x="0" y="0"/>
                  </a:moveTo>
                  <a:lnTo>
                    <a:pt x="5" y="0"/>
                  </a:lnTo>
                  <a:lnTo>
                    <a:pt x="9" y="1"/>
                  </a:lnTo>
                  <a:lnTo>
                    <a:pt x="11" y="1"/>
                  </a:lnTo>
                  <a:lnTo>
                    <a:pt x="15" y="2"/>
                  </a:lnTo>
                  <a:lnTo>
                    <a:pt x="15" y="3"/>
                  </a:lnTo>
                  <a:lnTo>
                    <a:pt x="15" y="4"/>
                  </a:lnTo>
                  <a:lnTo>
                    <a:pt x="15" y="7"/>
                  </a:lnTo>
                  <a:lnTo>
                    <a:pt x="15" y="8"/>
                  </a:lnTo>
                  <a:lnTo>
                    <a:pt x="13" y="7"/>
                  </a:lnTo>
                  <a:lnTo>
                    <a:pt x="9" y="6"/>
                  </a:lnTo>
                  <a:lnTo>
                    <a:pt x="5" y="4"/>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455" name="Freeform 595"/>
            <p:cNvSpPr>
              <a:spLocks/>
            </p:cNvSpPr>
            <p:nvPr/>
          </p:nvSpPr>
          <p:spPr bwMode="auto">
            <a:xfrm>
              <a:off x="4452" y="2878"/>
              <a:ext cx="36" cy="17"/>
            </a:xfrm>
            <a:custGeom>
              <a:avLst/>
              <a:gdLst>
                <a:gd name="T0" fmla="*/ 0 w 36"/>
                <a:gd name="T1" fmla="*/ 12 h 17"/>
                <a:gd name="T2" fmla="*/ 10 w 36"/>
                <a:gd name="T3" fmla="*/ 11 h 17"/>
                <a:gd name="T4" fmla="*/ 16 w 36"/>
                <a:gd name="T5" fmla="*/ 9 h 17"/>
                <a:gd name="T6" fmla="*/ 24 w 36"/>
                <a:gd name="T7" fmla="*/ 6 h 17"/>
                <a:gd name="T8" fmla="*/ 34 w 36"/>
                <a:gd name="T9" fmla="*/ 0 h 17"/>
                <a:gd name="T10" fmla="*/ 35 w 36"/>
                <a:gd name="T11" fmla="*/ 1 h 17"/>
                <a:gd name="T12" fmla="*/ 36 w 36"/>
                <a:gd name="T13" fmla="*/ 2 h 17"/>
                <a:gd name="T14" fmla="*/ 36 w 36"/>
                <a:gd name="T15" fmla="*/ 4 h 17"/>
                <a:gd name="T16" fmla="*/ 36 w 36"/>
                <a:gd name="T17" fmla="*/ 5 h 17"/>
                <a:gd name="T18" fmla="*/ 28 w 36"/>
                <a:gd name="T19" fmla="*/ 10 h 17"/>
                <a:gd name="T20" fmla="*/ 20 w 36"/>
                <a:gd name="T21" fmla="*/ 15 h 17"/>
                <a:gd name="T22" fmla="*/ 11 w 36"/>
                <a:gd name="T23" fmla="*/ 17 h 17"/>
                <a:gd name="T24" fmla="*/ 0 w 36"/>
                <a:gd name="T25" fmla="*/ 17 h 17"/>
                <a:gd name="T26" fmla="*/ 0 w 36"/>
                <a:gd name="T27" fmla="*/ 16 h 17"/>
                <a:gd name="T28" fmla="*/ 0 w 36"/>
                <a:gd name="T29" fmla="*/ 15 h 17"/>
                <a:gd name="T30" fmla="*/ 0 w 36"/>
                <a:gd name="T31" fmla="*/ 13 h 17"/>
                <a:gd name="T32" fmla="*/ 0 w 36"/>
                <a:gd name="T33" fmla="*/ 12 h 17"/>
                <a:gd name="T34" fmla="*/ 0 w 36"/>
                <a:gd name="T35" fmla="*/ 12 h 17"/>
                <a:gd name="T36" fmla="*/ 0 w 36"/>
                <a:gd name="T37" fmla="*/ 12 h 17"/>
                <a:gd name="T38" fmla="*/ 0 w 36"/>
                <a:gd name="T39" fmla="*/ 12 h 17"/>
                <a:gd name="T40" fmla="*/ 0 w 36"/>
                <a:gd name="T41" fmla="*/ 12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7"/>
                <a:gd name="T65" fmla="*/ 36 w 3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7">
                  <a:moveTo>
                    <a:pt x="0" y="12"/>
                  </a:moveTo>
                  <a:lnTo>
                    <a:pt x="10" y="11"/>
                  </a:lnTo>
                  <a:lnTo>
                    <a:pt x="16" y="9"/>
                  </a:lnTo>
                  <a:lnTo>
                    <a:pt x="24" y="6"/>
                  </a:lnTo>
                  <a:lnTo>
                    <a:pt x="34" y="0"/>
                  </a:lnTo>
                  <a:lnTo>
                    <a:pt x="35" y="1"/>
                  </a:lnTo>
                  <a:lnTo>
                    <a:pt x="36" y="2"/>
                  </a:lnTo>
                  <a:lnTo>
                    <a:pt x="36" y="4"/>
                  </a:lnTo>
                  <a:lnTo>
                    <a:pt x="36" y="5"/>
                  </a:lnTo>
                  <a:lnTo>
                    <a:pt x="28" y="10"/>
                  </a:lnTo>
                  <a:lnTo>
                    <a:pt x="20" y="15"/>
                  </a:lnTo>
                  <a:lnTo>
                    <a:pt x="11" y="17"/>
                  </a:lnTo>
                  <a:lnTo>
                    <a:pt x="0" y="17"/>
                  </a:lnTo>
                  <a:lnTo>
                    <a:pt x="0" y="16"/>
                  </a:lnTo>
                  <a:lnTo>
                    <a:pt x="0" y="15"/>
                  </a:lnTo>
                  <a:lnTo>
                    <a:pt x="0" y="13"/>
                  </a:lnTo>
                  <a:lnTo>
                    <a:pt x="0" y="12"/>
                  </a:lnTo>
                  <a:close/>
                </a:path>
              </a:pathLst>
            </a:custGeom>
            <a:solidFill>
              <a:srgbClr val="000000"/>
            </a:solidFill>
            <a:ln w="9525">
              <a:noFill/>
              <a:round/>
              <a:headEnd/>
              <a:tailEnd/>
            </a:ln>
          </p:spPr>
          <p:txBody>
            <a:bodyPr/>
            <a:lstStyle/>
            <a:p>
              <a:endParaRPr lang="el-GR"/>
            </a:p>
          </p:txBody>
        </p:sp>
        <p:sp>
          <p:nvSpPr>
            <p:cNvPr id="41456" name="Freeform 596"/>
            <p:cNvSpPr>
              <a:spLocks/>
            </p:cNvSpPr>
            <p:nvPr/>
          </p:nvSpPr>
          <p:spPr bwMode="auto">
            <a:xfrm>
              <a:off x="4456" y="2975"/>
              <a:ext cx="28" cy="14"/>
            </a:xfrm>
            <a:custGeom>
              <a:avLst/>
              <a:gdLst>
                <a:gd name="T0" fmla="*/ 0 w 28"/>
                <a:gd name="T1" fmla="*/ 9 h 14"/>
                <a:gd name="T2" fmla="*/ 9 w 28"/>
                <a:gd name="T3" fmla="*/ 7 h 14"/>
                <a:gd name="T4" fmla="*/ 16 w 28"/>
                <a:gd name="T5" fmla="*/ 4 h 14"/>
                <a:gd name="T6" fmla="*/ 22 w 28"/>
                <a:gd name="T7" fmla="*/ 2 h 14"/>
                <a:gd name="T8" fmla="*/ 28 w 28"/>
                <a:gd name="T9" fmla="*/ 0 h 14"/>
                <a:gd name="T10" fmla="*/ 28 w 28"/>
                <a:gd name="T11" fmla="*/ 2 h 14"/>
                <a:gd name="T12" fmla="*/ 28 w 28"/>
                <a:gd name="T13" fmla="*/ 3 h 14"/>
                <a:gd name="T14" fmla="*/ 28 w 28"/>
                <a:gd name="T15" fmla="*/ 5 h 14"/>
                <a:gd name="T16" fmla="*/ 28 w 28"/>
                <a:gd name="T17" fmla="*/ 7 h 14"/>
                <a:gd name="T18" fmla="*/ 24 w 28"/>
                <a:gd name="T19" fmla="*/ 9 h 14"/>
                <a:gd name="T20" fmla="*/ 15 w 28"/>
                <a:gd name="T21" fmla="*/ 13 h 14"/>
                <a:gd name="T22" fmla="*/ 5 w 28"/>
                <a:gd name="T23" fmla="*/ 14 h 14"/>
                <a:gd name="T24" fmla="*/ 0 w 28"/>
                <a:gd name="T25" fmla="*/ 9 h 14"/>
                <a:gd name="T26" fmla="*/ 0 w 28"/>
                <a:gd name="T27" fmla="*/ 9 h 14"/>
                <a:gd name="T28" fmla="*/ 0 w 28"/>
                <a:gd name="T29" fmla="*/ 9 h 14"/>
                <a:gd name="T30" fmla="*/ 0 w 28"/>
                <a:gd name="T31" fmla="*/ 9 h 14"/>
                <a:gd name="T32" fmla="*/ 0 w 28"/>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4"/>
                <a:gd name="T53" fmla="*/ 28 w 28"/>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4">
                  <a:moveTo>
                    <a:pt x="0" y="9"/>
                  </a:moveTo>
                  <a:lnTo>
                    <a:pt x="9" y="7"/>
                  </a:lnTo>
                  <a:lnTo>
                    <a:pt x="16" y="4"/>
                  </a:lnTo>
                  <a:lnTo>
                    <a:pt x="22" y="2"/>
                  </a:lnTo>
                  <a:lnTo>
                    <a:pt x="28" y="0"/>
                  </a:lnTo>
                  <a:lnTo>
                    <a:pt x="28" y="2"/>
                  </a:lnTo>
                  <a:lnTo>
                    <a:pt x="28" y="3"/>
                  </a:lnTo>
                  <a:lnTo>
                    <a:pt x="28" y="5"/>
                  </a:lnTo>
                  <a:lnTo>
                    <a:pt x="28" y="7"/>
                  </a:lnTo>
                  <a:lnTo>
                    <a:pt x="24" y="9"/>
                  </a:lnTo>
                  <a:lnTo>
                    <a:pt x="15" y="13"/>
                  </a:lnTo>
                  <a:lnTo>
                    <a:pt x="5" y="14"/>
                  </a:lnTo>
                  <a:lnTo>
                    <a:pt x="0" y="9"/>
                  </a:lnTo>
                  <a:close/>
                </a:path>
              </a:pathLst>
            </a:custGeom>
            <a:solidFill>
              <a:srgbClr val="000000"/>
            </a:solidFill>
            <a:ln w="9525">
              <a:noFill/>
              <a:round/>
              <a:headEnd/>
              <a:tailEnd/>
            </a:ln>
          </p:spPr>
          <p:txBody>
            <a:bodyPr/>
            <a:lstStyle/>
            <a:p>
              <a:endParaRPr lang="el-GR"/>
            </a:p>
          </p:txBody>
        </p:sp>
        <p:sp>
          <p:nvSpPr>
            <p:cNvPr id="41457" name="Freeform 597"/>
            <p:cNvSpPr>
              <a:spLocks/>
            </p:cNvSpPr>
            <p:nvPr/>
          </p:nvSpPr>
          <p:spPr bwMode="auto">
            <a:xfrm>
              <a:off x="4470" y="2242"/>
              <a:ext cx="6" cy="7"/>
            </a:xfrm>
            <a:custGeom>
              <a:avLst/>
              <a:gdLst>
                <a:gd name="T0" fmla="*/ 0 w 6"/>
                <a:gd name="T1" fmla="*/ 1 h 7"/>
                <a:gd name="T2" fmla="*/ 1 w 6"/>
                <a:gd name="T3" fmla="*/ 0 h 7"/>
                <a:gd name="T4" fmla="*/ 1 w 6"/>
                <a:gd name="T5" fmla="*/ 0 h 7"/>
                <a:gd name="T6" fmla="*/ 3 w 6"/>
                <a:gd name="T7" fmla="*/ 1 h 7"/>
                <a:gd name="T8" fmla="*/ 6 w 6"/>
                <a:gd name="T9" fmla="*/ 2 h 7"/>
                <a:gd name="T10" fmla="*/ 6 w 6"/>
                <a:gd name="T11" fmla="*/ 4 h 7"/>
                <a:gd name="T12" fmla="*/ 6 w 6"/>
                <a:gd name="T13" fmla="*/ 5 h 7"/>
                <a:gd name="T14" fmla="*/ 6 w 6"/>
                <a:gd name="T15" fmla="*/ 6 h 7"/>
                <a:gd name="T16" fmla="*/ 6 w 6"/>
                <a:gd name="T17" fmla="*/ 7 h 7"/>
                <a:gd name="T18" fmla="*/ 5 w 6"/>
                <a:gd name="T19" fmla="*/ 6 h 7"/>
                <a:gd name="T20" fmla="*/ 3 w 6"/>
                <a:gd name="T21" fmla="*/ 6 h 7"/>
                <a:gd name="T22" fmla="*/ 1 w 6"/>
                <a:gd name="T23" fmla="*/ 6 h 7"/>
                <a:gd name="T24" fmla="*/ 0 w 6"/>
                <a:gd name="T25" fmla="*/ 6 h 7"/>
                <a:gd name="T26" fmla="*/ 0 w 6"/>
                <a:gd name="T27" fmla="*/ 5 h 7"/>
                <a:gd name="T28" fmla="*/ 0 w 6"/>
                <a:gd name="T29" fmla="*/ 4 h 7"/>
                <a:gd name="T30" fmla="*/ 0 w 6"/>
                <a:gd name="T31" fmla="*/ 2 h 7"/>
                <a:gd name="T32" fmla="*/ 0 w 6"/>
                <a:gd name="T33" fmla="*/ 1 h 7"/>
                <a:gd name="T34" fmla="*/ 0 w 6"/>
                <a:gd name="T35" fmla="*/ 1 h 7"/>
                <a:gd name="T36" fmla="*/ 0 w 6"/>
                <a:gd name="T37" fmla="*/ 1 h 7"/>
                <a:gd name="T38" fmla="*/ 0 w 6"/>
                <a:gd name="T39" fmla="*/ 1 h 7"/>
                <a:gd name="T40" fmla="*/ 0 w 6"/>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7"/>
                <a:gd name="T65" fmla="*/ 6 w 6"/>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7">
                  <a:moveTo>
                    <a:pt x="0" y="1"/>
                  </a:moveTo>
                  <a:lnTo>
                    <a:pt x="1" y="0"/>
                  </a:lnTo>
                  <a:lnTo>
                    <a:pt x="3" y="1"/>
                  </a:lnTo>
                  <a:lnTo>
                    <a:pt x="6" y="2"/>
                  </a:lnTo>
                  <a:lnTo>
                    <a:pt x="6" y="4"/>
                  </a:lnTo>
                  <a:lnTo>
                    <a:pt x="6" y="5"/>
                  </a:lnTo>
                  <a:lnTo>
                    <a:pt x="6" y="6"/>
                  </a:lnTo>
                  <a:lnTo>
                    <a:pt x="6" y="7"/>
                  </a:lnTo>
                  <a:lnTo>
                    <a:pt x="5" y="6"/>
                  </a:lnTo>
                  <a:lnTo>
                    <a:pt x="3" y="6"/>
                  </a:lnTo>
                  <a:lnTo>
                    <a:pt x="1" y="6"/>
                  </a:lnTo>
                  <a:lnTo>
                    <a:pt x="0" y="6"/>
                  </a:lnTo>
                  <a:lnTo>
                    <a:pt x="0" y="5"/>
                  </a:lnTo>
                  <a:lnTo>
                    <a:pt x="0" y="4"/>
                  </a:lnTo>
                  <a:lnTo>
                    <a:pt x="0" y="2"/>
                  </a:lnTo>
                  <a:lnTo>
                    <a:pt x="0" y="1"/>
                  </a:lnTo>
                  <a:close/>
                </a:path>
              </a:pathLst>
            </a:custGeom>
            <a:solidFill>
              <a:srgbClr val="000000"/>
            </a:solidFill>
            <a:ln w="9525">
              <a:noFill/>
              <a:round/>
              <a:headEnd/>
              <a:tailEnd/>
            </a:ln>
          </p:spPr>
          <p:txBody>
            <a:bodyPr/>
            <a:lstStyle/>
            <a:p>
              <a:endParaRPr lang="el-GR"/>
            </a:p>
          </p:txBody>
        </p:sp>
        <p:sp>
          <p:nvSpPr>
            <p:cNvPr id="41458" name="Freeform 598"/>
            <p:cNvSpPr>
              <a:spLocks/>
            </p:cNvSpPr>
            <p:nvPr/>
          </p:nvSpPr>
          <p:spPr bwMode="auto">
            <a:xfrm>
              <a:off x="4476" y="2146"/>
              <a:ext cx="18" cy="11"/>
            </a:xfrm>
            <a:custGeom>
              <a:avLst/>
              <a:gdLst>
                <a:gd name="T0" fmla="*/ 0 w 18"/>
                <a:gd name="T1" fmla="*/ 0 h 11"/>
                <a:gd name="T2" fmla="*/ 5 w 18"/>
                <a:gd name="T3" fmla="*/ 1 h 11"/>
                <a:gd name="T4" fmla="*/ 8 w 18"/>
                <a:gd name="T5" fmla="*/ 2 h 11"/>
                <a:gd name="T6" fmla="*/ 12 w 18"/>
                <a:gd name="T7" fmla="*/ 3 h 11"/>
                <a:gd name="T8" fmla="*/ 18 w 18"/>
                <a:gd name="T9" fmla="*/ 6 h 11"/>
                <a:gd name="T10" fmla="*/ 18 w 18"/>
                <a:gd name="T11" fmla="*/ 7 h 11"/>
                <a:gd name="T12" fmla="*/ 18 w 18"/>
                <a:gd name="T13" fmla="*/ 8 h 11"/>
                <a:gd name="T14" fmla="*/ 18 w 18"/>
                <a:gd name="T15" fmla="*/ 9 h 11"/>
                <a:gd name="T16" fmla="*/ 18 w 18"/>
                <a:gd name="T17" fmla="*/ 11 h 11"/>
                <a:gd name="T18" fmla="*/ 15 w 18"/>
                <a:gd name="T19" fmla="*/ 11 h 11"/>
                <a:gd name="T20" fmla="*/ 10 w 18"/>
                <a:gd name="T21" fmla="*/ 9 h 11"/>
                <a:gd name="T22" fmla="*/ 6 w 18"/>
                <a:gd name="T23" fmla="*/ 7 h 11"/>
                <a:gd name="T24" fmla="*/ 0 w 18"/>
                <a:gd name="T25" fmla="*/ 5 h 11"/>
                <a:gd name="T26" fmla="*/ 0 w 18"/>
                <a:gd name="T27" fmla="*/ 3 h 11"/>
                <a:gd name="T28" fmla="*/ 0 w 18"/>
                <a:gd name="T29" fmla="*/ 2 h 11"/>
                <a:gd name="T30" fmla="*/ 0 w 18"/>
                <a:gd name="T31" fmla="*/ 1 h 11"/>
                <a:gd name="T32" fmla="*/ 0 w 18"/>
                <a:gd name="T33" fmla="*/ 0 h 11"/>
                <a:gd name="T34" fmla="*/ 0 w 18"/>
                <a:gd name="T35" fmla="*/ 0 h 11"/>
                <a:gd name="T36" fmla="*/ 0 w 18"/>
                <a:gd name="T37" fmla="*/ 0 h 11"/>
                <a:gd name="T38" fmla="*/ 0 w 18"/>
                <a:gd name="T39" fmla="*/ 0 h 11"/>
                <a:gd name="T40" fmla="*/ 0 w 1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1"/>
                <a:gd name="T65" fmla="*/ 18 w 1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1">
                  <a:moveTo>
                    <a:pt x="0" y="0"/>
                  </a:moveTo>
                  <a:lnTo>
                    <a:pt x="5" y="1"/>
                  </a:lnTo>
                  <a:lnTo>
                    <a:pt x="8" y="2"/>
                  </a:lnTo>
                  <a:lnTo>
                    <a:pt x="12" y="3"/>
                  </a:lnTo>
                  <a:lnTo>
                    <a:pt x="18" y="6"/>
                  </a:lnTo>
                  <a:lnTo>
                    <a:pt x="18" y="7"/>
                  </a:lnTo>
                  <a:lnTo>
                    <a:pt x="18" y="8"/>
                  </a:lnTo>
                  <a:lnTo>
                    <a:pt x="18" y="9"/>
                  </a:lnTo>
                  <a:lnTo>
                    <a:pt x="18" y="11"/>
                  </a:lnTo>
                  <a:lnTo>
                    <a:pt x="15" y="11"/>
                  </a:lnTo>
                  <a:lnTo>
                    <a:pt x="10" y="9"/>
                  </a:lnTo>
                  <a:lnTo>
                    <a:pt x="6" y="7"/>
                  </a:lnTo>
                  <a:lnTo>
                    <a:pt x="0" y="5"/>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459" name="Freeform 599"/>
            <p:cNvSpPr>
              <a:spLocks/>
            </p:cNvSpPr>
            <p:nvPr/>
          </p:nvSpPr>
          <p:spPr bwMode="auto">
            <a:xfrm>
              <a:off x="4472" y="3017"/>
              <a:ext cx="11" cy="8"/>
            </a:xfrm>
            <a:custGeom>
              <a:avLst/>
              <a:gdLst>
                <a:gd name="T0" fmla="*/ 0 w 11"/>
                <a:gd name="T1" fmla="*/ 3 h 8"/>
                <a:gd name="T2" fmla="*/ 5 w 11"/>
                <a:gd name="T3" fmla="*/ 2 h 8"/>
                <a:gd name="T4" fmla="*/ 9 w 11"/>
                <a:gd name="T5" fmla="*/ 0 h 8"/>
                <a:gd name="T6" fmla="*/ 11 w 11"/>
                <a:gd name="T7" fmla="*/ 3 h 8"/>
                <a:gd name="T8" fmla="*/ 11 w 11"/>
                <a:gd name="T9" fmla="*/ 7 h 8"/>
                <a:gd name="T10" fmla="*/ 9 w 11"/>
                <a:gd name="T11" fmla="*/ 8 h 8"/>
                <a:gd name="T12" fmla="*/ 8 w 11"/>
                <a:gd name="T13" fmla="*/ 8 h 8"/>
                <a:gd name="T14" fmla="*/ 5 w 11"/>
                <a:gd name="T15" fmla="*/ 8 h 8"/>
                <a:gd name="T16" fmla="*/ 0 w 11"/>
                <a:gd name="T17" fmla="*/ 8 h 8"/>
                <a:gd name="T18" fmla="*/ 0 w 11"/>
                <a:gd name="T19" fmla="*/ 7 h 8"/>
                <a:gd name="T20" fmla="*/ 0 w 11"/>
                <a:gd name="T21" fmla="*/ 5 h 8"/>
                <a:gd name="T22" fmla="*/ 0 w 11"/>
                <a:gd name="T23" fmla="*/ 4 h 8"/>
                <a:gd name="T24" fmla="*/ 0 w 11"/>
                <a:gd name="T25" fmla="*/ 3 h 8"/>
                <a:gd name="T26" fmla="*/ 0 w 11"/>
                <a:gd name="T27" fmla="*/ 3 h 8"/>
                <a:gd name="T28" fmla="*/ 0 w 11"/>
                <a:gd name="T29" fmla="*/ 3 h 8"/>
                <a:gd name="T30" fmla="*/ 0 w 11"/>
                <a:gd name="T31" fmla="*/ 3 h 8"/>
                <a:gd name="T32" fmla="*/ 0 w 11"/>
                <a:gd name="T33" fmla="*/ 3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0" y="3"/>
                  </a:moveTo>
                  <a:lnTo>
                    <a:pt x="5" y="2"/>
                  </a:lnTo>
                  <a:lnTo>
                    <a:pt x="9" y="0"/>
                  </a:lnTo>
                  <a:lnTo>
                    <a:pt x="11" y="3"/>
                  </a:lnTo>
                  <a:lnTo>
                    <a:pt x="11" y="7"/>
                  </a:lnTo>
                  <a:lnTo>
                    <a:pt x="9" y="8"/>
                  </a:lnTo>
                  <a:lnTo>
                    <a:pt x="8" y="8"/>
                  </a:lnTo>
                  <a:lnTo>
                    <a:pt x="5" y="8"/>
                  </a:lnTo>
                  <a:lnTo>
                    <a:pt x="0" y="8"/>
                  </a:lnTo>
                  <a:lnTo>
                    <a:pt x="0" y="7"/>
                  </a:lnTo>
                  <a:lnTo>
                    <a:pt x="0" y="5"/>
                  </a:lnTo>
                  <a:lnTo>
                    <a:pt x="0" y="4"/>
                  </a:lnTo>
                  <a:lnTo>
                    <a:pt x="0" y="3"/>
                  </a:lnTo>
                  <a:close/>
                </a:path>
              </a:pathLst>
            </a:custGeom>
            <a:solidFill>
              <a:srgbClr val="000000"/>
            </a:solidFill>
            <a:ln w="9525">
              <a:noFill/>
              <a:round/>
              <a:headEnd/>
              <a:tailEnd/>
            </a:ln>
          </p:spPr>
          <p:txBody>
            <a:bodyPr/>
            <a:lstStyle/>
            <a:p>
              <a:endParaRPr lang="el-GR"/>
            </a:p>
          </p:txBody>
        </p:sp>
        <p:sp>
          <p:nvSpPr>
            <p:cNvPr id="41460" name="Freeform 600"/>
            <p:cNvSpPr>
              <a:spLocks/>
            </p:cNvSpPr>
            <p:nvPr/>
          </p:nvSpPr>
          <p:spPr bwMode="auto">
            <a:xfrm>
              <a:off x="4482" y="2811"/>
              <a:ext cx="17" cy="9"/>
            </a:xfrm>
            <a:custGeom>
              <a:avLst/>
              <a:gdLst>
                <a:gd name="T0" fmla="*/ 0 w 17"/>
                <a:gd name="T1" fmla="*/ 4 h 9"/>
                <a:gd name="T2" fmla="*/ 6 w 17"/>
                <a:gd name="T3" fmla="*/ 3 h 9"/>
                <a:gd name="T4" fmla="*/ 10 w 17"/>
                <a:gd name="T5" fmla="*/ 1 h 9"/>
                <a:gd name="T6" fmla="*/ 14 w 17"/>
                <a:gd name="T7" fmla="*/ 1 h 9"/>
                <a:gd name="T8" fmla="*/ 17 w 17"/>
                <a:gd name="T9" fmla="*/ 0 h 9"/>
                <a:gd name="T10" fmla="*/ 17 w 17"/>
                <a:gd name="T11" fmla="*/ 1 h 9"/>
                <a:gd name="T12" fmla="*/ 17 w 17"/>
                <a:gd name="T13" fmla="*/ 1 h 9"/>
                <a:gd name="T14" fmla="*/ 17 w 17"/>
                <a:gd name="T15" fmla="*/ 3 h 9"/>
                <a:gd name="T16" fmla="*/ 17 w 17"/>
                <a:gd name="T17" fmla="*/ 4 h 9"/>
                <a:gd name="T18" fmla="*/ 14 w 17"/>
                <a:gd name="T19" fmla="*/ 6 h 9"/>
                <a:gd name="T20" fmla="*/ 10 w 17"/>
                <a:gd name="T21" fmla="*/ 8 h 9"/>
                <a:gd name="T22" fmla="*/ 6 w 17"/>
                <a:gd name="T23" fmla="*/ 9 h 9"/>
                <a:gd name="T24" fmla="*/ 0 w 17"/>
                <a:gd name="T25" fmla="*/ 8 h 9"/>
                <a:gd name="T26" fmla="*/ 0 w 17"/>
                <a:gd name="T27" fmla="*/ 8 h 9"/>
                <a:gd name="T28" fmla="*/ 0 w 17"/>
                <a:gd name="T29" fmla="*/ 6 h 9"/>
                <a:gd name="T30" fmla="*/ 0 w 17"/>
                <a:gd name="T31" fmla="*/ 5 h 9"/>
                <a:gd name="T32" fmla="*/ 0 w 17"/>
                <a:gd name="T33" fmla="*/ 4 h 9"/>
                <a:gd name="T34" fmla="*/ 0 w 17"/>
                <a:gd name="T35" fmla="*/ 4 h 9"/>
                <a:gd name="T36" fmla="*/ 0 w 17"/>
                <a:gd name="T37" fmla="*/ 4 h 9"/>
                <a:gd name="T38" fmla="*/ 0 w 17"/>
                <a:gd name="T39" fmla="*/ 4 h 9"/>
                <a:gd name="T40" fmla="*/ 0 w 17"/>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9"/>
                <a:gd name="T65" fmla="*/ 17 w 17"/>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9">
                  <a:moveTo>
                    <a:pt x="0" y="4"/>
                  </a:moveTo>
                  <a:lnTo>
                    <a:pt x="6" y="3"/>
                  </a:lnTo>
                  <a:lnTo>
                    <a:pt x="10" y="1"/>
                  </a:lnTo>
                  <a:lnTo>
                    <a:pt x="14" y="1"/>
                  </a:lnTo>
                  <a:lnTo>
                    <a:pt x="17" y="0"/>
                  </a:lnTo>
                  <a:lnTo>
                    <a:pt x="17" y="1"/>
                  </a:lnTo>
                  <a:lnTo>
                    <a:pt x="17" y="3"/>
                  </a:lnTo>
                  <a:lnTo>
                    <a:pt x="17" y="4"/>
                  </a:lnTo>
                  <a:lnTo>
                    <a:pt x="14" y="6"/>
                  </a:lnTo>
                  <a:lnTo>
                    <a:pt x="10" y="8"/>
                  </a:lnTo>
                  <a:lnTo>
                    <a:pt x="6" y="9"/>
                  </a:lnTo>
                  <a:lnTo>
                    <a:pt x="0" y="8"/>
                  </a:lnTo>
                  <a:lnTo>
                    <a:pt x="0" y="6"/>
                  </a:lnTo>
                  <a:lnTo>
                    <a:pt x="0" y="5"/>
                  </a:lnTo>
                  <a:lnTo>
                    <a:pt x="0" y="4"/>
                  </a:lnTo>
                  <a:close/>
                </a:path>
              </a:pathLst>
            </a:custGeom>
            <a:solidFill>
              <a:srgbClr val="000000"/>
            </a:solidFill>
            <a:ln w="9525">
              <a:noFill/>
              <a:round/>
              <a:headEnd/>
              <a:tailEnd/>
            </a:ln>
          </p:spPr>
          <p:txBody>
            <a:bodyPr/>
            <a:lstStyle/>
            <a:p>
              <a:endParaRPr lang="el-GR"/>
            </a:p>
          </p:txBody>
        </p:sp>
        <p:sp>
          <p:nvSpPr>
            <p:cNvPr id="41461" name="Freeform 601"/>
            <p:cNvSpPr>
              <a:spLocks/>
            </p:cNvSpPr>
            <p:nvPr/>
          </p:nvSpPr>
          <p:spPr bwMode="auto">
            <a:xfrm>
              <a:off x="4505" y="2097"/>
              <a:ext cx="25" cy="13"/>
            </a:xfrm>
            <a:custGeom>
              <a:avLst/>
              <a:gdLst>
                <a:gd name="T0" fmla="*/ 0 w 25"/>
                <a:gd name="T1" fmla="*/ 0 h 13"/>
                <a:gd name="T2" fmla="*/ 8 w 25"/>
                <a:gd name="T3" fmla="*/ 2 h 13"/>
                <a:gd name="T4" fmla="*/ 15 w 25"/>
                <a:gd name="T5" fmla="*/ 3 h 13"/>
                <a:gd name="T6" fmla="*/ 20 w 25"/>
                <a:gd name="T7" fmla="*/ 7 h 13"/>
                <a:gd name="T8" fmla="*/ 25 w 25"/>
                <a:gd name="T9" fmla="*/ 12 h 13"/>
                <a:gd name="T10" fmla="*/ 20 w 25"/>
                <a:gd name="T11" fmla="*/ 13 h 13"/>
                <a:gd name="T12" fmla="*/ 12 w 25"/>
                <a:gd name="T13" fmla="*/ 9 h 13"/>
                <a:gd name="T14" fmla="*/ 3 w 25"/>
                <a:gd name="T15" fmla="*/ 4 h 13"/>
                <a:gd name="T16" fmla="*/ 0 w 25"/>
                <a:gd name="T17" fmla="*/ 0 h 13"/>
                <a:gd name="T18" fmla="*/ 0 w 25"/>
                <a:gd name="T19" fmla="*/ 0 h 13"/>
                <a:gd name="T20" fmla="*/ 0 w 25"/>
                <a:gd name="T21" fmla="*/ 0 h 13"/>
                <a:gd name="T22" fmla="*/ 0 w 25"/>
                <a:gd name="T23" fmla="*/ 0 h 13"/>
                <a:gd name="T24" fmla="*/ 0 w 2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3"/>
                <a:gd name="T41" fmla="*/ 25 w 2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3">
                  <a:moveTo>
                    <a:pt x="0" y="0"/>
                  </a:moveTo>
                  <a:lnTo>
                    <a:pt x="8" y="2"/>
                  </a:lnTo>
                  <a:lnTo>
                    <a:pt x="15" y="3"/>
                  </a:lnTo>
                  <a:lnTo>
                    <a:pt x="20" y="7"/>
                  </a:lnTo>
                  <a:lnTo>
                    <a:pt x="25" y="12"/>
                  </a:lnTo>
                  <a:lnTo>
                    <a:pt x="20" y="13"/>
                  </a:lnTo>
                  <a:lnTo>
                    <a:pt x="12" y="9"/>
                  </a:lnTo>
                  <a:lnTo>
                    <a:pt x="3" y="4"/>
                  </a:lnTo>
                  <a:lnTo>
                    <a:pt x="0" y="0"/>
                  </a:lnTo>
                  <a:close/>
                </a:path>
              </a:pathLst>
            </a:custGeom>
            <a:solidFill>
              <a:srgbClr val="000000"/>
            </a:solidFill>
            <a:ln w="9525">
              <a:noFill/>
              <a:round/>
              <a:headEnd/>
              <a:tailEnd/>
            </a:ln>
          </p:spPr>
          <p:txBody>
            <a:bodyPr/>
            <a:lstStyle/>
            <a:p>
              <a:endParaRPr lang="el-GR"/>
            </a:p>
          </p:txBody>
        </p:sp>
        <p:sp>
          <p:nvSpPr>
            <p:cNvPr id="41462" name="Freeform 602"/>
            <p:cNvSpPr>
              <a:spLocks/>
            </p:cNvSpPr>
            <p:nvPr/>
          </p:nvSpPr>
          <p:spPr bwMode="auto">
            <a:xfrm>
              <a:off x="4507" y="2599"/>
              <a:ext cx="6" cy="10"/>
            </a:xfrm>
            <a:custGeom>
              <a:avLst/>
              <a:gdLst>
                <a:gd name="T0" fmla="*/ 0 w 6"/>
                <a:gd name="T1" fmla="*/ 5 h 10"/>
                <a:gd name="T2" fmla="*/ 2 w 6"/>
                <a:gd name="T3" fmla="*/ 1 h 10"/>
                <a:gd name="T4" fmla="*/ 3 w 6"/>
                <a:gd name="T5" fmla="*/ 0 h 10"/>
                <a:gd name="T6" fmla="*/ 5 w 6"/>
                <a:gd name="T7" fmla="*/ 0 h 10"/>
                <a:gd name="T8" fmla="*/ 6 w 6"/>
                <a:gd name="T9" fmla="*/ 0 h 10"/>
                <a:gd name="T10" fmla="*/ 6 w 6"/>
                <a:gd name="T11" fmla="*/ 2 h 10"/>
                <a:gd name="T12" fmla="*/ 6 w 6"/>
                <a:gd name="T13" fmla="*/ 5 h 10"/>
                <a:gd name="T14" fmla="*/ 5 w 6"/>
                <a:gd name="T15" fmla="*/ 7 h 10"/>
                <a:gd name="T16" fmla="*/ 5 w 6"/>
                <a:gd name="T17" fmla="*/ 10 h 10"/>
                <a:gd name="T18" fmla="*/ 3 w 6"/>
                <a:gd name="T19" fmla="*/ 10 h 10"/>
                <a:gd name="T20" fmla="*/ 2 w 6"/>
                <a:gd name="T21" fmla="*/ 10 h 10"/>
                <a:gd name="T22" fmla="*/ 1 w 6"/>
                <a:gd name="T23" fmla="*/ 10 h 10"/>
                <a:gd name="T24" fmla="*/ 0 w 6"/>
                <a:gd name="T25" fmla="*/ 10 h 10"/>
                <a:gd name="T26" fmla="*/ 0 w 6"/>
                <a:gd name="T27" fmla="*/ 8 h 10"/>
                <a:gd name="T28" fmla="*/ 0 w 6"/>
                <a:gd name="T29" fmla="*/ 7 h 10"/>
                <a:gd name="T30" fmla="*/ 0 w 6"/>
                <a:gd name="T31" fmla="*/ 6 h 10"/>
                <a:gd name="T32" fmla="*/ 0 w 6"/>
                <a:gd name="T33" fmla="*/ 5 h 10"/>
                <a:gd name="T34" fmla="*/ 0 w 6"/>
                <a:gd name="T35" fmla="*/ 5 h 10"/>
                <a:gd name="T36" fmla="*/ 0 w 6"/>
                <a:gd name="T37" fmla="*/ 5 h 10"/>
                <a:gd name="T38" fmla="*/ 0 w 6"/>
                <a:gd name="T39" fmla="*/ 5 h 10"/>
                <a:gd name="T40" fmla="*/ 0 w 6"/>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0"/>
                <a:gd name="T65" fmla="*/ 6 w 6"/>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0">
                  <a:moveTo>
                    <a:pt x="0" y="5"/>
                  </a:moveTo>
                  <a:lnTo>
                    <a:pt x="2" y="1"/>
                  </a:lnTo>
                  <a:lnTo>
                    <a:pt x="3" y="0"/>
                  </a:lnTo>
                  <a:lnTo>
                    <a:pt x="5" y="0"/>
                  </a:lnTo>
                  <a:lnTo>
                    <a:pt x="6" y="0"/>
                  </a:lnTo>
                  <a:lnTo>
                    <a:pt x="6" y="2"/>
                  </a:lnTo>
                  <a:lnTo>
                    <a:pt x="6" y="5"/>
                  </a:lnTo>
                  <a:lnTo>
                    <a:pt x="5" y="7"/>
                  </a:lnTo>
                  <a:lnTo>
                    <a:pt x="5" y="10"/>
                  </a:lnTo>
                  <a:lnTo>
                    <a:pt x="3" y="10"/>
                  </a:lnTo>
                  <a:lnTo>
                    <a:pt x="2" y="10"/>
                  </a:lnTo>
                  <a:lnTo>
                    <a:pt x="1" y="10"/>
                  </a:lnTo>
                  <a:lnTo>
                    <a:pt x="0" y="10"/>
                  </a:lnTo>
                  <a:lnTo>
                    <a:pt x="0" y="8"/>
                  </a:lnTo>
                  <a:lnTo>
                    <a:pt x="0" y="7"/>
                  </a:lnTo>
                  <a:lnTo>
                    <a:pt x="0" y="6"/>
                  </a:lnTo>
                  <a:lnTo>
                    <a:pt x="0" y="5"/>
                  </a:lnTo>
                  <a:close/>
                </a:path>
              </a:pathLst>
            </a:custGeom>
            <a:solidFill>
              <a:srgbClr val="000000"/>
            </a:solidFill>
            <a:ln w="9525">
              <a:noFill/>
              <a:round/>
              <a:headEnd/>
              <a:tailEnd/>
            </a:ln>
          </p:spPr>
          <p:txBody>
            <a:bodyPr/>
            <a:lstStyle/>
            <a:p>
              <a:endParaRPr lang="el-GR"/>
            </a:p>
          </p:txBody>
        </p:sp>
        <p:sp>
          <p:nvSpPr>
            <p:cNvPr id="41463" name="Freeform 603"/>
            <p:cNvSpPr>
              <a:spLocks/>
            </p:cNvSpPr>
            <p:nvPr/>
          </p:nvSpPr>
          <p:spPr bwMode="auto">
            <a:xfrm>
              <a:off x="4519" y="2931"/>
              <a:ext cx="14" cy="9"/>
            </a:xfrm>
            <a:custGeom>
              <a:avLst/>
              <a:gdLst>
                <a:gd name="T0" fmla="*/ 0 w 14"/>
                <a:gd name="T1" fmla="*/ 4 h 9"/>
                <a:gd name="T2" fmla="*/ 3 w 14"/>
                <a:gd name="T3" fmla="*/ 2 h 9"/>
                <a:gd name="T4" fmla="*/ 9 w 14"/>
                <a:gd name="T5" fmla="*/ 0 h 9"/>
                <a:gd name="T6" fmla="*/ 14 w 14"/>
                <a:gd name="T7" fmla="*/ 1 h 9"/>
                <a:gd name="T8" fmla="*/ 14 w 14"/>
                <a:gd name="T9" fmla="*/ 6 h 9"/>
                <a:gd name="T10" fmla="*/ 11 w 14"/>
                <a:gd name="T11" fmla="*/ 7 h 9"/>
                <a:gd name="T12" fmla="*/ 9 w 14"/>
                <a:gd name="T13" fmla="*/ 9 h 9"/>
                <a:gd name="T14" fmla="*/ 5 w 14"/>
                <a:gd name="T15" fmla="*/ 9 h 9"/>
                <a:gd name="T16" fmla="*/ 0 w 14"/>
                <a:gd name="T17" fmla="*/ 9 h 9"/>
                <a:gd name="T18" fmla="*/ 0 w 14"/>
                <a:gd name="T19" fmla="*/ 7 h 9"/>
                <a:gd name="T20" fmla="*/ 0 w 14"/>
                <a:gd name="T21" fmla="*/ 6 h 9"/>
                <a:gd name="T22" fmla="*/ 0 w 14"/>
                <a:gd name="T23" fmla="*/ 5 h 9"/>
                <a:gd name="T24" fmla="*/ 0 w 14"/>
                <a:gd name="T25" fmla="*/ 4 h 9"/>
                <a:gd name="T26" fmla="*/ 0 w 14"/>
                <a:gd name="T27" fmla="*/ 4 h 9"/>
                <a:gd name="T28" fmla="*/ 0 w 14"/>
                <a:gd name="T29" fmla="*/ 4 h 9"/>
                <a:gd name="T30" fmla="*/ 0 w 14"/>
                <a:gd name="T31" fmla="*/ 4 h 9"/>
                <a:gd name="T32" fmla="*/ 0 w 14"/>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9"/>
                <a:gd name="T53" fmla="*/ 14 w 14"/>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9">
                  <a:moveTo>
                    <a:pt x="0" y="4"/>
                  </a:moveTo>
                  <a:lnTo>
                    <a:pt x="3" y="2"/>
                  </a:lnTo>
                  <a:lnTo>
                    <a:pt x="9" y="0"/>
                  </a:lnTo>
                  <a:lnTo>
                    <a:pt x="14" y="1"/>
                  </a:lnTo>
                  <a:lnTo>
                    <a:pt x="14" y="6"/>
                  </a:lnTo>
                  <a:lnTo>
                    <a:pt x="11" y="7"/>
                  </a:lnTo>
                  <a:lnTo>
                    <a:pt x="9" y="9"/>
                  </a:lnTo>
                  <a:lnTo>
                    <a:pt x="5" y="9"/>
                  </a:lnTo>
                  <a:lnTo>
                    <a:pt x="0" y="9"/>
                  </a:lnTo>
                  <a:lnTo>
                    <a:pt x="0" y="7"/>
                  </a:lnTo>
                  <a:lnTo>
                    <a:pt x="0" y="6"/>
                  </a:lnTo>
                  <a:lnTo>
                    <a:pt x="0" y="5"/>
                  </a:lnTo>
                  <a:lnTo>
                    <a:pt x="0" y="4"/>
                  </a:lnTo>
                  <a:close/>
                </a:path>
              </a:pathLst>
            </a:custGeom>
            <a:solidFill>
              <a:srgbClr val="000000"/>
            </a:solidFill>
            <a:ln w="9525">
              <a:noFill/>
              <a:round/>
              <a:headEnd/>
              <a:tailEnd/>
            </a:ln>
          </p:spPr>
          <p:txBody>
            <a:bodyPr/>
            <a:lstStyle/>
            <a:p>
              <a:endParaRPr lang="el-GR"/>
            </a:p>
          </p:txBody>
        </p:sp>
        <p:sp>
          <p:nvSpPr>
            <p:cNvPr id="41464" name="Freeform 604"/>
            <p:cNvSpPr>
              <a:spLocks/>
            </p:cNvSpPr>
            <p:nvPr/>
          </p:nvSpPr>
          <p:spPr bwMode="auto">
            <a:xfrm>
              <a:off x="4524" y="2201"/>
              <a:ext cx="19" cy="13"/>
            </a:xfrm>
            <a:custGeom>
              <a:avLst/>
              <a:gdLst>
                <a:gd name="T0" fmla="*/ 0 w 19"/>
                <a:gd name="T1" fmla="*/ 0 h 13"/>
                <a:gd name="T2" fmla="*/ 6 w 19"/>
                <a:gd name="T3" fmla="*/ 3 h 13"/>
                <a:gd name="T4" fmla="*/ 11 w 19"/>
                <a:gd name="T5" fmla="*/ 4 h 13"/>
                <a:gd name="T6" fmla="*/ 14 w 19"/>
                <a:gd name="T7" fmla="*/ 6 h 13"/>
                <a:gd name="T8" fmla="*/ 19 w 19"/>
                <a:gd name="T9" fmla="*/ 9 h 13"/>
                <a:gd name="T10" fmla="*/ 17 w 19"/>
                <a:gd name="T11" fmla="*/ 9 h 13"/>
                <a:gd name="T12" fmla="*/ 17 w 19"/>
                <a:gd name="T13" fmla="*/ 10 h 13"/>
                <a:gd name="T14" fmla="*/ 17 w 19"/>
                <a:gd name="T15" fmla="*/ 11 h 13"/>
                <a:gd name="T16" fmla="*/ 17 w 19"/>
                <a:gd name="T17" fmla="*/ 13 h 13"/>
                <a:gd name="T18" fmla="*/ 12 w 19"/>
                <a:gd name="T19" fmla="*/ 11 h 13"/>
                <a:gd name="T20" fmla="*/ 10 w 19"/>
                <a:gd name="T21" fmla="*/ 11 h 13"/>
                <a:gd name="T22" fmla="*/ 6 w 19"/>
                <a:gd name="T23" fmla="*/ 9 h 13"/>
                <a:gd name="T24" fmla="*/ 1 w 19"/>
                <a:gd name="T25" fmla="*/ 6 h 13"/>
                <a:gd name="T26" fmla="*/ 0 w 19"/>
                <a:gd name="T27" fmla="*/ 5 h 13"/>
                <a:gd name="T28" fmla="*/ 0 w 19"/>
                <a:gd name="T29" fmla="*/ 4 h 13"/>
                <a:gd name="T30" fmla="*/ 0 w 19"/>
                <a:gd name="T31" fmla="*/ 1 h 13"/>
                <a:gd name="T32" fmla="*/ 0 w 19"/>
                <a:gd name="T33" fmla="*/ 0 h 13"/>
                <a:gd name="T34" fmla="*/ 0 w 19"/>
                <a:gd name="T35" fmla="*/ 0 h 13"/>
                <a:gd name="T36" fmla="*/ 0 w 19"/>
                <a:gd name="T37" fmla="*/ 0 h 13"/>
                <a:gd name="T38" fmla="*/ 0 w 19"/>
                <a:gd name="T39" fmla="*/ 0 h 13"/>
                <a:gd name="T40" fmla="*/ 0 w 1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3"/>
                <a:gd name="T65" fmla="*/ 19 w 1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3">
                  <a:moveTo>
                    <a:pt x="0" y="0"/>
                  </a:moveTo>
                  <a:lnTo>
                    <a:pt x="6" y="3"/>
                  </a:lnTo>
                  <a:lnTo>
                    <a:pt x="11" y="4"/>
                  </a:lnTo>
                  <a:lnTo>
                    <a:pt x="14" y="6"/>
                  </a:lnTo>
                  <a:lnTo>
                    <a:pt x="19" y="9"/>
                  </a:lnTo>
                  <a:lnTo>
                    <a:pt x="17" y="9"/>
                  </a:lnTo>
                  <a:lnTo>
                    <a:pt x="17" y="10"/>
                  </a:lnTo>
                  <a:lnTo>
                    <a:pt x="17" y="11"/>
                  </a:lnTo>
                  <a:lnTo>
                    <a:pt x="17" y="13"/>
                  </a:lnTo>
                  <a:lnTo>
                    <a:pt x="12" y="11"/>
                  </a:lnTo>
                  <a:lnTo>
                    <a:pt x="10" y="11"/>
                  </a:lnTo>
                  <a:lnTo>
                    <a:pt x="6" y="9"/>
                  </a:lnTo>
                  <a:lnTo>
                    <a:pt x="1" y="6"/>
                  </a:lnTo>
                  <a:lnTo>
                    <a:pt x="0" y="5"/>
                  </a:lnTo>
                  <a:lnTo>
                    <a:pt x="0" y="4"/>
                  </a:lnTo>
                  <a:lnTo>
                    <a:pt x="0" y="1"/>
                  </a:lnTo>
                  <a:lnTo>
                    <a:pt x="0" y="0"/>
                  </a:lnTo>
                  <a:close/>
                </a:path>
              </a:pathLst>
            </a:custGeom>
            <a:solidFill>
              <a:srgbClr val="000000"/>
            </a:solidFill>
            <a:ln w="9525">
              <a:noFill/>
              <a:round/>
              <a:headEnd/>
              <a:tailEnd/>
            </a:ln>
          </p:spPr>
          <p:txBody>
            <a:bodyPr/>
            <a:lstStyle/>
            <a:p>
              <a:endParaRPr lang="el-GR"/>
            </a:p>
          </p:txBody>
        </p:sp>
        <p:sp>
          <p:nvSpPr>
            <p:cNvPr id="41465" name="Freeform 605"/>
            <p:cNvSpPr>
              <a:spLocks/>
            </p:cNvSpPr>
            <p:nvPr/>
          </p:nvSpPr>
          <p:spPr bwMode="auto">
            <a:xfrm>
              <a:off x="4528" y="2260"/>
              <a:ext cx="28" cy="17"/>
            </a:xfrm>
            <a:custGeom>
              <a:avLst/>
              <a:gdLst>
                <a:gd name="T0" fmla="*/ 0 w 28"/>
                <a:gd name="T1" fmla="*/ 0 h 17"/>
                <a:gd name="T2" fmla="*/ 10 w 28"/>
                <a:gd name="T3" fmla="*/ 2 h 17"/>
                <a:gd name="T4" fmla="*/ 18 w 28"/>
                <a:gd name="T5" fmla="*/ 4 h 17"/>
                <a:gd name="T6" fmla="*/ 24 w 28"/>
                <a:gd name="T7" fmla="*/ 9 h 17"/>
                <a:gd name="T8" fmla="*/ 28 w 28"/>
                <a:gd name="T9" fmla="*/ 17 h 17"/>
                <a:gd name="T10" fmla="*/ 21 w 28"/>
                <a:gd name="T11" fmla="*/ 15 h 17"/>
                <a:gd name="T12" fmla="*/ 12 w 28"/>
                <a:gd name="T13" fmla="*/ 10 h 17"/>
                <a:gd name="T14" fmla="*/ 3 w 28"/>
                <a:gd name="T15" fmla="*/ 5 h 17"/>
                <a:gd name="T16" fmla="*/ 0 w 28"/>
                <a:gd name="T17" fmla="*/ 0 h 17"/>
                <a:gd name="T18" fmla="*/ 0 w 28"/>
                <a:gd name="T19" fmla="*/ 0 h 17"/>
                <a:gd name="T20" fmla="*/ 0 w 28"/>
                <a:gd name="T21" fmla="*/ 0 h 17"/>
                <a:gd name="T22" fmla="*/ 0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0" y="0"/>
                  </a:moveTo>
                  <a:lnTo>
                    <a:pt x="10" y="2"/>
                  </a:lnTo>
                  <a:lnTo>
                    <a:pt x="18" y="4"/>
                  </a:lnTo>
                  <a:lnTo>
                    <a:pt x="24" y="9"/>
                  </a:lnTo>
                  <a:lnTo>
                    <a:pt x="28" y="17"/>
                  </a:lnTo>
                  <a:lnTo>
                    <a:pt x="21" y="15"/>
                  </a:lnTo>
                  <a:lnTo>
                    <a:pt x="12" y="10"/>
                  </a:lnTo>
                  <a:lnTo>
                    <a:pt x="3" y="5"/>
                  </a:lnTo>
                  <a:lnTo>
                    <a:pt x="0" y="0"/>
                  </a:lnTo>
                  <a:close/>
                </a:path>
              </a:pathLst>
            </a:custGeom>
            <a:solidFill>
              <a:srgbClr val="000000"/>
            </a:solidFill>
            <a:ln w="9525">
              <a:noFill/>
              <a:round/>
              <a:headEnd/>
              <a:tailEnd/>
            </a:ln>
          </p:spPr>
          <p:txBody>
            <a:bodyPr/>
            <a:lstStyle/>
            <a:p>
              <a:endParaRPr lang="el-GR"/>
            </a:p>
          </p:txBody>
        </p:sp>
        <p:sp>
          <p:nvSpPr>
            <p:cNvPr id="41466" name="Freeform 606"/>
            <p:cNvSpPr>
              <a:spLocks/>
            </p:cNvSpPr>
            <p:nvPr/>
          </p:nvSpPr>
          <p:spPr bwMode="auto">
            <a:xfrm>
              <a:off x="4533" y="2552"/>
              <a:ext cx="330" cy="357"/>
            </a:xfrm>
            <a:custGeom>
              <a:avLst/>
              <a:gdLst>
                <a:gd name="T0" fmla="*/ 58 w 330"/>
                <a:gd name="T1" fmla="*/ 91 h 357"/>
                <a:gd name="T2" fmla="*/ 86 w 330"/>
                <a:gd name="T3" fmla="*/ 0 h 357"/>
                <a:gd name="T4" fmla="*/ 97 w 330"/>
                <a:gd name="T5" fmla="*/ 21 h 357"/>
                <a:gd name="T6" fmla="*/ 94 w 330"/>
                <a:gd name="T7" fmla="*/ 53 h 357"/>
                <a:gd name="T8" fmla="*/ 106 w 330"/>
                <a:gd name="T9" fmla="*/ 0 h 357"/>
                <a:gd name="T10" fmla="*/ 138 w 330"/>
                <a:gd name="T11" fmla="*/ 6 h 357"/>
                <a:gd name="T12" fmla="*/ 138 w 330"/>
                <a:gd name="T13" fmla="*/ 30 h 357"/>
                <a:gd name="T14" fmla="*/ 146 w 330"/>
                <a:gd name="T15" fmla="*/ 7 h 357"/>
                <a:gd name="T16" fmla="*/ 168 w 330"/>
                <a:gd name="T17" fmla="*/ 1 h 357"/>
                <a:gd name="T18" fmla="*/ 190 w 330"/>
                <a:gd name="T19" fmla="*/ 6 h 357"/>
                <a:gd name="T20" fmla="*/ 189 w 330"/>
                <a:gd name="T21" fmla="*/ 28 h 357"/>
                <a:gd name="T22" fmla="*/ 196 w 330"/>
                <a:gd name="T23" fmla="*/ 10 h 357"/>
                <a:gd name="T24" fmla="*/ 227 w 330"/>
                <a:gd name="T25" fmla="*/ 2 h 357"/>
                <a:gd name="T26" fmla="*/ 211 w 330"/>
                <a:gd name="T27" fmla="*/ 72 h 357"/>
                <a:gd name="T28" fmla="*/ 227 w 330"/>
                <a:gd name="T29" fmla="*/ 38 h 357"/>
                <a:gd name="T30" fmla="*/ 256 w 330"/>
                <a:gd name="T31" fmla="*/ 4 h 357"/>
                <a:gd name="T32" fmla="*/ 257 w 330"/>
                <a:gd name="T33" fmla="*/ 34 h 357"/>
                <a:gd name="T34" fmla="*/ 263 w 330"/>
                <a:gd name="T35" fmla="*/ 28 h 357"/>
                <a:gd name="T36" fmla="*/ 278 w 330"/>
                <a:gd name="T37" fmla="*/ 5 h 357"/>
                <a:gd name="T38" fmla="*/ 278 w 330"/>
                <a:gd name="T39" fmla="*/ 36 h 357"/>
                <a:gd name="T40" fmla="*/ 277 w 330"/>
                <a:gd name="T41" fmla="*/ 51 h 357"/>
                <a:gd name="T42" fmla="*/ 298 w 330"/>
                <a:gd name="T43" fmla="*/ 5 h 357"/>
                <a:gd name="T44" fmla="*/ 304 w 330"/>
                <a:gd name="T45" fmla="*/ 46 h 357"/>
                <a:gd name="T46" fmla="*/ 298 w 330"/>
                <a:gd name="T47" fmla="*/ 86 h 357"/>
                <a:gd name="T48" fmla="*/ 322 w 330"/>
                <a:gd name="T49" fmla="*/ 6 h 357"/>
                <a:gd name="T50" fmla="*/ 326 w 330"/>
                <a:gd name="T51" fmla="*/ 57 h 357"/>
                <a:gd name="T52" fmla="*/ 242 w 330"/>
                <a:gd name="T53" fmla="*/ 278 h 357"/>
                <a:gd name="T54" fmla="*/ 169 w 330"/>
                <a:gd name="T55" fmla="*/ 352 h 357"/>
                <a:gd name="T56" fmla="*/ 197 w 330"/>
                <a:gd name="T57" fmla="*/ 315 h 357"/>
                <a:gd name="T58" fmla="*/ 210 w 330"/>
                <a:gd name="T59" fmla="*/ 279 h 357"/>
                <a:gd name="T60" fmla="*/ 200 w 330"/>
                <a:gd name="T61" fmla="*/ 296 h 357"/>
                <a:gd name="T62" fmla="*/ 168 w 330"/>
                <a:gd name="T63" fmla="*/ 336 h 357"/>
                <a:gd name="T64" fmla="*/ 148 w 330"/>
                <a:gd name="T65" fmla="*/ 332 h 357"/>
                <a:gd name="T66" fmla="*/ 164 w 330"/>
                <a:gd name="T67" fmla="*/ 305 h 357"/>
                <a:gd name="T68" fmla="*/ 201 w 330"/>
                <a:gd name="T69" fmla="*/ 236 h 357"/>
                <a:gd name="T70" fmla="*/ 204 w 330"/>
                <a:gd name="T71" fmla="*/ 212 h 357"/>
                <a:gd name="T72" fmla="*/ 176 w 330"/>
                <a:gd name="T73" fmla="*/ 269 h 357"/>
                <a:gd name="T74" fmla="*/ 134 w 330"/>
                <a:gd name="T75" fmla="*/ 316 h 357"/>
                <a:gd name="T76" fmla="*/ 128 w 330"/>
                <a:gd name="T77" fmla="*/ 276 h 357"/>
                <a:gd name="T78" fmla="*/ 118 w 330"/>
                <a:gd name="T79" fmla="*/ 280 h 357"/>
                <a:gd name="T80" fmla="*/ 107 w 330"/>
                <a:gd name="T81" fmla="*/ 289 h 357"/>
                <a:gd name="T82" fmla="*/ 102 w 330"/>
                <a:gd name="T83" fmla="*/ 263 h 357"/>
                <a:gd name="T84" fmla="*/ 129 w 330"/>
                <a:gd name="T85" fmla="*/ 222 h 357"/>
                <a:gd name="T86" fmla="*/ 116 w 330"/>
                <a:gd name="T87" fmla="*/ 226 h 357"/>
                <a:gd name="T88" fmla="*/ 85 w 330"/>
                <a:gd name="T89" fmla="*/ 267 h 357"/>
                <a:gd name="T90" fmla="*/ 73 w 330"/>
                <a:gd name="T91" fmla="*/ 236 h 357"/>
                <a:gd name="T92" fmla="*/ 103 w 330"/>
                <a:gd name="T93" fmla="*/ 194 h 357"/>
                <a:gd name="T94" fmla="*/ 92 w 330"/>
                <a:gd name="T95" fmla="*/ 195 h 357"/>
                <a:gd name="T96" fmla="*/ 59 w 330"/>
                <a:gd name="T97" fmla="*/ 236 h 357"/>
                <a:gd name="T98" fmla="*/ 68 w 330"/>
                <a:gd name="T99" fmla="*/ 176 h 357"/>
                <a:gd name="T100" fmla="*/ 81 w 330"/>
                <a:gd name="T101" fmla="*/ 151 h 357"/>
                <a:gd name="T102" fmla="*/ 65 w 330"/>
                <a:gd name="T103" fmla="*/ 172 h 357"/>
                <a:gd name="T104" fmla="*/ 31 w 330"/>
                <a:gd name="T105" fmla="*/ 207 h 357"/>
                <a:gd name="T106" fmla="*/ 22 w 330"/>
                <a:gd name="T107" fmla="*/ 186 h 357"/>
                <a:gd name="T108" fmla="*/ 17 w 330"/>
                <a:gd name="T109" fmla="*/ 181 h 357"/>
                <a:gd name="T110" fmla="*/ 0 w 330"/>
                <a:gd name="T111" fmla="*/ 170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0"/>
                <a:gd name="T169" fmla="*/ 0 h 357"/>
                <a:gd name="T170" fmla="*/ 330 w 330"/>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0" h="357">
                  <a:moveTo>
                    <a:pt x="0" y="170"/>
                  </a:moveTo>
                  <a:lnTo>
                    <a:pt x="18" y="151"/>
                  </a:lnTo>
                  <a:lnTo>
                    <a:pt x="33" y="131"/>
                  </a:lnTo>
                  <a:lnTo>
                    <a:pt x="47" y="111"/>
                  </a:lnTo>
                  <a:lnTo>
                    <a:pt x="58" y="91"/>
                  </a:lnTo>
                  <a:lnTo>
                    <a:pt x="66" y="70"/>
                  </a:lnTo>
                  <a:lnTo>
                    <a:pt x="73" y="48"/>
                  </a:lnTo>
                  <a:lnTo>
                    <a:pt x="79" y="25"/>
                  </a:lnTo>
                  <a:lnTo>
                    <a:pt x="82" y="0"/>
                  </a:lnTo>
                  <a:lnTo>
                    <a:pt x="86" y="0"/>
                  </a:lnTo>
                  <a:lnTo>
                    <a:pt x="90" y="0"/>
                  </a:lnTo>
                  <a:lnTo>
                    <a:pt x="94" y="0"/>
                  </a:lnTo>
                  <a:lnTo>
                    <a:pt x="99" y="0"/>
                  </a:lnTo>
                  <a:lnTo>
                    <a:pt x="97" y="12"/>
                  </a:lnTo>
                  <a:lnTo>
                    <a:pt x="97" y="21"/>
                  </a:lnTo>
                  <a:lnTo>
                    <a:pt x="95" y="33"/>
                  </a:lnTo>
                  <a:lnTo>
                    <a:pt x="91" y="53"/>
                  </a:lnTo>
                  <a:lnTo>
                    <a:pt x="92" y="53"/>
                  </a:lnTo>
                  <a:lnTo>
                    <a:pt x="94" y="53"/>
                  </a:lnTo>
                  <a:lnTo>
                    <a:pt x="95" y="53"/>
                  </a:lnTo>
                  <a:lnTo>
                    <a:pt x="101" y="31"/>
                  </a:lnTo>
                  <a:lnTo>
                    <a:pt x="103" y="18"/>
                  </a:lnTo>
                  <a:lnTo>
                    <a:pt x="105" y="10"/>
                  </a:lnTo>
                  <a:lnTo>
                    <a:pt x="106" y="0"/>
                  </a:lnTo>
                  <a:lnTo>
                    <a:pt x="113" y="0"/>
                  </a:lnTo>
                  <a:lnTo>
                    <a:pt x="122" y="0"/>
                  </a:lnTo>
                  <a:lnTo>
                    <a:pt x="129" y="0"/>
                  </a:lnTo>
                  <a:lnTo>
                    <a:pt x="137" y="0"/>
                  </a:lnTo>
                  <a:lnTo>
                    <a:pt x="138" y="6"/>
                  </a:lnTo>
                  <a:lnTo>
                    <a:pt x="138" y="13"/>
                  </a:lnTo>
                  <a:lnTo>
                    <a:pt x="137" y="21"/>
                  </a:lnTo>
                  <a:lnTo>
                    <a:pt x="136" y="30"/>
                  </a:lnTo>
                  <a:lnTo>
                    <a:pt x="137" y="30"/>
                  </a:lnTo>
                  <a:lnTo>
                    <a:pt x="138" y="30"/>
                  </a:lnTo>
                  <a:lnTo>
                    <a:pt x="139" y="30"/>
                  </a:lnTo>
                  <a:lnTo>
                    <a:pt x="141" y="30"/>
                  </a:lnTo>
                  <a:lnTo>
                    <a:pt x="143" y="22"/>
                  </a:lnTo>
                  <a:lnTo>
                    <a:pt x="144" y="15"/>
                  </a:lnTo>
                  <a:lnTo>
                    <a:pt x="146" y="7"/>
                  </a:lnTo>
                  <a:lnTo>
                    <a:pt x="146" y="1"/>
                  </a:lnTo>
                  <a:lnTo>
                    <a:pt x="152" y="1"/>
                  </a:lnTo>
                  <a:lnTo>
                    <a:pt x="157" y="1"/>
                  </a:lnTo>
                  <a:lnTo>
                    <a:pt x="163" y="1"/>
                  </a:lnTo>
                  <a:lnTo>
                    <a:pt x="168" y="1"/>
                  </a:lnTo>
                  <a:lnTo>
                    <a:pt x="174" y="2"/>
                  </a:lnTo>
                  <a:lnTo>
                    <a:pt x="179" y="2"/>
                  </a:lnTo>
                  <a:lnTo>
                    <a:pt x="185" y="2"/>
                  </a:lnTo>
                  <a:lnTo>
                    <a:pt x="190" y="2"/>
                  </a:lnTo>
                  <a:lnTo>
                    <a:pt x="190" y="6"/>
                  </a:lnTo>
                  <a:lnTo>
                    <a:pt x="190" y="10"/>
                  </a:lnTo>
                  <a:lnTo>
                    <a:pt x="189" y="17"/>
                  </a:lnTo>
                  <a:lnTo>
                    <a:pt x="186" y="28"/>
                  </a:lnTo>
                  <a:lnTo>
                    <a:pt x="188" y="28"/>
                  </a:lnTo>
                  <a:lnTo>
                    <a:pt x="189" y="28"/>
                  </a:lnTo>
                  <a:lnTo>
                    <a:pt x="190" y="28"/>
                  </a:lnTo>
                  <a:lnTo>
                    <a:pt x="192" y="20"/>
                  </a:lnTo>
                  <a:lnTo>
                    <a:pt x="195" y="15"/>
                  </a:lnTo>
                  <a:lnTo>
                    <a:pt x="196" y="10"/>
                  </a:lnTo>
                  <a:lnTo>
                    <a:pt x="199" y="2"/>
                  </a:lnTo>
                  <a:lnTo>
                    <a:pt x="205" y="2"/>
                  </a:lnTo>
                  <a:lnTo>
                    <a:pt x="212" y="2"/>
                  </a:lnTo>
                  <a:lnTo>
                    <a:pt x="220" y="2"/>
                  </a:lnTo>
                  <a:lnTo>
                    <a:pt x="227" y="2"/>
                  </a:lnTo>
                  <a:lnTo>
                    <a:pt x="226" y="18"/>
                  </a:lnTo>
                  <a:lnTo>
                    <a:pt x="221" y="36"/>
                  </a:lnTo>
                  <a:lnTo>
                    <a:pt x="216" y="53"/>
                  </a:lnTo>
                  <a:lnTo>
                    <a:pt x="211" y="72"/>
                  </a:lnTo>
                  <a:lnTo>
                    <a:pt x="212" y="73"/>
                  </a:lnTo>
                  <a:lnTo>
                    <a:pt x="220" y="59"/>
                  </a:lnTo>
                  <a:lnTo>
                    <a:pt x="227" y="38"/>
                  </a:lnTo>
                  <a:lnTo>
                    <a:pt x="232" y="16"/>
                  </a:lnTo>
                  <a:lnTo>
                    <a:pt x="236" y="2"/>
                  </a:lnTo>
                  <a:lnTo>
                    <a:pt x="242" y="4"/>
                  </a:lnTo>
                  <a:lnTo>
                    <a:pt x="249" y="4"/>
                  </a:lnTo>
                  <a:lnTo>
                    <a:pt x="256" y="4"/>
                  </a:lnTo>
                  <a:lnTo>
                    <a:pt x="262" y="4"/>
                  </a:lnTo>
                  <a:lnTo>
                    <a:pt x="260" y="11"/>
                  </a:lnTo>
                  <a:lnTo>
                    <a:pt x="259" y="18"/>
                  </a:lnTo>
                  <a:lnTo>
                    <a:pt x="258" y="27"/>
                  </a:lnTo>
                  <a:lnTo>
                    <a:pt x="257" y="34"/>
                  </a:lnTo>
                  <a:lnTo>
                    <a:pt x="258" y="34"/>
                  </a:lnTo>
                  <a:lnTo>
                    <a:pt x="259" y="34"/>
                  </a:lnTo>
                  <a:lnTo>
                    <a:pt x="260" y="34"/>
                  </a:lnTo>
                  <a:lnTo>
                    <a:pt x="263" y="28"/>
                  </a:lnTo>
                  <a:lnTo>
                    <a:pt x="265" y="21"/>
                  </a:lnTo>
                  <a:lnTo>
                    <a:pt x="268" y="13"/>
                  </a:lnTo>
                  <a:lnTo>
                    <a:pt x="270" y="6"/>
                  </a:lnTo>
                  <a:lnTo>
                    <a:pt x="274" y="5"/>
                  </a:lnTo>
                  <a:lnTo>
                    <a:pt x="278" y="5"/>
                  </a:lnTo>
                  <a:lnTo>
                    <a:pt x="281" y="5"/>
                  </a:lnTo>
                  <a:lnTo>
                    <a:pt x="285" y="4"/>
                  </a:lnTo>
                  <a:lnTo>
                    <a:pt x="283" y="18"/>
                  </a:lnTo>
                  <a:lnTo>
                    <a:pt x="280" y="27"/>
                  </a:lnTo>
                  <a:lnTo>
                    <a:pt x="278" y="36"/>
                  </a:lnTo>
                  <a:lnTo>
                    <a:pt x="274" y="48"/>
                  </a:lnTo>
                  <a:lnTo>
                    <a:pt x="275" y="49"/>
                  </a:lnTo>
                  <a:lnTo>
                    <a:pt x="277" y="51"/>
                  </a:lnTo>
                  <a:lnTo>
                    <a:pt x="283" y="38"/>
                  </a:lnTo>
                  <a:lnTo>
                    <a:pt x="288" y="27"/>
                  </a:lnTo>
                  <a:lnTo>
                    <a:pt x="291" y="16"/>
                  </a:lnTo>
                  <a:lnTo>
                    <a:pt x="293" y="5"/>
                  </a:lnTo>
                  <a:lnTo>
                    <a:pt x="298" y="5"/>
                  </a:lnTo>
                  <a:lnTo>
                    <a:pt x="304" y="5"/>
                  </a:lnTo>
                  <a:lnTo>
                    <a:pt x="309" y="5"/>
                  </a:lnTo>
                  <a:lnTo>
                    <a:pt x="315" y="6"/>
                  </a:lnTo>
                  <a:lnTo>
                    <a:pt x="311" y="26"/>
                  </a:lnTo>
                  <a:lnTo>
                    <a:pt x="304" y="46"/>
                  </a:lnTo>
                  <a:lnTo>
                    <a:pt x="298" y="65"/>
                  </a:lnTo>
                  <a:lnTo>
                    <a:pt x="295" y="85"/>
                  </a:lnTo>
                  <a:lnTo>
                    <a:pt x="296" y="86"/>
                  </a:lnTo>
                  <a:lnTo>
                    <a:pt x="298" y="86"/>
                  </a:lnTo>
                  <a:lnTo>
                    <a:pt x="298" y="88"/>
                  </a:lnTo>
                  <a:lnTo>
                    <a:pt x="306" y="67"/>
                  </a:lnTo>
                  <a:lnTo>
                    <a:pt x="312" y="47"/>
                  </a:lnTo>
                  <a:lnTo>
                    <a:pt x="319" y="26"/>
                  </a:lnTo>
                  <a:lnTo>
                    <a:pt x="322" y="6"/>
                  </a:lnTo>
                  <a:lnTo>
                    <a:pt x="325" y="6"/>
                  </a:lnTo>
                  <a:lnTo>
                    <a:pt x="326" y="6"/>
                  </a:lnTo>
                  <a:lnTo>
                    <a:pt x="328" y="6"/>
                  </a:lnTo>
                  <a:lnTo>
                    <a:pt x="330" y="6"/>
                  </a:lnTo>
                  <a:lnTo>
                    <a:pt x="326" y="57"/>
                  </a:lnTo>
                  <a:lnTo>
                    <a:pt x="317" y="105"/>
                  </a:lnTo>
                  <a:lnTo>
                    <a:pt x="305" y="151"/>
                  </a:lnTo>
                  <a:lnTo>
                    <a:pt x="289" y="194"/>
                  </a:lnTo>
                  <a:lnTo>
                    <a:pt x="267" y="237"/>
                  </a:lnTo>
                  <a:lnTo>
                    <a:pt x="242" y="278"/>
                  </a:lnTo>
                  <a:lnTo>
                    <a:pt x="212" y="317"/>
                  </a:lnTo>
                  <a:lnTo>
                    <a:pt x="178" y="357"/>
                  </a:lnTo>
                  <a:lnTo>
                    <a:pt x="173" y="357"/>
                  </a:lnTo>
                  <a:lnTo>
                    <a:pt x="170" y="354"/>
                  </a:lnTo>
                  <a:lnTo>
                    <a:pt x="169" y="352"/>
                  </a:lnTo>
                  <a:lnTo>
                    <a:pt x="168" y="348"/>
                  </a:lnTo>
                  <a:lnTo>
                    <a:pt x="175" y="342"/>
                  </a:lnTo>
                  <a:lnTo>
                    <a:pt x="183" y="333"/>
                  </a:lnTo>
                  <a:lnTo>
                    <a:pt x="190" y="325"/>
                  </a:lnTo>
                  <a:lnTo>
                    <a:pt x="197" y="315"/>
                  </a:lnTo>
                  <a:lnTo>
                    <a:pt x="204" y="305"/>
                  </a:lnTo>
                  <a:lnTo>
                    <a:pt x="209" y="295"/>
                  </a:lnTo>
                  <a:lnTo>
                    <a:pt x="211" y="286"/>
                  </a:lnTo>
                  <a:lnTo>
                    <a:pt x="211" y="278"/>
                  </a:lnTo>
                  <a:lnTo>
                    <a:pt x="210" y="279"/>
                  </a:lnTo>
                  <a:lnTo>
                    <a:pt x="209" y="279"/>
                  </a:lnTo>
                  <a:lnTo>
                    <a:pt x="207" y="279"/>
                  </a:lnTo>
                  <a:lnTo>
                    <a:pt x="204" y="288"/>
                  </a:lnTo>
                  <a:lnTo>
                    <a:pt x="200" y="296"/>
                  </a:lnTo>
                  <a:lnTo>
                    <a:pt x="194" y="304"/>
                  </a:lnTo>
                  <a:lnTo>
                    <a:pt x="188" y="312"/>
                  </a:lnTo>
                  <a:lnTo>
                    <a:pt x="181" y="320"/>
                  </a:lnTo>
                  <a:lnTo>
                    <a:pt x="174" y="327"/>
                  </a:lnTo>
                  <a:lnTo>
                    <a:pt x="168" y="336"/>
                  </a:lnTo>
                  <a:lnTo>
                    <a:pt x="160" y="343"/>
                  </a:lnTo>
                  <a:lnTo>
                    <a:pt x="157" y="341"/>
                  </a:lnTo>
                  <a:lnTo>
                    <a:pt x="154" y="337"/>
                  </a:lnTo>
                  <a:lnTo>
                    <a:pt x="150" y="335"/>
                  </a:lnTo>
                  <a:lnTo>
                    <a:pt x="148" y="332"/>
                  </a:lnTo>
                  <a:lnTo>
                    <a:pt x="149" y="326"/>
                  </a:lnTo>
                  <a:lnTo>
                    <a:pt x="152" y="322"/>
                  </a:lnTo>
                  <a:lnTo>
                    <a:pt x="154" y="318"/>
                  </a:lnTo>
                  <a:lnTo>
                    <a:pt x="158" y="316"/>
                  </a:lnTo>
                  <a:lnTo>
                    <a:pt x="164" y="305"/>
                  </a:lnTo>
                  <a:lnTo>
                    <a:pt x="173" y="293"/>
                  </a:lnTo>
                  <a:lnTo>
                    <a:pt x="181" y="279"/>
                  </a:lnTo>
                  <a:lnTo>
                    <a:pt x="189" y="264"/>
                  </a:lnTo>
                  <a:lnTo>
                    <a:pt x="196" y="249"/>
                  </a:lnTo>
                  <a:lnTo>
                    <a:pt x="201" y="236"/>
                  </a:lnTo>
                  <a:lnTo>
                    <a:pt x="205" y="222"/>
                  </a:lnTo>
                  <a:lnTo>
                    <a:pt x="205" y="210"/>
                  </a:lnTo>
                  <a:lnTo>
                    <a:pt x="205" y="211"/>
                  </a:lnTo>
                  <a:lnTo>
                    <a:pt x="204" y="211"/>
                  </a:lnTo>
                  <a:lnTo>
                    <a:pt x="204" y="212"/>
                  </a:lnTo>
                  <a:lnTo>
                    <a:pt x="202" y="214"/>
                  </a:lnTo>
                  <a:lnTo>
                    <a:pt x="197" y="227"/>
                  </a:lnTo>
                  <a:lnTo>
                    <a:pt x="191" y="241"/>
                  </a:lnTo>
                  <a:lnTo>
                    <a:pt x="184" y="255"/>
                  </a:lnTo>
                  <a:lnTo>
                    <a:pt x="176" y="269"/>
                  </a:lnTo>
                  <a:lnTo>
                    <a:pt x="168" y="283"/>
                  </a:lnTo>
                  <a:lnTo>
                    <a:pt x="159" y="296"/>
                  </a:lnTo>
                  <a:lnTo>
                    <a:pt x="149" y="310"/>
                  </a:lnTo>
                  <a:lnTo>
                    <a:pt x="139" y="322"/>
                  </a:lnTo>
                  <a:lnTo>
                    <a:pt x="134" y="316"/>
                  </a:lnTo>
                  <a:lnTo>
                    <a:pt x="128" y="310"/>
                  </a:lnTo>
                  <a:lnTo>
                    <a:pt x="123" y="305"/>
                  </a:lnTo>
                  <a:lnTo>
                    <a:pt x="117" y="299"/>
                  </a:lnTo>
                  <a:lnTo>
                    <a:pt x="122" y="288"/>
                  </a:lnTo>
                  <a:lnTo>
                    <a:pt x="128" y="276"/>
                  </a:lnTo>
                  <a:lnTo>
                    <a:pt x="136" y="267"/>
                  </a:lnTo>
                  <a:lnTo>
                    <a:pt x="139" y="255"/>
                  </a:lnTo>
                  <a:lnTo>
                    <a:pt x="133" y="260"/>
                  </a:lnTo>
                  <a:lnTo>
                    <a:pt x="126" y="269"/>
                  </a:lnTo>
                  <a:lnTo>
                    <a:pt x="118" y="280"/>
                  </a:lnTo>
                  <a:lnTo>
                    <a:pt x="112" y="289"/>
                  </a:lnTo>
                  <a:lnTo>
                    <a:pt x="111" y="289"/>
                  </a:lnTo>
                  <a:lnTo>
                    <a:pt x="110" y="289"/>
                  </a:lnTo>
                  <a:lnTo>
                    <a:pt x="108" y="289"/>
                  </a:lnTo>
                  <a:lnTo>
                    <a:pt x="107" y="289"/>
                  </a:lnTo>
                  <a:lnTo>
                    <a:pt x="103" y="285"/>
                  </a:lnTo>
                  <a:lnTo>
                    <a:pt x="100" y="280"/>
                  </a:lnTo>
                  <a:lnTo>
                    <a:pt x="97" y="276"/>
                  </a:lnTo>
                  <a:lnTo>
                    <a:pt x="96" y="272"/>
                  </a:lnTo>
                  <a:lnTo>
                    <a:pt x="102" y="263"/>
                  </a:lnTo>
                  <a:lnTo>
                    <a:pt x="108" y="255"/>
                  </a:lnTo>
                  <a:lnTo>
                    <a:pt x="115" y="247"/>
                  </a:lnTo>
                  <a:lnTo>
                    <a:pt x="121" y="238"/>
                  </a:lnTo>
                  <a:lnTo>
                    <a:pt x="126" y="230"/>
                  </a:lnTo>
                  <a:lnTo>
                    <a:pt x="129" y="222"/>
                  </a:lnTo>
                  <a:lnTo>
                    <a:pt x="133" y="214"/>
                  </a:lnTo>
                  <a:lnTo>
                    <a:pt x="137" y="206"/>
                  </a:lnTo>
                  <a:lnTo>
                    <a:pt x="128" y="209"/>
                  </a:lnTo>
                  <a:lnTo>
                    <a:pt x="122" y="216"/>
                  </a:lnTo>
                  <a:lnTo>
                    <a:pt x="116" y="226"/>
                  </a:lnTo>
                  <a:lnTo>
                    <a:pt x="111" y="236"/>
                  </a:lnTo>
                  <a:lnTo>
                    <a:pt x="105" y="247"/>
                  </a:lnTo>
                  <a:lnTo>
                    <a:pt x="99" y="257"/>
                  </a:lnTo>
                  <a:lnTo>
                    <a:pt x="92" y="264"/>
                  </a:lnTo>
                  <a:lnTo>
                    <a:pt x="85" y="267"/>
                  </a:lnTo>
                  <a:lnTo>
                    <a:pt x="81" y="262"/>
                  </a:lnTo>
                  <a:lnTo>
                    <a:pt x="75" y="255"/>
                  </a:lnTo>
                  <a:lnTo>
                    <a:pt x="70" y="249"/>
                  </a:lnTo>
                  <a:lnTo>
                    <a:pt x="68" y="243"/>
                  </a:lnTo>
                  <a:lnTo>
                    <a:pt x="73" y="236"/>
                  </a:lnTo>
                  <a:lnTo>
                    <a:pt x="79" y="228"/>
                  </a:lnTo>
                  <a:lnTo>
                    <a:pt x="86" y="220"/>
                  </a:lnTo>
                  <a:lnTo>
                    <a:pt x="92" y="211"/>
                  </a:lnTo>
                  <a:lnTo>
                    <a:pt x="99" y="201"/>
                  </a:lnTo>
                  <a:lnTo>
                    <a:pt x="103" y="194"/>
                  </a:lnTo>
                  <a:lnTo>
                    <a:pt x="107" y="185"/>
                  </a:lnTo>
                  <a:lnTo>
                    <a:pt x="110" y="179"/>
                  </a:lnTo>
                  <a:lnTo>
                    <a:pt x="103" y="181"/>
                  </a:lnTo>
                  <a:lnTo>
                    <a:pt x="99" y="186"/>
                  </a:lnTo>
                  <a:lnTo>
                    <a:pt x="92" y="195"/>
                  </a:lnTo>
                  <a:lnTo>
                    <a:pt x="86" y="204"/>
                  </a:lnTo>
                  <a:lnTo>
                    <a:pt x="80" y="214"/>
                  </a:lnTo>
                  <a:lnTo>
                    <a:pt x="74" y="223"/>
                  </a:lnTo>
                  <a:lnTo>
                    <a:pt x="66" y="231"/>
                  </a:lnTo>
                  <a:lnTo>
                    <a:pt x="59" y="236"/>
                  </a:lnTo>
                  <a:lnTo>
                    <a:pt x="47" y="223"/>
                  </a:lnTo>
                  <a:lnTo>
                    <a:pt x="42" y="216"/>
                  </a:lnTo>
                  <a:lnTo>
                    <a:pt x="45" y="209"/>
                  </a:lnTo>
                  <a:lnTo>
                    <a:pt x="57" y="196"/>
                  </a:lnTo>
                  <a:lnTo>
                    <a:pt x="68" y="176"/>
                  </a:lnTo>
                  <a:lnTo>
                    <a:pt x="75" y="165"/>
                  </a:lnTo>
                  <a:lnTo>
                    <a:pt x="79" y="158"/>
                  </a:lnTo>
                  <a:lnTo>
                    <a:pt x="82" y="151"/>
                  </a:lnTo>
                  <a:lnTo>
                    <a:pt x="81" y="151"/>
                  </a:lnTo>
                  <a:lnTo>
                    <a:pt x="80" y="151"/>
                  </a:lnTo>
                  <a:lnTo>
                    <a:pt x="79" y="151"/>
                  </a:lnTo>
                  <a:lnTo>
                    <a:pt x="75" y="155"/>
                  </a:lnTo>
                  <a:lnTo>
                    <a:pt x="71" y="163"/>
                  </a:lnTo>
                  <a:lnTo>
                    <a:pt x="65" y="172"/>
                  </a:lnTo>
                  <a:lnTo>
                    <a:pt x="59" y="180"/>
                  </a:lnTo>
                  <a:lnTo>
                    <a:pt x="52" y="190"/>
                  </a:lnTo>
                  <a:lnTo>
                    <a:pt x="44" y="199"/>
                  </a:lnTo>
                  <a:lnTo>
                    <a:pt x="37" y="204"/>
                  </a:lnTo>
                  <a:lnTo>
                    <a:pt x="31" y="207"/>
                  </a:lnTo>
                  <a:lnTo>
                    <a:pt x="26" y="201"/>
                  </a:lnTo>
                  <a:lnTo>
                    <a:pt x="22" y="197"/>
                  </a:lnTo>
                  <a:lnTo>
                    <a:pt x="19" y="195"/>
                  </a:lnTo>
                  <a:lnTo>
                    <a:pt x="17" y="191"/>
                  </a:lnTo>
                  <a:lnTo>
                    <a:pt x="22" y="186"/>
                  </a:lnTo>
                  <a:lnTo>
                    <a:pt x="26" y="181"/>
                  </a:lnTo>
                  <a:lnTo>
                    <a:pt x="31" y="178"/>
                  </a:lnTo>
                  <a:lnTo>
                    <a:pt x="34" y="173"/>
                  </a:lnTo>
                  <a:lnTo>
                    <a:pt x="27" y="174"/>
                  </a:lnTo>
                  <a:lnTo>
                    <a:pt x="17" y="181"/>
                  </a:lnTo>
                  <a:lnTo>
                    <a:pt x="7" y="184"/>
                  </a:lnTo>
                  <a:lnTo>
                    <a:pt x="0" y="170"/>
                  </a:lnTo>
                  <a:close/>
                </a:path>
              </a:pathLst>
            </a:custGeom>
            <a:solidFill>
              <a:srgbClr val="FFFF00"/>
            </a:solidFill>
            <a:ln w="9525">
              <a:noFill/>
              <a:round/>
              <a:headEnd/>
              <a:tailEnd/>
            </a:ln>
          </p:spPr>
          <p:txBody>
            <a:bodyPr/>
            <a:lstStyle/>
            <a:p>
              <a:endParaRPr lang="el-GR"/>
            </a:p>
          </p:txBody>
        </p:sp>
        <p:sp>
          <p:nvSpPr>
            <p:cNvPr id="41467" name="Freeform 607"/>
            <p:cNvSpPr>
              <a:spLocks/>
            </p:cNvSpPr>
            <p:nvPr/>
          </p:nvSpPr>
          <p:spPr bwMode="auto">
            <a:xfrm>
              <a:off x="4538" y="2611"/>
              <a:ext cx="6" cy="10"/>
            </a:xfrm>
            <a:custGeom>
              <a:avLst/>
              <a:gdLst>
                <a:gd name="T0" fmla="*/ 0 w 6"/>
                <a:gd name="T1" fmla="*/ 3 h 10"/>
                <a:gd name="T2" fmla="*/ 1 w 6"/>
                <a:gd name="T3" fmla="*/ 1 h 10"/>
                <a:gd name="T4" fmla="*/ 1 w 6"/>
                <a:gd name="T5" fmla="*/ 0 h 10"/>
                <a:gd name="T6" fmla="*/ 3 w 6"/>
                <a:gd name="T7" fmla="*/ 0 h 10"/>
                <a:gd name="T8" fmla="*/ 6 w 6"/>
                <a:gd name="T9" fmla="*/ 0 h 10"/>
                <a:gd name="T10" fmla="*/ 6 w 6"/>
                <a:gd name="T11" fmla="*/ 5 h 10"/>
                <a:gd name="T12" fmla="*/ 6 w 6"/>
                <a:gd name="T13" fmla="*/ 8 h 10"/>
                <a:gd name="T14" fmla="*/ 5 w 6"/>
                <a:gd name="T15" fmla="*/ 9 h 10"/>
                <a:gd name="T16" fmla="*/ 3 w 6"/>
                <a:gd name="T17" fmla="*/ 10 h 10"/>
                <a:gd name="T18" fmla="*/ 1 w 6"/>
                <a:gd name="T19" fmla="*/ 8 h 10"/>
                <a:gd name="T20" fmla="*/ 0 w 6"/>
                <a:gd name="T21" fmla="*/ 6 h 10"/>
                <a:gd name="T22" fmla="*/ 0 w 6"/>
                <a:gd name="T23" fmla="*/ 4 h 10"/>
                <a:gd name="T24" fmla="*/ 0 w 6"/>
                <a:gd name="T25" fmla="*/ 3 h 10"/>
                <a:gd name="T26" fmla="*/ 0 w 6"/>
                <a:gd name="T27" fmla="*/ 3 h 10"/>
                <a:gd name="T28" fmla="*/ 0 w 6"/>
                <a:gd name="T29" fmla="*/ 3 h 10"/>
                <a:gd name="T30" fmla="*/ 0 w 6"/>
                <a:gd name="T31" fmla="*/ 3 h 10"/>
                <a:gd name="T32" fmla="*/ 0 w 6"/>
                <a:gd name="T33" fmla="*/ 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
                <a:gd name="T53" fmla="*/ 6 w 6"/>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
                  <a:moveTo>
                    <a:pt x="0" y="3"/>
                  </a:moveTo>
                  <a:lnTo>
                    <a:pt x="1" y="1"/>
                  </a:lnTo>
                  <a:lnTo>
                    <a:pt x="1" y="0"/>
                  </a:lnTo>
                  <a:lnTo>
                    <a:pt x="3" y="0"/>
                  </a:lnTo>
                  <a:lnTo>
                    <a:pt x="6" y="0"/>
                  </a:lnTo>
                  <a:lnTo>
                    <a:pt x="6" y="5"/>
                  </a:lnTo>
                  <a:lnTo>
                    <a:pt x="6" y="8"/>
                  </a:lnTo>
                  <a:lnTo>
                    <a:pt x="5" y="9"/>
                  </a:lnTo>
                  <a:lnTo>
                    <a:pt x="3" y="10"/>
                  </a:lnTo>
                  <a:lnTo>
                    <a:pt x="1" y="8"/>
                  </a:lnTo>
                  <a:lnTo>
                    <a:pt x="0" y="6"/>
                  </a:lnTo>
                  <a:lnTo>
                    <a:pt x="0" y="4"/>
                  </a:lnTo>
                  <a:lnTo>
                    <a:pt x="0" y="3"/>
                  </a:lnTo>
                  <a:close/>
                </a:path>
              </a:pathLst>
            </a:custGeom>
            <a:solidFill>
              <a:srgbClr val="000000"/>
            </a:solidFill>
            <a:ln w="9525">
              <a:noFill/>
              <a:round/>
              <a:headEnd/>
              <a:tailEnd/>
            </a:ln>
          </p:spPr>
          <p:txBody>
            <a:bodyPr/>
            <a:lstStyle/>
            <a:p>
              <a:endParaRPr lang="el-GR"/>
            </a:p>
          </p:txBody>
        </p:sp>
        <p:sp>
          <p:nvSpPr>
            <p:cNvPr id="41468" name="Freeform 608"/>
            <p:cNvSpPr>
              <a:spLocks/>
            </p:cNvSpPr>
            <p:nvPr/>
          </p:nvSpPr>
          <p:spPr bwMode="auto">
            <a:xfrm>
              <a:off x="4560" y="2222"/>
              <a:ext cx="303" cy="324"/>
            </a:xfrm>
            <a:custGeom>
              <a:avLst/>
              <a:gdLst>
                <a:gd name="T0" fmla="*/ 13 w 303"/>
                <a:gd name="T1" fmla="*/ 152 h 324"/>
                <a:gd name="T2" fmla="*/ 28 w 303"/>
                <a:gd name="T3" fmla="*/ 135 h 324"/>
                <a:gd name="T4" fmla="*/ 51 w 303"/>
                <a:gd name="T5" fmla="*/ 117 h 324"/>
                <a:gd name="T6" fmla="*/ 75 w 303"/>
                <a:gd name="T7" fmla="*/ 153 h 324"/>
                <a:gd name="T8" fmla="*/ 89 w 303"/>
                <a:gd name="T9" fmla="*/ 195 h 324"/>
                <a:gd name="T10" fmla="*/ 88 w 303"/>
                <a:gd name="T11" fmla="*/ 163 h 324"/>
                <a:gd name="T12" fmla="*/ 64 w 303"/>
                <a:gd name="T13" fmla="*/ 115 h 324"/>
                <a:gd name="T14" fmla="*/ 89 w 303"/>
                <a:gd name="T15" fmla="*/ 83 h 324"/>
                <a:gd name="T16" fmla="*/ 120 w 303"/>
                <a:gd name="T17" fmla="*/ 117 h 324"/>
                <a:gd name="T18" fmla="*/ 141 w 303"/>
                <a:gd name="T19" fmla="*/ 173 h 324"/>
                <a:gd name="T20" fmla="*/ 149 w 303"/>
                <a:gd name="T21" fmla="*/ 189 h 324"/>
                <a:gd name="T22" fmla="*/ 141 w 303"/>
                <a:gd name="T23" fmla="*/ 143 h 324"/>
                <a:gd name="T24" fmla="*/ 111 w 303"/>
                <a:gd name="T25" fmla="*/ 85 h 324"/>
                <a:gd name="T26" fmla="*/ 121 w 303"/>
                <a:gd name="T27" fmla="*/ 53 h 324"/>
                <a:gd name="T28" fmla="*/ 148 w 303"/>
                <a:gd name="T29" fmla="*/ 31 h 324"/>
                <a:gd name="T30" fmla="*/ 182 w 303"/>
                <a:gd name="T31" fmla="*/ 87 h 324"/>
                <a:gd name="T32" fmla="*/ 190 w 303"/>
                <a:gd name="T33" fmla="*/ 106 h 324"/>
                <a:gd name="T34" fmla="*/ 170 w 303"/>
                <a:gd name="T35" fmla="*/ 43 h 324"/>
                <a:gd name="T36" fmla="*/ 159 w 303"/>
                <a:gd name="T37" fmla="*/ 22 h 324"/>
                <a:gd name="T38" fmla="*/ 172 w 303"/>
                <a:gd name="T39" fmla="*/ 11 h 324"/>
                <a:gd name="T40" fmla="*/ 188 w 303"/>
                <a:gd name="T41" fmla="*/ 32 h 324"/>
                <a:gd name="T42" fmla="*/ 191 w 303"/>
                <a:gd name="T43" fmla="*/ 32 h 324"/>
                <a:gd name="T44" fmla="*/ 184 w 303"/>
                <a:gd name="T45" fmla="*/ 8 h 324"/>
                <a:gd name="T46" fmla="*/ 185 w 303"/>
                <a:gd name="T47" fmla="*/ 0 h 324"/>
                <a:gd name="T48" fmla="*/ 203 w 303"/>
                <a:gd name="T49" fmla="*/ 20 h 324"/>
                <a:gd name="T50" fmla="*/ 221 w 303"/>
                <a:gd name="T51" fmla="*/ 46 h 324"/>
                <a:gd name="T52" fmla="*/ 267 w 303"/>
                <a:gd name="T53" fmla="*/ 136 h 324"/>
                <a:gd name="T54" fmla="*/ 299 w 303"/>
                <a:gd name="T55" fmla="*/ 250 h 324"/>
                <a:gd name="T56" fmla="*/ 303 w 303"/>
                <a:gd name="T57" fmla="*/ 313 h 324"/>
                <a:gd name="T58" fmla="*/ 289 w 303"/>
                <a:gd name="T59" fmla="*/ 324 h 324"/>
                <a:gd name="T60" fmla="*/ 280 w 303"/>
                <a:gd name="T61" fmla="*/ 277 h 324"/>
                <a:gd name="T62" fmla="*/ 275 w 303"/>
                <a:gd name="T63" fmla="*/ 268 h 324"/>
                <a:gd name="T64" fmla="*/ 277 w 303"/>
                <a:gd name="T65" fmla="*/ 309 h 324"/>
                <a:gd name="T66" fmla="*/ 252 w 303"/>
                <a:gd name="T67" fmla="*/ 322 h 324"/>
                <a:gd name="T68" fmla="*/ 240 w 303"/>
                <a:gd name="T69" fmla="*/ 226 h 324"/>
                <a:gd name="T70" fmla="*/ 227 w 303"/>
                <a:gd name="T71" fmla="*/ 203 h 324"/>
                <a:gd name="T72" fmla="*/ 230 w 303"/>
                <a:gd name="T73" fmla="*/ 225 h 324"/>
                <a:gd name="T74" fmla="*/ 236 w 303"/>
                <a:gd name="T75" fmla="*/ 293 h 324"/>
                <a:gd name="T76" fmla="*/ 204 w 303"/>
                <a:gd name="T77" fmla="*/ 322 h 324"/>
                <a:gd name="T78" fmla="*/ 161 w 303"/>
                <a:gd name="T79" fmla="*/ 321 h 324"/>
                <a:gd name="T80" fmla="*/ 147 w 303"/>
                <a:gd name="T81" fmla="*/ 293 h 324"/>
                <a:gd name="T82" fmla="*/ 137 w 303"/>
                <a:gd name="T83" fmla="*/ 234 h 324"/>
                <a:gd name="T84" fmla="*/ 130 w 303"/>
                <a:gd name="T85" fmla="*/ 220 h 324"/>
                <a:gd name="T86" fmla="*/ 140 w 303"/>
                <a:gd name="T87" fmla="*/ 294 h 324"/>
                <a:gd name="T88" fmla="*/ 110 w 303"/>
                <a:gd name="T89" fmla="*/ 321 h 324"/>
                <a:gd name="T90" fmla="*/ 99 w 303"/>
                <a:gd name="T91" fmla="*/ 320 h 324"/>
                <a:gd name="T92" fmla="*/ 91 w 303"/>
                <a:gd name="T93" fmla="*/ 252 h 324"/>
                <a:gd name="T94" fmla="*/ 79 w 303"/>
                <a:gd name="T95" fmla="*/ 232 h 324"/>
                <a:gd name="T96" fmla="*/ 86 w 303"/>
                <a:gd name="T97" fmla="*/ 273 h 324"/>
                <a:gd name="T98" fmla="*/ 90 w 303"/>
                <a:gd name="T99" fmla="*/ 311 h 324"/>
                <a:gd name="T100" fmla="*/ 64 w 303"/>
                <a:gd name="T101" fmla="*/ 319 h 324"/>
                <a:gd name="T102" fmla="*/ 53 w 303"/>
                <a:gd name="T103" fmla="*/ 301 h 324"/>
                <a:gd name="T104" fmla="*/ 33 w 303"/>
                <a:gd name="T105" fmla="*/ 219 h 324"/>
                <a:gd name="T106" fmla="*/ 0 w 303"/>
                <a:gd name="T107" fmla="*/ 162 h 324"/>
                <a:gd name="T108" fmla="*/ 0 w 303"/>
                <a:gd name="T109" fmla="*/ 159 h 3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3"/>
                <a:gd name="T166" fmla="*/ 0 h 324"/>
                <a:gd name="T167" fmla="*/ 303 w 303"/>
                <a:gd name="T168" fmla="*/ 324 h 3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3" h="324">
                  <a:moveTo>
                    <a:pt x="0" y="159"/>
                  </a:moveTo>
                  <a:lnTo>
                    <a:pt x="5" y="156"/>
                  </a:lnTo>
                  <a:lnTo>
                    <a:pt x="10" y="153"/>
                  </a:lnTo>
                  <a:lnTo>
                    <a:pt x="13" y="152"/>
                  </a:lnTo>
                  <a:lnTo>
                    <a:pt x="15" y="151"/>
                  </a:lnTo>
                  <a:lnTo>
                    <a:pt x="17" y="146"/>
                  </a:lnTo>
                  <a:lnTo>
                    <a:pt x="22" y="140"/>
                  </a:lnTo>
                  <a:lnTo>
                    <a:pt x="28" y="135"/>
                  </a:lnTo>
                  <a:lnTo>
                    <a:pt x="34" y="129"/>
                  </a:lnTo>
                  <a:lnTo>
                    <a:pt x="39" y="124"/>
                  </a:lnTo>
                  <a:lnTo>
                    <a:pt x="46" y="120"/>
                  </a:lnTo>
                  <a:lnTo>
                    <a:pt x="51" y="117"/>
                  </a:lnTo>
                  <a:lnTo>
                    <a:pt x="53" y="116"/>
                  </a:lnTo>
                  <a:lnTo>
                    <a:pt x="60" y="127"/>
                  </a:lnTo>
                  <a:lnTo>
                    <a:pt x="68" y="141"/>
                  </a:lnTo>
                  <a:lnTo>
                    <a:pt x="75" y="153"/>
                  </a:lnTo>
                  <a:lnTo>
                    <a:pt x="81" y="167"/>
                  </a:lnTo>
                  <a:lnTo>
                    <a:pt x="83" y="173"/>
                  </a:lnTo>
                  <a:lnTo>
                    <a:pt x="86" y="184"/>
                  </a:lnTo>
                  <a:lnTo>
                    <a:pt x="89" y="195"/>
                  </a:lnTo>
                  <a:lnTo>
                    <a:pt x="93" y="201"/>
                  </a:lnTo>
                  <a:lnTo>
                    <a:pt x="95" y="189"/>
                  </a:lnTo>
                  <a:lnTo>
                    <a:pt x="93" y="176"/>
                  </a:lnTo>
                  <a:lnTo>
                    <a:pt x="88" y="163"/>
                  </a:lnTo>
                  <a:lnTo>
                    <a:pt x="81" y="151"/>
                  </a:lnTo>
                  <a:lnTo>
                    <a:pt x="75" y="138"/>
                  </a:lnTo>
                  <a:lnTo>
                    <a:pt x="69" y="126"/>
                  </a:lnTo>
                  <a:lnTo>
                    <a:pt x="64" y="115"/>
                  </a:lnTo>
                  <a:lnTo>
                    <a:pt x="63" y="104"/>
                  </a:lnTo>
                  <a:lnTo>
                    <a:pt x="72" y="96"/>
                  </a:lnTo>
                  <a:lnTo>
                    <a:pt x="80" y="89"/>
                  </a:lnTo>
                  <a:lnTo>
                    <a:pt x="89" y="83"/>
                  </a:lnTo>
                  <a:lnTo>
                    <a:pt x="96" y="79"/>
                  </a:lnTo>
                  <a:lnTo>
                    <a:pt x="105" y="92"/>
                  </a:lnTo>
                  <a:lnTo>
                    <a:pt x="112" y="105"/>
                  </a:lnTo>
                  <a:lnTo>
                    <a:pt x="120" y="117"/>
                  </a:lnTo>
                  <a:lnTo>
                    <a:pt x="126" y="131"/>
                  </a:lnTo>
                  <a:lnTo>
                    <a:pt x="131" y="145"/>
                  </a:lnTo>
                  <a:lnTo>
                    <a:pt x="136" y="158"/>
                  </a:lnTo>
                  <a:lnTo>
                    <a:pt x="141" y="173"/>
                  </a:lnTo>
                  <a:lnTo>
                    <a:pt x="146" y="188"/>
                  </a:lnTo>
                  <a:lnTo>
                    <a:pt x="147" y="188"/>
                  </a:lnTo>
                  <a:lnTo>
                    <a:pt x="148" y="188"/>
                  </a:lnTo>
                  <a:lnTo>
                    <a:pt x="149" y="189"/>
                  </a:lnTo>
                  <a:lnTo>
                    <a:pt x="151" y="189"/>
                  </a:lnTo>
                  <a:lnTo>
                    <a:pt x="149" y="174"/>
                  </a:lnTo>
                  <a:lnTo>
                    <a:pt x="146" y="158"/>
                  </a:lnTo>
                  <a:lnTo>
                    <a:pt x="141" y="143"/>
                  </a:lnTo>
                  <a:lnTo>
                    <a:pt x="135" y="127"/>
                  </a:lnTo>
                  <a:lnTo>
                    <a:pt x="127" y="113"/>
                  </a:lnTo>
                  <a:lnTo>
                    <a:pt x="119" y="98"/>
                  </a:lnTo>
                  <a:lnTo>
                    <a:pt x="111" y="85"/>
                  </a:lnTo>
                  <a:lnTo>
                    <a:pt x="102" y="73"/>
                  </a:lnTo>
                  <a:lnTo>
                    <a:pt x="107" y="67"/>
                  </a:lnTo>
                  <a:lnTo>
                    <a:pt x="115" y="59"/>
                  </a:lnTo>
                  <a:lnTo>
                    <a:pt x="121" y="53"/>
                  </a:lnTo>
                  <a:lnTo>
                    <a:pt x="130" y="46"/>
                  </a:lnTo>
                  <a:lnTo>
                    <a:pt x="136" y="40"/>
                  </a:lnTo>
                  <a:lnTo>
                    <a:pt x="143" y="35"/>
                  </a:lnTo>
                  <a:lnTo>
                    <a:pt x="148" y="31"/>
                  </a:lnTo>
                  <a:lnTo>
                    <a:pt x="152" y="30"/>
                  </a:lnTo>
                  <a:lnTo>
                    <a:pt x="164" y="50"/>
                  </a:lnTo>
                  <a:lnTo>
                    <a:pt x="174" y="67"/>
                  </a:lnTo>
                  <a:lnTo>
                    <a:pt x="182" y="87"/>
                  </a:lnTo>
                  <a:lnTo>
                    <a:pt x="188" y="108"/>
                  </a:lnTo>
                  <a:lnTo>
                    <a:pt x="189" y="106"/>
                  </a:lnTo>
                  <a:lnTo>
                    <a:pt x="190" y="106"/>
                  </a:lnTo>
                  <a:lnTo>
                    <a:pt x="191" y="106"/>
                  </a:lnTo>
                  <a:lnTo>
                    <a:pt x="190" y="84"/>
                  </a:lnTo>
                  <a:lnTo>
                    <a:pt x="182" y="63"/>
                  </a:lnTo>
                  <a:lnTo>
                    <a:pt x="170" y="43"/>
                  </a:lnTo>
                  <a:lnTo>
                    <a:pt x="159" y="26"/>
                  </a:lnTo>
                  <a:lnTo>
                    <a:pt x="159" y="25"/>
                  </a:lnTo>
                  <a:lnTo>
                    <a:pt x="159" y="24"/>
                  </a:lnTo>
                  <a:lnTo>
                    <a:pt x="159" y="22"/>
                  </a:lnTo>
                  <a:lnTo>
                    <a:pt x="159" y="21"/>
                  </a:lnTo>
                  <a:lnTo>
                    <a:pt x="164" y="17"/>
                  </a:lnTo>
                  <a:lnTo>
                    <a:pt x="168" y="14"/>
                  </a:lnTo>
                  <a:lnTo>
                    <a:pt x="172" y="11"/>
                  </a:lnTo>
                  <a:lnTo>
                    <a:pt x="175" y="10"/>
                  </a:lnTo>
                  <a:lnTo>
                    <a:pt x="182" y="22"/>
                  </a:lnTo>
                  <a:lnTo>
                    <a:pt x="185" y="29"/>
                  </a:lnTo>
                  <a:lnTo>
                    <a:pt x="188" y="32"/>
                  </a:lnTo>
                  <a:lnTo>
                    <a:pt x="190" y="34"/>
                  </a:lnTo>
                  <a:lnTo>
                    <a:pt x="190" y="32"/>
                  </a:lnTo>
                  <a:lnTo>
                    <a:pt x="191" y="32"/>
                  </a:lnTo>
                  <a:lnTo>
                    <a:pt x="189" y="24"/>
                  </a:lnTo>
                  <a:lnTo>
                    <a:pt x="186" y="15"/>
                  </a:lnTo>
                  <a:lnTo>
                    <a:pt x="184" y="8"/>
                  </a:lnTo>
                  <a:lnTo>
                    <a:pt x="183" y="3"/>
                  </a:lnTo>
                  <a:lnTo>
                    <a:pt x="184" y="1"/>
                  </a:lnTo>
                  <a:lnTo>
                    <a:pt x="184" y="0"/>
                  </a:lnTo>
                  <a:lnTo>
                    <a:pt x="185" y="0"/>
                  </a:lnTo>
                  <a:lnTo>
                    <a:pt x="188" y="0"/>
                  </a:lnTo>
                  <a:lnTo>
                    <a:pt x="193" y="6"/>
                  </a:lnTo>
                  <a:lnTo>
                    <a:pt x="198" y="14"/>
                  </a:lnTo>
                  <a:lnTo>
                    <a:pt x="203" y="20"/>
                  </a:lnTo>
                  <a:lnTo>
                    <a:pt x="208" y="26"/>
                  </a:lnTo>
                  <a:lnTo>
                    <a:pt x="211" y="32"/>
                  </a:lnTo>
                  <a:lnTo>
                    <a:pt x="216" y="40"/>
                  </a:lnTo>
                  <a:lnTo>
                    <a:pt x="221" y="46"/>
                  </a:lnTo>
                  <a:lnTo>
                    <a:pt x="226" y="53"/>
                  </a:lnTo>
                  <a:lnTo>
                    <a:pt x="241" y="82"/>
                  </a:lnTo>
                  <a:lnTo>
                    <a:pt x="254" y="109"/>
                  </a:lnTo>
                  <a:lnTo>
                    <a:pt x="267" y="136"/>
                  </a:lnTo>
                  <a:lnTo>
                    <a:pt x="278" y="163"/>
                  </a:lnTo>
                  <a:lnTo>
                    <a:pt x="287" y="192"/>
                  </a:lnTo>
                  <a:lnTo>
                    <a:pt x="294" y="220"/>
                  </a:lnTo>
                  <a:lnTo>
                    <a:pt x="299" y="250"/>
                  </a:lnTo>
                  <a:lnTo>
                    <a:pt x="303" y="282"/>
                  </a:lnTo>
                  <a:lnTo>
                    <a:pt x="303" y="292"/>
                  </a:lnTo>
                  <a:lnTo>
                    <a:pt x="303" y="303"/>
                  </a:lnTo>
                  <a:lnTo>
                    <a:pt x="303" y="313"/>
                  </a:lnTo>
                  <a:lnTo>
                    <a:pt x="303" y="324"/>
                  </a:lnTo>
                  <a:lnTo>
                    <a:pt x="298" y="324"/>
                  </a:lnTo>
                  <a:lnTo>
                    <a:pt x="294" y="324"/>
                  </a:lnTo>
                  <a:lnTo>
                    <a:pt x="289" y="324"/>
                  </a:lnTo>
                  <a:lnTo>
                    <a:pt x="284" y="324"/>
                  </a:lnTo>
                  <a:lnTo>
                    <a:pt x="284" y="308"/>
                  </a:lnTo>
                  <a:lnTo>
                    <a:pt x="282" y="292"/>
                  </a:lnTo>
                  <a:lnTo>
                    <a:pt x="280" y="277"/>
                  </a:lnTo>
                  <a:lnTo>
                    <a:pt x="279" y="268"/>
                  </a:lnTo>
                  <a:lnTo>
                    <a:pt x="278" y="268"/>
                  </a:lnTo>
                  <a:lnTo>
                    <a:pt x="277" y="268"/>
                  </a:lnTo>
                  <a:lnTo>
                    <a:pt x="275" y="268"/>
                  </a:lnTo>
                  <a:lnTo>
                    <a:pt x="274" y="268"/>
                  </a:lnTo>
                  <a:lnTo>
                    <a:pt x="275" y="280"/>
                  </a:lnTo>
                  <a:lnTo>
                    <a:pt x="277" y="294"/>
                  </a:lnTo>
                  <a:lnTo>
                    <a:pt x="277" y="309"/>
                  </a:lnTo>
                  <a:lnTo>
                    <a:pt x="274" y="324"/>
                  </a:lnTo>
                  <a:lnTo>
                    <a:pt x="267" y="322"/>
                  </a:lnTo>
                  <a:lnTo>
                    <a:pt x="259" y="322"/>
                  </a:lnTo>
                  <a:lnTo>
                    <a:pt x="252" y="322"/>
                  </a:lnTo>
                  <a:lnTo>
                    <a:pt x="245" y="322"/>
                  </a:lnTo>
                  <a:lnTo>
                    <a:pt x="245" y="294"/>
                  </a:lnTo>
                  <a:lnTo>
                    <a:pt x="243" y="259"/>
                  </a:lnTo>
                  <a:lnTo>
                    <a:pt x="240" y="226"/>
                  </a:lnTo>
                  <a:lnTo>
                    <a:pt x="231" y="201"/>
                  </a:lnTo>
                  <a:lnTo>
                    <a:pt x="230" y="201"/>
                  </a:lnTo>
                  <a:lnTo>
                    <a:pt x="229" y="201"/>
                  </a:lnTo>
                  <a:lnTo>
                    <a:pt x="227" y="203"/>
                  </a:lnTo>
                  <a:lnTo>
                    <a:pt x="226" y="203"/>
                  </a:lnTo>
                  <a:lnTo>
                    <a:pt x="227" y="209"/>
                  </a:lnTo>
                  <a:lnTo>
                    <a:pt x="229" y="215"/>
                  </a:lnTo>
                  <a:lnTo>
                    <a:pt x="230" y="225"/>
                  </a:lnTo>
                  <a:lnTo>
                    <a:pt x="233" y="243"/>
                  </a:lnTo>
                  <a:lnTo>
                    <a:pt x="235" y="257"/>
                  </a:lnTo>
                  <a:lnTo>
                    <a:pt x="235" y="272"/>
                  </a:lnTo>
                  <a:lnTo>
                    <a:pt x="236" y="293"/>
                  </a:lnTo>
                  <a:lnTo>
                    <a:pt x="236" y="324"/>
                  </a:lnTo>
                  <a:lnTo>
                    <a:pt x="225" y="324"/>
                  </a:lnTo>
                  <a:lnTo>
                    <a:pt x="215" y="322"/>
                  </a:lnTo>
                  <a:lnTo>
                    <a:pt x="204" y="322"/>
                  </a:lnTo>
                  <a:lnTo>
                    <a:pt x="193" y="322"/>
                  </a:lnTo>
                  <a:lnTo>
                    <a:pt x="182" y="321"/>
                  </a:lnTo>
                  <a:lnTo>
                    <a:pt x="170" y="321"/>
                  </a:lnTo>
                  <a:lnTo>
                    <a:pt x="161" y="321"/>
                  </a:lnTo>
                  <a:lnTo>
                    <a:pt x="149" y="321"/>
                  </a:lnTo>
                  <a:lnTo>
                    <a:pt x="148" y="315"/>
                  </a:lnTo>
                  <a:lnTo>
                    <a:pt x="148" y="308"/>
                  </a:lnTo>
                  <a:lnTo>
                    <a:pt x="147" y="293"/>
                  </a:lnTo>
                  <a:lnTo>
                    <a:pt x="146" y="268"/>
                  </a:lnTo>
                  <a:lnTo>
                    <a:pt x="143" y="256"/>
                  </a:lnTo>
                  <a:lnTo>
                    <a:pt x="141" y="245"/>
                  </a:lnTo>
                  <a:lnTo>
                    <a:pt x="137" y="234"/>
                  </a:lnTo>
                  <a:lnTo>
                    <a:pt x="135" y="221"/>
                  </a:lnTo>
                  <a:lnTo>
                    <a:pt x="133" y="221"/>
                  </a:lnTo>
                  <a:lnTo>
                    <a:pt x="132" y="220"/>
                  </a:lnTo>
                  <a:lnTo>
                    <a:pt x="130" y="220"/>
                  </a:lnTo>
                  <a:lnTo>
                    <a:pt x="128" y="220"/>
                  </a:lnTo>
                  <a:lnTo>
                    <a:pt x="133" y="245"/>
                  </a:lnTo>
                  <a:lnTo>
                    <a:pt x="137" y="268"/>
                  </a:lnTo>
                  <a:lnTo>
                    <a:pt x="140" y="294"/>
                  </a:lnTo>
                  <a:lnTo>
                    <a:pt x="141" y="321"/>
                  </a:lnTo>
                  <a:lnTo>
                    <a:pt x="127" y="321"/>
                  </a:lnTo>
                  <a:lnTo>
                    <a:pt x="117" y="321"/>
                  </a:lnTo>
                  <a:lnTo>
                    <a:pt x="110" y="321"/>
                  </a:lnTo>
                  <a:lnTo>
                    <a:pt x="105" y="321"/>
                  </a:lnTo>
                  <a:lnTo>
                    <a:pt x="101" y="321"/>
                  </a:lnTo>
                  <a:lnTo>
                    <a:pt x="100" y="320"/>
                  </a:lnTo>
                  <a:lnTo>
                    <a:pt x="99" y="320"/>
                  </a:lnTo>
                  <a:lnTo>
                    <a:pt x="99" y="319"/>
                  </a:lnTo>
                  <a:lnTo>
                    <a:pt x="98" y="295"/>
                  </a:lnTo>
                  <a:lnTo>
                    <a:pt x="95" y="273"/>
                  </a:lnTo>
                  <a:lnTo>
                    <a:pt x="91" y="252"/>
                  </a:lnTo>
                  <a:lnTo>
                    <a:pt x="83" y="232"/>
                  </a:lnTo>
                  <a:lnTo>
                    <a:pt x="81" y="232"/>
                  </a:lnTo>
                  <a:lnTo>
                    <a:pt x="80" y="232"/>
                  </a:lnTo>
                  <a:lnTo>
                    <a:pt x="79" y="232"/>
                  </a:lnTo>
                  <a:lnTo>
                    <a:pt x="78" y="232"/>
                  </a:lnTo>
                  <a:lnTo>
                    <a:pt x="79" y="243"/>
                  </a:lnTo>
                  <a:lnTo>
                    <a:pt x="83" y="258"/>
                  </a:lnTo>
                  <a:lnTo>
                    <a:pt x="86" y="273"/>
                  </a:lnTo>
                  <a:lnTo>
                    <a:pt x="90" y="288"/>
                  </a:lnTo>
                  <a:lnTo>
                    <a:pt x="90" y="295"/>
                  </a:lnTo>
                  <a:lnTo>
                    <a:pt x="90" y="303"/>
                  </a:lnTo>
                  <a:lnTo>
                    <a:pt x="90" y="311"/>
                  </a:lnTo>
                  <a:lnTo>
                    <a:pt x="90" y="319"/>
                  </a:lnTo>
                  <a:lnTo>
                    <a:pt x="81" y="319"/>
                  </a:lnTo>
                  <a:lnTo>
                    <a:pt x="73" y="319"/>
                  </a:lnTo>
                  <a:lnTo>
                    <a:pt x="64" y="319"/>
                  </a:lnTo>
                  <a:lnTo>
                    <a:pt x="55" y="319"/>
                  </a:lnTo>
                  <a:lnTo>
                    <a:pt x="54" y="316"/>
                  </a:lnTo>
                  <a:lnTo>
                    <a:pt x="54" y="311"/>
                  </a:lnTo>
                  <a:lnTo>
                    <a:pt x="53" y="301"/>
                  </a:lnTo>
                  <a:lnTo>
                    <a:pt x="52" y="283"/>
                  </a:lnTo>
                  <a:lnTo>
                    <a:pt x="47" y="259"/>
                  </a:lnTo>
                  <a:lnTo>
                    <a:pt x="41" y="239"/>
                  </a:lnTo>
                  <a:lnTo>
                    <a:pt x="33" y="219"/>
                  </a:lnTo>
                  <a:lnTo>
                    <a:pt x="25" y="198"/>
                  </a:lnTo>
                  <a:lnTo>
                    <a:pt x="10" y="177"/>
                  </a:lnTo>
                  <a:lnTo>
                    <a:pt x="4" y="166"/>
                  </a:lnTo>
                  <a:lnTo>
                    <a:pt x="0" y="162"/>
                  </a:lnTo>
                  <a:lnTo>
                    <a:pt x="0" y="159"/>
                  </a:lnTo>
                  <a:close/>
                </a:path>
              </a:pathLst>
            </a:custGeom>
            <a:solidFill>
              <a:srgbClr val="FF0000"/>
            </a:solidFill>
            <a:ln w="9525">
              <a:noFill/>
              <a:round/>
              <a:headEnd/>
              <a:tailEnd/>
            </a:ln>
          </p:spPr>
          <p:txBody>
            <a:bodyPr/>
            <a:lstStyle/>
            <a:p>
              <a:endParaRPr lang="el-GR"/>
            </a:p>
          </p:txBody>
        </p:sp>
        <p:sp>
          <p:nvSpPr>
            <p:cNvPr id="41469" name="Freeform 609"/>
            <p:cNvSpPr>
              <a:spLocks/>
            </p:cNvSpPr>
            <p:nvPr/>
          </p:nvSpPr>
          <p:spPr bwMode="auto">
            <a:xfrm>
              <a:off x="4561" y="2917"/>
              <a:ext cx="16" cy="8"/>
            </a:xfrm>
            <a:custGeom>
              <a:avLst/>
              <a:gdLst>
                <a:gd name="T0" fmla="*/ 0 w 16"/>
                <a:gd name="T1" fmla="*/ 4 h 8"/>
                <a:gd name="T2" fmla="*/ 5 w 16"/>
                <a:gd name="T3" fmla="*/ 3 h 8"/>
                <a:gd name="T4" fmla="*/ 10 w 16"/>
                <a:gd name="T5" fmla="*/ 0 h 8"/>
                <a:gd name="T6" fmla="*/ 14 w 16"/>
                <a:gd name="T7" fmla="*/ 0 h 8"/>
                <a:gd name="T8" fmla="*/ 16 w 16"/>
                <a:gd name="T9" fmla="*/ 0 h 8"/>
                <a:gd name="T10" fmla="*/ 16 w 16"/>
                <a:gd name="T11" fmla="*/ 2 h 8"/>
                <a:gd name="T12" fmla="*/ 16 w 16"/>
                <a:gd name="T13" fmla="*/ 3 h 8"/>
                <a:gd name="T14" fmla="*/ 16 w 16"/>
                <a:gd name="T15" fmla="*/ 4 h 8"/>
                <a:gd name="T16" fmla="*/ 16 w 16"/>
                <a:gd name="T17" fmla="*/ 5 h 8"/>
                <a:gd name="T18" fmla="*/ 12 w 16"/>
                <a:gd name="T19" fmla="*/ 7 h 8"/>
                <a:gd name="T20" fmla="*/ 9 w 16"/>
                <a:gd name="T21" fmla="*/ 7 h 8"/>
                <a:gd name="T22" fmla="*/ 5 w 16"/>
                <a:gd name="T23" fmla="*/ 8 h 8"/>
                <a:gd name="T24" fmla="*/ 0 w 16"/>
                <a:gd name="T25" fmla="*/ 8 h 8"/>
                <a:gd name="T26" fmla="*/ 0 w 16"/>
                <a:gd name="T27" fmla="*/ 7 h 8"/>
                <a:gd name="T28" fmla="*/ 0 w 16"/>
                <a:gd name="T29" fmla="*/ 5 h 8"/>
                <a:gd name="T30" fmla="*/ 0 w 16"/>
                <a:gd name="T31" fmla="*/ 5 h 8"/>
                <a:gd name="T32" fmla="*/ 0 w 16"/>
                <a:gd name="T33" fmla="*/ 4 h 8"/>
                <a:gd name="T34" fmla="*/ 0 w 16"/>
                <a:gd name="T35" fmla="*/ 4 h 8"/>
                <a:gd name="T36" fmla="*/ 0 w 16"/>
                <a:gd name="T37" fmla="*/ 4 h 8"/>
                <a:gd name="T38" fmla="*/ 0 w 16"/>
                <a:gd name="T39" fmla="*/ 4 h 8"/>
                <a:gd name="T40" fmla="*/ 0 w 16"/>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8"/>
                <a:gd name="T65" fmla="*/ 16 w 16"/>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8">
                  <a:moveTo>
                    <a:pt x="0" y="4"/>
                  </a:moveTo>
                  <a:lnTo>
                    <a:pt x="5" y="3"/>
                  </a:lnTo>
                  <a:lnTo>
                    <a:pt x="10" y="0"/>
                  </a:lnTo>
                  <a:lnTo>
                    <a:pt x="14" y="0"/>
                  </a:lnTo>
                  <a:lnTo>
                    <a:pt x="16" y="0"/>
                  </a:lnTo>
                  <a:lnTo>
                    <a:pt x="16" y="2"/>
                  </a:lnTo>
                  <a:lnTo>
                    <a:pt x="16" y="3"/>
                  </a:lnTo>
                  <a:lnTo>
                    <a:pt x="16" y="4"/>
                  </a:lnTo>
                  <a:lnTo>
                    <a:pt x="16" y="5"/>
                  </a:lnTo>
                  <a:lnTo>
                    <a:pt x="12" y="7"/>
                  </a:lnTo>
                  <a:lnTo>
                    <a:pt x="9" y="7"/>
                  </a:lnTo>
                  <a:lnTo>
                    <a:pt x="5" y="8"/>
                  </a:lnTo>
                  <a:lnTo>
                    <a:pt x="0" y="8"/>
                  </a:lnTo>
                  <a:lnTo>
                    <a:pt x="0" y="7"/>
                  </a:lnTo>
                  <a:lnTo>
                    <a:pt x="0" y="5"/>
                  </a:lnTo>
                  <a:lnTo>
                    <a:pt x="0" y="4"/>
                  </a:lnTo>
                  <a:close/>
                </a:path>
              </a:pathLst>
            </a:custGeom>
            <a:solidFill>
              <a:srgbClr val="000000"/>
            </a:solidFill>
            <a:ln w="9525">
              <a:noFill/>
              <a:round/>
              <a:headEnd/>
              <a:tailEnd/>
            </a:ln>
          </p:spPr>
          <p:txBody>
            <a:bodyPr/>
            <a:lstStyle/>
            <a:p>
              <a:endParaRPr lang="el-GR"/>
            </a:p>
          </p:txBody>
        </p:sp>
        <p:sp>
          <p:nvSpPr>
            <p:cNvPr id="41470" name="Freeform 610"/>
            <p:cNvSpPr>
              <a:spLocks/>
            </p:cNvSpPr>
            <p:nvPr/>
          </p:nvSpPr>
          <p:spPr bwMode="auto">
            <a:xfrm>
              <a:off x="4566" y="2956"/>
              <a:ext cx="28" cy="12"/>
            </a:xfrm>
            <a:custGeom>
              <a:avLst/>
              <a:gdLst>
                <a:gd name="T0" fmla="*/ 0 w 28"/>
                <a:gd name="T1" fmla="*/ 8 h 12"/>
                <a:gd name="T2" fmla="*/ 7 w 28"/>
                <a:gd name="T3" fmla="*/ 5 h 12"/>
                <a:gd name="T4" fmla="*/ 15 w 28"/>
                <a:gd name="T5" fmla="*/ 2 h 12"/>
                <a:gd name="T6" fmla="*/ 21 w 28"/>
                <a:gd name="T7" fmla="*/ 0 h 12"/>
                <a:gd name="T8" fmla="*/ 27 w 28"/>
                <a:gd name="T9" fmla="*/ 0 h 12"/>
                <a:gd name="T10" fmla="*/ 28 w 28"/>
                <a:gd name="T11" fmla="*/ 1 h 12"/>
                <a:gd name="T12" fmla="*/ 28 w 28"/>
                <a:gd name="T13" fmla="*/ 2 h 12"/>
                <a:gd name="T14" fmla="*/ 28 w 28"/>
                <a:gd name="T15" fmla="*/ 3 h 12"/>
                <a:gd name="T16" fmla="*/ 28 w 28"/>
                <a:gd name="T17" fmla="*/ 5 h 12"/>
                <a:gd name="T18" fmla="*/ 22 w 28"/>
                <a:gd name="T19" fmla="*/ 7 h 12"/>
                <a:gd name="T20" fmla="*/ 16 w 28"/>
                <a:gd name="T21" fmla="*/ 10 h 12"/>
                <a:gd name="T22" fmla="*/ 9 w 28"/>
                <a:gd name="T23" fmla="*/ 12 h 12"/>
                <a:gd name="T24" fmla="*/ 0 w 28"/>
                <a:gd name="T25" fmla="*/ 12 h 12"/>
                <a:gd name="T26" fmla="*/ 0 w 28"/>
                <a:gd name="T27" fmla="*/ 11 h 12"/>
                <a:gd name="T28" fmla="*/ 0 w 28"/>
                <a:gd name="T29" fmla="*/ 10 h 12"/>
                <a:gd name="T30" fmla="*/ 0 w 28"/>
                <a:gd name="T31" fmla="*/ 10 h 12"/>
                <a:gd name="T32" fmla="*/ 0 w 28"/>
                <a:gd name="T33" fmla="*/ 8 h 12"/>
                <a:gd name="T34" fmla="*/ 0 w 28"/>
                <a:gd name="T35" fmla="*/ 8 h 12"/>
                <a:gd name="T36" fmla="*/ 0 w 28"/>
                <a:gd name="T37" fmla="*/ 8 h 12"/>
                <a:gd name="T38" fmla="*/ 0 w 28"/>
                <a:gd name="T39" fmla="*/ 8 h 12"/>
                <a:gd name="T40" fmla="*/ 0 w 28"/>
                <a:gd name="T41" fmla="*/ 8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2"/>
                <a:gd name="T65" fmla="*/ 28 w 28"/>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2">
                  <a:moveTo>
                    <a:pt x="0" y="8"/>
                  </a:moveTo>
                  <a:lnTo>
                    <a:pt x="7" y="5"/>
                  </a:lnTo>
                  <a:lnTo>
                    <a:pt x="15" y="2"/>
                  </a:lnTo>
                  <a:lnTo>
                    <a:pt x="21" y="0"/>
                  </a:lnTo>
                  <a:lnTo>
                    <a:pt x="27" y="0"/>
                  </a:lnTo>
                  <a:lnTo>
                    <a:pt x="28" y="1"/>
                  </a:lnTo>
                  <a:lnTo>
                    <a:pt x="28" y="2"/>
                  </a:lnTo>
                  <a:lnTo>
                    <a:pt x="28" y="3"/>
                  </a:lnTo>
                  <a:lnTo>
                    <a:pt x="28" y="5"/>
                  </a:lnTo>
                  <a:lnTo>
                    <a:pt x="22" y="7"/>
                  </a:lnTo>
                  <a:lnTo>
                    <a:pt x="16" y="10"/>
                  </a:lnTo>
                  <a:lnTo>
                    <a:pt x="9" y="12"/>
                  </a:lnTo>
                  <a:lnTo>
                    <a:pt x="0" y="12"/>
                  </a:lnTo>
                  <a:lnTo>
                    <a:pt x="0" y="11"/>
                  </a:lnTo>
                  <a:lnTo>
                    <a:pt x="0" y="10"/>
                  </a:lnTo>
                  <a:lnTo>
                    <a:pt x="0" y="8"/>
                  </a:lnTo>
                  <a:close/>
                </a:path>
              </a:pathLst>
            </a:custGeom>
            <a:solidFill>
              <a:srgbClr val="000000"/>
            </a:solidFill>
            <a:ln w="9525">
              <a:noFill/>
              <a:round/>
              <a:headEnd/>
              <a:tailEnd/>
            </a:ln>
          </p:spPr>
          <p:txBody>
            <a:bodyPr/>
            <a:lstStyle/>
            <a:p>
              <a:endParaRPr lang="el-GR"/>
            </a:p>
          </p:txBody>
        </p:sp>
        <p:sp>
          <p:nvSpPr>
            <p:cNvPr id="41471" name="Freeform 611"/>
            <p:cNvSpPr>
              <a:spLocks/>
            </p:cNvSpPr>
            <p:nvPr/>
          </p:nvSpPr>
          <p:spPr bwMode="auto">
            <a:xfrm>
              <a:off x="4571" y="2193"/>
              <a:ext cx="16" cy="13"/>
            </a:xfrm>
            <a:custGeom>
              <a:avLst/>
              <a:gdLst>
                <a:gd name="T0" fmla="*/ 0 w 16"/>
                <a:gd name="T1" fmla="*/ 0 h 13"/>
                <a:gd name="T2" fmla="*/ 4 w 16"/>
                <a:gd name="T3" fmla="*/ 1 h 13"/>
                <a:gd name="T4" fmla="*/ 6 w 16"/>
                <a:gd name="T5" fmla="*/ 2 h 13"/>
                <a:gd name="T6" fmla="*/ 10 w 16"/>
                <a:gd name="T7" fmla="*/ 4 h 13"/>
                <a:gd name="T8" fmla="*/ 16 w 16"/>
                <a:gd name="T9" fmla="*/ 8 h 13"/>
                <a:gd name="T10" fmla="*/ 16 w 16"/>
                <a:gd name="T11" fmla="*/ 9 h 13"/>
                <a:gd name="T12" fmla="*/ 16 w 16"/>
                <a:gd name="T13" fmla="*/ 11 h 13"/>
                <a:gd name="T14" fmla="*/ 16 w 16"/>
                <a:gd name="T15" fmla="*/ 12 h 13"/>
                <a:gd name="T16" fmla="*/ 16 w 16"/>
                <a:gd name="T17" fmla="*/ 13 h 13"/>
                <a:gd name="T18" fmla="*/ 12 w 16"/>
                <a:gd name="T19" fmla="*/ 12 h 13"/>
                <a:gd name="T20" fmla="*/ 9 w 16"/>
                <a:gd name="T21" fmla="*/ 11 h 13"/>
                <a:gd name="T22" fmla="*/ 5 w 16"/>
                <a:gd name="T23" fmla="*/ 8 h 13"/>
                <a:gd name="T24" fmla="*/ 0 w 16"/>
                <a:gd name="T25" fmla="*/ 6 h 13"/>
                <a:gd name="T26" fmla="*/ 0 w 16"/>
                <a:gd name="T27" fmla="*/ 4 h 13"/>
                <a:gd name="T28" fmla="*/ 0 w 16"/>
                <a:gd name="T29" fmla="*/ 3 h 13"/>
                <a:gd name="T30" fmla="*/ 0 w 16"/>
                <a:gd name="T31" fmla="*/ 1 h 13"/>
                <a:gd name="T32" fmla="*/ 0 w 16"/>
                <a:gd name="T33" fmla="*/ 0 h 13"/>
                <a:gd name="T34" fmla="*/ 0 w 16"/>
                <a:gd name="T35" fmla="*/ 0 h 13"/>
                <a:gd name="T36" fmla="*/ 0 w 16"/>
                <a:gd name="T37" fmla="*/ 0 h 13"/>
                <a:gd name="T38" fmla="*/ 0 w 16"/>
                <a:gd name="T39" fmla="*/ 0 h 13"/>
                <a:gd name="T40" fmla="*/ 0 w 16"/>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3"/>
                <a:gd name="T65" fmla="*/ 16 w 1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3">
                  <a:moveTo>
                    <a:pt x="0" y="0"/>
                  </a:moveTo>
                  <a:lnTo>
                    <a:pt x="4" y="1"/>
                  </a:lnTo>
                  <a:lnTo>
                    <a:pt x="6" y="2"/>
                  </a:lnTo>
                  <a:lnTo>
                    <a:pt x="10" y="4"/>
                  </a:lnTo>
                  <a:lnTo>
                    <a:pt x="16" y="8"/>
                  </a:lnTo>
                  <a:lnTo>
                    <a:pt x="16" y="9"/>
                  </a:lnTo>
                  <a:lnTo>
                    <a:pt x="16" y="11"/>
                  </a:lnTo>
                  <a:lnTo>
                    <a:pt x="16" y="12"/>
                  </a:lnTo>
                  <a:lnTo>
                    <a:pt x="16" y="13"/>
                  </a:lnTo>
                  <a:lnTo>
                    <a:pt x="12" y="12"/>
                  </a:lnTo>
                  <a:lnTo>
                    <a:pt x="9" y="11"/>
                  </a:lnTo>
                  <a:lnTo>
                    <a:pt x="5" y="8"/>
                  </a:lnTo>
                  <a:lnTo>
                    <a:pt x="0" y="6"/>
                  </a:lnTo>
                  <a:lnTo>
                    <a:pt x="0" y="4"/>
                  </a:lnTo>
                  <a:lnTo>
                    <a:pt x="0" y="3"/>
                  </a:lnTo>
                  <a:lnTo>
                    <a:pt x="0" y="1"/>
                  </a:lnTo>
                  <a:lnTo>
                    <a:pt x="0" y="0"/>
                  </a:lnTo>
                  <a:close/>
                </a:path>
              </a:pathLst>
            </a:custGeom>
            <a:solidFill>
              <a:srgbClr val="000000"/>
            </a:solidFill>
            <a:ln w="9525">
              <a:noFill/>
              <a:round/>
              <a:headEnd/>
              <a:tailEnd/>
            </a:ln>
          </p:spPr>
          <p:txBody>
            <a:bodyPr/>
            <a:lstStyle/>
            <a:p>
              <a:endParaRPr lang="el-GR"/>
            </a:p>
          </p:txBody>
        </p:sp>
        <p:sp>
          <p:nvSpPr>
            <p:cNvPr id="41472" name="Freeform 612"/>
            <p:cNvSpPr>
              <a:spLocks/>
            </p:cNvSpPr>
            <p:nvPr/>
          </p:nvSpPr>
          <p:spPr bwMode="auto">
            <a:xfrm>
              <a:off x="4573" y="2138"/>
              <a:ext cx="42" cy="27"/>
            </a:xfrm>
            <a:custGeom>
              <a:avLst/>
              <a:gdLst>
                <a:gd name="T0" fmla="*/ 0 w 42"/>
                <a:gd name="T1" fmla="*/ 0 h 27"/>
                <a:gd name="T2" fmla="*/ 5 w 42"/>
                <a:gd name="T3" fmla="*/ 0 h 27"/>
                <a:gd name="T4" fmla="*/ 12 w 42"/>
                <a:gd name="T5" fmla="*/ 3 h 27"/>
                <a:gd name="T6" fmla="*/ 19 w 42"/>
                <a:gd name="T7" fmla="*/ 5 h 27"/>
                <a:gd name="T8" fmla="*/ 26 w 42"/>
                <a:gd name="T9" fmla="*/ 8 h 27"/>
                <a:gd name="T10" fmla="*/ 33 w 42"/>
                <a:gd name="T11" fmla="*/ 13 h 27"/>
                <a:gd name="T12" fmla="*/ 39 w 42"/>
                <a:gd name="T13" fmla="*/ 16 h 27"/>
                <a:gd name="T14" fmla="*/ 41 w 42"/>
                <a:gd name="T15" fmla="*/ 22 h 27"/>
                <a:gd name="T16" fmla="*/ 42 w 42"/>
                <a:gd name="T17" fmla="*/ 27 h 27"/>
                <a:gd name="T18" fmla="*/ 41 w 42"/>
                <a:gd name="T19" fmla="*/ 27 h 27"/>
                <a:gd name="T20" fmla="*/ 40 w 42"/>
                <a:gd name="T21" fmla="*/ 27 h 27"/>
                <a:gd name="T22" fmla="*/ 39 w 42"/>
                <a:gd name="T23" fmla="*/ 27 h 27"/>
                <a:gd name="T24" fmla="*/ 38 w 42"/>
                <a:gd name="T25" fmla="*/ 27 h 27"/>
                <a:gd name="T26" fmla="*/ 30 w 42"/>
                <a:gd name="T27" fmla="*/ 20 h 27"/>
                <a:gd name="T28" fmla="*/ 21 w 42"/>
                <a:gd name="T29" fmla="*/ 16 h 27"/>
                <a:gd name="T30" fmla="*/ 12 w 42"/>
                <a:gd name="T31" fmla="*/ 13 h 27"/>
                <a:gd name="T32" fmla="*/ 2 w 42"/>
                <a:gd name="T33" fmla="*/ 6 h 27"/>
                <a:gd name="T34" fmla="*/ 2 w 42"/>
                <a:gd name="T35" fmla="*/ 5 h 27"/>
                <a:gd name="T36" fmla="*/ 2 w 42"/>
                <a:gd name="T37" fmla="*/ 3 h 27"/>
                <a:gd name="T38" fmla="*/ 0 w 42"/>
                <a:gd name="T39" fmla="*/ 1 h 27"/>
                <a:gd name="T40" fmla="*/ 0 w 42"/>
                <a:gd name="T41" fmla="*/ 0 h 27"/>
                <a:gd name="T42" fmla="*/ 0 w 42"/>
                <a:gd name="T43" fmla="*/ 0 h 27"/>
                <a:gd name="T44" fmla="*/ 0 w 42"/>
                <a:gd name="T45" fmla="*/ 0 h 27"/>
                <a:gd name="T46" fmla="*/ 0 w 42"/>
                <a:gd name="T47" fmla="*/ 0 h 27"/>
                <a:gd name="T48" fmla="*/ 0 w 42"/>
                <a:gd name="T49" fmla="*/ 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27"/>
                <a:gd name="T77" fmla="*/ 42 w 42"/>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27">
                  <a:moveTo>
                    <a:pt x="0" y="0"/>
                  </a:moveTo>
                  <a:lnTo>
                    <a:pt x="5" y="0"/>
                  </a:lnTo>
                  <a:lnTo>
                    <a:pt x="12" y="3"/>
                  </a:lnTo>
                  <a:lnTo>
                    <a:pt x="19" y="5"/>
                  </a:lnTo>
                  <a:lnTo>
                    <a:pt x="26" y="8"/>
                  </a:lnTo>
                  <a:lnTo>
                    <a:pt x="33" y="13"/>
                  </a:lnTo>
                  <a:lnTo>
                    <a:pt x="39" y="16"/>
                  </a:lnTo>
                  <a:lnTo>
                    <a:pt x="41" y="22"/>
                  </a:lnTo>
                  <a:lnTo>
                    <a:pt x="42" y="27"/>
                  </a:lnTo>
                  <a:lnTo>
                    <a:pt x="41" y="27"/>
                  </a:lnTo>
                  <a:lnTo>
                    <a:pt x="40" y="27"/>
                  </a:lnTo>
                  <a:lnTo>
                    <a:pt x="39" y="27"/>
                  </a:lnTo>
                  <a:lnTo>
                    <a:pt x="38" y="27"/>
                  </a:lnTo>
                  <a:lnTo>
                    <a:pt x="30" y="20"/>
                  </a:lnTo>
                  <a:lnTo>
                    <a:pt x="21" y="16"/>
                  </a:lnTo>
                  <a:lnTo>
                    <a:pt x="12" y="13"/>
                  </a:lnTo>
                  <a:lnTo>
                    <a:pt x="2" y="6"/>
                  </a:lnTo>
                  <a:lnTo>
                    <a:pt x="2" y="5"/>
                  </a:lnTo>
                  <a:lnTo>
                    <a:pt x="2" y="3"/>
                  </a:lnTo>
                  <a:lnTo>
                    <a:pt x="0" y="1"/>
                  </a:lnTo>
                  <a:lnTo>
                    <a:pt x="0" y="0"/>
                  </a:lnTo>
                  <a:close/>
                </a:path>
              </a:pathLst>
            </a:custGeom>
            <a:solidFill>
              <a:srgbClr val="000000"/>
            </a:solidFill>
            <a:ln w="9525">
              <a:noFill/>
              <a:round/>
              <a:headEnd/>
              <a:tailEnd/>
            </a:ln>
          </p:spPr>
          <p:txBody>
            <a:bodyPr/>
            <a:lstStyle/>
            <a:p>
              <a:endParaRPr lang="el-GR"/>
            </a:p>
          </p:txBody>
        </p:sp>
        <p:sp>
          <p:nvSpPr>
            <p:cNvPr id="41473" name="Freeform 613"/>
            <p:cNvSpPr>
              <a:spLocks/>
            </p:cNvSpPr>
            <p:nvPr/>
          </p:nvSpPr>
          <p:spPr bwMode="auto">
            <a:xfrm>
              <a:off x="4572" y="2580"/>
              <a:ext cx="13" cy="30"/>
            </a:xfrm>
            <a:custGeom>
              <a:avLst/>
              <a:gdLst>
                <a:gd name="T0" fmla="*/ 0 w 13"/>
                <a:gd name="T1" fmla="*/ 24 h 30"/>
                <a:gd name="T2" fmla="*/ 3 w 13"/>
                <a:gd name="T3" fmla="*/ 16 h 30"/>
                <a:gd name="T4" fmla="*/ 5 w 13"/>
                <a:gd name="T5" fmla="*/ 10 h 30"/>
                <a:gd name="T6" fmla="*/ 6 w 13"/>
                <a:gd name="T7" fmla="*/ 6 h 30"/>
                <a:gd name="T8" fmla="*/ 8 w 13"/>
                <a:gd name="T9" fmla="*/ 0 h 30"/>
                <a:gd name="T10" fmla="*/ 9 w 13"/>
                <a:gd name="T11" fmla="*/ 2 h 30"/>
                <a:gd name="T12" fmla="*/ 10 w 13"/>
                <a:gd name="T13" fmla="*/ 2 h 30"/>
                <a:gd name="T14" fmla="*/ 11 w 13"/>
                <a:gd name="T15" fmla="*/ 2 h 30"/>
                <a:gd name="T16" fmla="*/ 13 w 13"/>
                <a:gd name="T17" fmla="*/ 3 h 30"/>
                <a:gd name="T18" fmla="*/ 13 w 13"/>
                <a:gd name="T19" fmla="*/ 8 h 30"/>
                <a:gd name="T20" fmla="*/ 10 w 13"/>
                <a:gd name="T21" fmla="*/ 16 h 30"/>
                <a:gd name="T22" fmla="*/ 8 w 13"/>
                <a:gd name="T23" fmla="*/ 24 h 30"/>
                <a:gd name="T24" fmla="*/ 3 w 13"/>
                <a:gd name="T25" fmla="*/ 30 h 30"/>
                <a:gd name="T26" fmla="*/ 1 w 13"/>
                <a:gd name="T27" fmla="*/ 29 h 30"/>
                <a:gd name="T28" fmla="*/ 0 w 13"/>
                <a:gd name="T29" fmla="*/ 29 h 30"/>
                <a:gd name="T30" fmla="*/ 0 w 13"/>
                <a:gd name="T31" fmla="*/ 26 h 30"/>
                <a:gd name="T32" fmla="*/ 0 w 13"/>
                <a:gd name="T33" fmla="*/ 24 h 30"/>
                <a:gd name="T34" fmla="*/ 0 w 13"/>
                <a:gd name="T35" fmla="*/ 24 h 30"/>
                <a:gd name="T36" fmla="*/ 0 w 13"/>
                <a:gd name="T37" fmla="*/ 24 h 30"/>
                <a:gd name="T38" fmla="*/ 0 w 13"/>
                <a:gd name="T39" fmla="*/ 24 h 30"/>
                <a:gd name="T40" fmla="*/ 0 w 13"/>
                <a:gd name="T41" fmla="*/ 2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0"/>
                <a:gd name="T65" fmla="*/ 13 w 13"/>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0">
                  <a:moveTo>
                    <a:pt x="0" y="24"/>
                  </a:moveTo>
                  <a:lnTo>
                    <a:pt x="3" y="16"/>
                  </a:lnTo>
                  <a:lnTo>
                    <a:pt x="5" y="10"/>
                  </a:lnTo>
                  <a:lnTo>
                    <a:pt x="6" y="6"/>
                  </a:lnTo>
                  <a:lnTo>
                    <a:pt x="8" y="0"/>
                  </a:lnTo>
                  <a:lnTo>
                    <a:pt x="9" y="2"/>
                  </a:lnTo>
                  <a:lnTo>
                    <a:pt x="10" y="2"/>
                  </a:lnTo>
                  <a:lnTo>
                    <a:pt x="11" y="2"/>
                  </a:lnTo>
                  <a:lnTo>
                    <a:pt x="13" y="3"/>
                  </a:lnTo>
                  <a:lnTo>
                    <a:pt x="13" y="8"/>
                  </a:lnTo>
                  <a:lnTo>
                    <a:pt x="10" y="16"/>
                  </a:lnTo>
                  <a:lnTo>
                    <a:pt x="8" y="24"/>
                  </a:lnTo>
                  <a:lnTo>
                    <a:pt x="3" y="30"/>
                  </a:lnTo>
                  <a:lnTo>
                    <a:pt x="1" y="29"/>
                  </a:lnTo>
                  <a:lnTo>
                    <a:pt x="0" y="29"/>
                  </a:lnTo>
                  <a:lnTo>
                    <a:pt x="0" y="26"/>
                  </a:lnTo>
                  <a:lnTo>
                    <a:pt x="0" y="24"/>
                  </a:lnTo>
                  <a:close/>
                </a:path>
              </a:pathLst>
            </a:custGeom>
            <a:solidFill>
              <a:srgbClr val="000000"/>
            </a:solidFill>
            <a:ln w="9525">
              <a:noFill/>
              <a:round/>
              <a:headEnd/>
              <a:tailEnd/>
            </a:ln>
          </p:spPr>
          <p:txBody>
            <a:bodyPr/>
            <a:lstStyle/>
            <a:p>
              <a:endParaRPr lang="el-GR"/>
            </a:p>
          </p:txBody>
        </p:sp>
        <p:sp>
          <p:nvSpPr>
            <p:cNvPr id="41474" name="Freeform 614"/>
            <p:cNvSpPr>
              <a:spLocks/>
            </p:cNvSpPr>
            <p:nvPr/>
          </p:nvSpPr>
          <p:spPr bwMode="auto">
            <a:xfrm>
              <a:off x="4623" y="2661"/>
              <a:ext cx="21" cy="25"/>
            </a:xfrm>
            <a:custGeom>
              <a:avLst/>
              <a:gdLst>
                <a:gd name="T0" fmla="*/ 1 w 21"/>
                <a:gd name="T1" fmla="*/ 23 h 25"/>
                <a:gd name="T2" fmla="*/ 5 w 21"/>
                <a:gd name="T3" fmla="*/ 17 h 25"/>
                <a:gd name="T4" fmla="*/ 9 w 21"/>
                <a:gd name="T5" fmla="*/ 11 h 25"/>
                <a:gd name="T6" fmla="*/ 12 w 21"/>
                <a:gd name="T7" fmla="*/ 6 h 25"/>
                <a:gd name="T8" fmla="*/ 17 w 21"/>
                <a:gd name="T9" fmla="*/ 0 h 25"/>
                <a:gd name="T10" fmla="*/ 18 w 21"/>
                <a:gd name="T11" fmla="*/ 0 h 25"/>
                <a:gd name="T12" fmla="*/ 20 w 21"/>
                <a:gd name="T13" fmla="*/ 0 h 25"/>
                <a:gd name="T14" fmla="*/ 21 w 21"/>
                <a:gd name="T15" fmla="*/ 0 h 25"/>
                <a:gd name="T16" fmla="*/ 21 w 21"/>
                <a:gd name="T17" fmla="*/ 0 h 25"/>
                <a:gd name="T18" fmla="*/ 20 w 21"/>
                <a:gd name="T19" fmla="*/ 6 h 25"/>
                <a:gd name="T20" fmla="*/ 16 w 21"/>
                <a:gd name="T21" fmla="*/ 12 h 25"/>
                <a:gd name="T22" fmla="*/ 12 w 21"/>
                <a:gd name="T23" fmla="*/ 19 h 25"/>
                <a:gd name="T24" fmla="*/ 7 w 21"/>
                <a:gd name="T25" fmla="*/ 25 h 25"/>
                <a:gd name="T26" fmla="*/ 4 w 21"/>
                <a:gd name="T27" fmla="*/ 25 h 25"/>
                <a:gd name="T28" fmla="*/ 1 w 21"/>
                <a:gd name="T29" fmla="*/ 25 h 25"/>
                <a:gd name="T30" fmla="*/ 0 w 21"/>
                <a:gd name="T31" fmla="*/ 24 h 25"/>
                <a:gd name="T32" fmla="*/ 1 w 21"/>
                <a:gd name="T33" fmla="*/ 23 h 25"/>
                <a:gd name="T34" fmla="*/ 1 w 21"/>
                <a:gd name="T35" fmla="*/ 23 h 25"/>
                <a:gd name="T36" fmla="*/ 1 w 21"/>
                <a:gd name="T37" fmla="*/ 23 h 25"/>
                <a:gd name="T38" fmla="*/ 1 w 21"/>
                <a:gd name="T39" fmla="*/ 23 h 25"/>
                <a:gd name="T40" fmla="*/ 1 w 21"/>
                <a:gd name="T41" fmla="*/ 23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1" y="23"/>
                  </a:moveTo>
                  <a:lnTo>
                    <a:pt x="5" y="17"/>
                  </a:lnTo>
                  <a:lnTo>
                    <a:pt x="9" y="11"/>
                  </a:lnTo>
                  <a:lnTo>
                    <a:pt x="12" y="6"/>
                  </a:lnTo>
                  <a:lnTo>
                    <a:pt x="17" y="0"/>
                  </a:lnTo>
                  <a:lnTo>
                    <a:pt x="18" y="0"/>
                  </a:lnTo>
                  <a:lnTo>
                    <a:pt x="20" y="0"/>
                  </a:lnTo>
                  <a:lnTo>
                    <a:pt x="21" y="0"/>
                  </a:lnTo>
                  <a:lnTo>
                    <a:pt x="20" y="6"/>
                  </a:lnTo>
                  <a:lnTo>
                    <a:pt x="16" y="12"/>
                  </a:lnTo>
                  <a:lnTo>
                    <a:pt x="12" y="19"/>
                  </a:lnTo>
                  <a:lnTo>
                    <a:pt x="7" y="25"/>
                  </a:lnTo>
                  <a:lnTo>
                    <a:pt x="4" y="25"/>
                  </a:lnTo>
                  <a:lnTo>
                    <a:pt x="1" y="25"/>
                  </a:lnTo>
                  <a:lnTo>
                    <a:pt x="0" y="24"/>
                  </a:lnTo>
                  <a:lnTo>
                    <a:pt x="1" y="23"/>
                  </a:lnTo>
                  <a:close/>
                </a:path>
              </a:pathLst>
            </a:custGeom>
            <a:solidFill>
              <a:srgbClr val="000000"/>
            </a:solidFill>
            <a:ln w="9525">
              <a:noFill/>
              <a:round/>
              <a:headEnd/>
              <a:tailEnd/>
            </a:ln>
          </p:spPr>
          <p:txBody>
            <a:bodyPr/>
            <a:lstStyle/>
            <a:p>
              <a:endParaRPr lang="el-GR"/>
            </a:p>
          </p:txBody>
        </p:sp>
        <p:sp>
          <p:nvSpPr>
            <p:cNvPr id="41475" name="Freeform 615"/>
            <p:cNvSpPr>
              <a:spLocks/>
            </p:cNvSpPr>
            <p:nvPr/>
          </p:nvSpPr>
          <p:spPr bwMode="auto">
            <a:xfrm>
              <a:off x="4650" y="2617"/>
              <a:ext cx="8" cy="10"/>
            </a:xfrm>
            <a:custGeom>
              <a:avLst/>
              <a:gdLst>
                <a:gd name="T0" fmla="*/ 0 w 8"/>
                <a:gd name="T1" fmla="*/ 3 h 10"/>
                <a:gd name="T2" fmla="*/ 1 w 8"/>
                <a:gd name="T3" fmla="*/ 2 h 10"/>
                <a:gd name="T4" fmla="*/ 3 w 8"/>
                <a:gd name="T5" fmla="*/ 2 h 10"/>
                <a:gd name="T6" fmla="*/ 4 w 8"/>
                <a:gd name="T7" fmla="*/ 2 h 10"/>
                <a:gd name="T8" fmla="*/ 6 w 8"/>
                <a:gd name="T9" fmla="*/ 0 h 10"/>
                <a:gd name="T10" fmla="*/ 8 w 8"/>
                <a:gd name="T11" fmla="*/ 2 h 10"/>
                <a:gd name="T12" fmla="*/ 6 w 8"/>
                <a:gd name="T13" fmla="*/ 5 h 10"/>
                <a:gd name="T14" fmla="*/ 6 w 8"/>
                <a:gd name="T15" fmla="*/ 8 h 10"/>
                <a:gd name="T16" fmla="*/ 4 w 8"/>
                <a:gd name="T17" fmla="*/ 9 h 10"/>
                <a:gd name="T18" fmla="*/ 1 w 8"/>
                <a:gd name="T19" fmla="*/ 10 h 10"/>
                <a:gd name="T20" fmla="*/ 0 w 8"/>
                <a:gd name="T21" fmla="*/ 9 h 10"/>
                <a:gd name="T22" fmla="*/ 0 w 8"/>
                <a:gd name="T23" fmla="*/ 8 h 10"/>
                <a:gd name="T24" fmla="*/ 0 w 8"/>
                <a:gd name="T25" fmla="*/ 5 h 10"/>
                <a:gd name="T26" fmla="*/ 0 w 8"/>
                <a:gd name="T27" fmla="*/ 3 h 10"/>
                <a:gd name="T28" fmla="*/ 0 w 8"/>
                <a:gd name="T29" fmla="*/ 3 h 10"/>
                <a:gd name="T30" fmla="*/ 0 w 8"/>
                <a:gd name="T31" fmla="*/ 3 h 10"/>
                <a:gd name="T32" fmla="*/ 0 w 8"/>
                <a:gd name="T33" fmla="*/ 3 h 10"/>
                <a:gd name="T34" fmla="*/ 0 w 8"/>
                <a:gd name="T35" fmla="*/ 3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0"/>
                <a:gd name="T56" fmla="*/ 8 w 8"/>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0">
                  <a:moveTo>
                    <a:pt x="0" y="3"/>
                  </a:moveTo>
                  <a:lnTo>
                    <a:pt x="1" y="2"/>
                  </a:lnTo>
                  <a:lnTo>
                    <a:pt x="3" y="2"/>
                  </a:lnTo>
                  <a:lnTo>
                    <a:pt x="4" y="2"/>
                  </a:lnTo>
                  <a:lnTo>
                    <a:pt x="6" y="0"/>
                  </a:lnTo>
                  <a:lnTo>
                    <a:pt x="8" y="2"/>
                  </a:lnTo>
                  <a:lnTo>
                    <a:pt x="6" y="5"/>
                  </a:lnTo>
                  <a:lnTo>
                    <a:pt x="6" y="8"/>
                  </a:lnTo>
                  <a:lnTo>
                    <a:pt x="4" y="9"/>
                  </a:lnTo>
                  <a:lnTo>
                    <a:pt x="1" y="10"/>
                  </a:lnTo>
                  <a:lnTo>
                    <a:pt x="0" y="9"/>
                  </a:lnTo>
                  <a:lnTo>
                    <a:pt x="0" y="8"/>
                  </a:lnTo>
                  <a:lnTo>
                    <a:pt x="0" y="5"/>
                  </a:lnTo>
                  <a:lnTo>
                    <a:pt x="0" y="3"/>
                  </a:lnTo>
                  <a:close/>
                </a:path>
              </a:pathLst>
            </a:custGeom>
            <a:solidFill>
              <a:srgbClr val="000000"/>
            </a:solidFill>
            <a:ln w="9525">
              <a:noFill/>
              <a:round/>
              <a:headEnd/>
              <a:tailEnd/>
            </a:ln>
          </p:spPr>
          <p:txBody>
            <a:bodyPr/>
            <a:lstStyle/>
            <a:p>
              <a:endParaRPr lang="el-GR"/>
            </a:p>
          </p:txBody>
        </p:sp>
        <p:sp>
          <p:nvSpPr>
            <p:cNvPr id="41476" name="Freeform 616"/>
            <p:cNvSpPr>
              <a:spLocks/>
            </p:cNvSpPr>
            <p:nvPr/>
          </p:nvSpPr>
          <p:spPr bwMode="auto">
            <a:xfrm>
              <a:off x="4654" y="2706"/>
              <a:ext cx="16" cy="15"/>
            </a:xfrm>
            <a:custGeom>
              <a:avLst/>
              <a:gdLst>
                <a:gd name="T0" fmla="*/ 1 w 16"/>
                <a:gd name="T1" fmla="*/ 13 h 15"/>
                <a:gd name="T2" fmla="*/ 5 w 16"/>
                <a:gd name="T3" fmla="*/ 8 h 15"/>
                <a:gd name="T4" fmla="*/ 7 w 16"/>
                <a:gd name="T5" fmla="*/ 4 h 15"/>
                <a:gd name="T6" fmla="*/ 10 w 16"/>
                <a:gd name="T7" fmla="*/ 1 h 15"/>
                <a:gd name="T8" fmla="*/ 12 w 16"/>
                <a:gd name="T9" fmla="*/ 0 h 15"/>
                <a:gd name="T10" fmla="*/ 13 w 16"/>
                <a:gd name="T11" fmla="*/ 0 h 15"/>
                <a:gd name="T12" fmla="*/ 15 w 16"/>
                <a:gd name="T13" fmla="*/ 0 h 15"/>
                <a:gd name="T14" fmla="*/ 15 w 16"/>
                <a:gd name="T15" fmla="*/ 1 h 15"/>
                <a:gd name="T16" fmla="*/ 16 w 16"/>
                <a:gd name="T17" fmla="*/ 4 h 15"/>
                <a:gd name="T18" fmla="*/ 13 w 16"/>
                <a:gd name="T19" fmla="*/ 9 h 15"/>
                <a:gd name="T20" fmla="*/ 11 w 16"/>
                <a:gd name="T21" fmla="*/ 11 h 15"/>
                <a:gd name="T22" fmla="*/ 8 w 16"/>
                <a:gd name="T23" fmla="*/ 13 h 15"/>
                <a:gd name="T24" fmla="*/ 6 w 16"/>
                <a:gd name="T25" fmla="*/ 15 h 15"/>
                <a:gd name="T26" fmla="*/ 4 w 16"/>
                <a:gd name="T27" fmla="*/ 15 h 15"/>
                <a:gd name="T28" fmla="*/ 1 w 16"/>
                <a:gd name="T29" fmla="*/ 15 h 15"/>
                <a:gd name="T30" fmla="*/ 0 w 16"/>
                <a:gd name="T31" fmla="*/ 14 h 15"/>
                <a:gd name="T32" fmla="*/ 1 w 16"/>
                <a:gd name="T33" fmla="*/ 13 h 15"/>
                <a:gd name="T34" fmla="*/ 1 w 16"/>
                <a:gd name="T35" fmla="*/ 13 h 15"/>
                <a:gd name="T36" fmla="*/ 1 w 16"/>
                <a:gd name="T37" fmla="*/ 13 h 15"/>
                <a:gd name="T38" fmla="*/ 1 w 16"/>
                <a:gd name="T39" fmla="*/ 13 h 15"/>
                <a:gd name="T40" fmla="*/ 1 w 16"/>
                <a:gd name="T41" fmla="*/ 13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5"/>
                <a:gd name="T65" fmla="*/ 16 w 16"/>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5">
                  <a:moveTo>
                    <a:pt x="1" y="13"/>
                  </a:moveTo>
                  <a:lnTo>
                    <a:pt x="5" y="8"/>
                  </a:lnTo>
                  <a:lnTo>
                    <a:pt x="7" y="4"/>
                  </a:lnTo>
                  <a:lnTo>
                    <a:pt x="10" y="1"/>
                  </a:lnTo>
                  <a:lnTo>
                    <a:pt x="12" y="0"/>
                  </a:lnTo>
                  <a:lnTo>
                    <a:pt x="13" y="0"/>
                  </a:lnTo>
                  <a:lnTo>
                    <a:pt x="15" y="0"/>
                  </a:lnTo>
                  <a:lnTo>
                    <a:pt x="15" y="1"/>
                  </a:lnTo>
                  <a:lnTo>
                    <a:pt x="16" y="4"/>
                  </a:lnTo>
                  <a:lnTo>
                    <a:pt x="13" y="9"/>
                  </a:lnTo>
                  <a:lnTo>
                    <a:pt x="11" y="11"/>
                  </a:lnTo>
                  <a:lnTo>
                    <a:pt x="8" y="13"/>
                  </a:lnTo>
                  <a:lnTo>
                    <a:pt x="6" y="15"/>
                  </a:lnTo>
                  <a:lnTo>
                    <a:pt x="4" y="15"/>
                  </a:lnTo>
                  <a:lnTo>
                    <a:pt x="1" y="15"/>
                  </a:lnTo>
                  <a:lnTo>
                    <a:pt x="0" y="14"/>
                  </a:lnTo>
                  <a:lnTo>
                    <a:pt x="1" y="13"/>
                  </a:lnTo>
                  <a:close/>
                </a:path>
              </a:pathLst>
            </a:custGeom>
            <a:solidFill>
              <a:srgbClr val="000000"/>
            </a:solidFill>
            <a:ln w="9525">
              <a:noFill/>
              <a:round/>
              <a:headEnd/>
              <a:tailEnd/>
            </a:ln>
          </p:spPr>
          <p:txBody>
            <a:bodyPr/>
            <a:lstStyle/>
            <a:p>
              <a:endParaRPr lang="el-GR"/>
            </a:p>
          </p:txBody>
        </p:sp>
        <p:sp>
          <p:nvSpPr>
            <p:cNvPr id="41477" name="Freeform 617"/>
            <p:cNvSpPr>
              <a:spLocks/>
            </p:cNvSpPr>
            <p:nvPr/>
          </p:nvSpPr>
          <p:spPr bwMode="auto">
            <a:xfrm>
              <a:off x="4680" y="2607"/>
              <a:ext cx="15" cy="33"/>
            </a:xfrm>
            <a:custGeom>
              <a:avLst/>
              <a:gdLst>
                <a:gd name="T0" fmla="*/ 0 w 15"/>
                <a:gd name="T1" fmla="*/ 28 h 33"/>
                <a:gd name="T2" fmla="*/ 1 w 15"/>
                <a:gd name="T3" fmla="*/ 21 h 33"/>
                <a:gd name="T4" fmla="*/ 3 w 15"/>
                <a:gd name="T5" fmla="*/ 17 h 33"/>
                <a:gd name="T6" fmla="*/ 6 w 15"/>
                <a:gd name="T7" fmla="*/ 12 h 33"/>
                <a:gd name="T8" fmla="*/ 10 w 15"/>
                <a:gd name="T9" fmla="*/ 2 h 33"/>
                <a:gd name="T10" fmla="*/ 11 w 15"/>
                <a:gd name="T11" fmla="*/ 2 h 33"/>
                <a:gd name="T12" fmla="*/ 12 w 15"/>
                <a:gd name="T13" fmla="*/ 0 h 33"/>
                <a:gd name="T14" fmla="*/ 13 w 15"/>
                <a:gd name="T15" fmla="*/ 0 h 33"/>
                <a:gd name="T16" fmla="*/ 15 w 15"/>
                <a:gd name="T17" fmla="*/ 0 h 33"/>
                <a:gd name="T18" fmla="*/ 13 w 15"/>
                <a:gd name="T19" fmla="*/ 8 h 33"/>
                <a:gd name="T20" fmla="*/ 11 w 15"/>
                <a:gd name="T21" fmla="*/ 17 h 33"/>
                <a:gd name="T22" fmla="*/ 7 w 15"/>
                <a:gd name="T23" fmla="*/ 25 h 33"/>
                <a:gd name="T24" fmla="*/ 2 w 15"/>
                <a:gd name="T25" fmla="*/ 33 h 33"/>
                <a:gd name="T26" fmla="*/ 1 w 15"/>
                <a:gd name="T27" fmla="*/ 33 h 33"/>
                <a:gd name="T28" fmla="*/ 1 w 15"/>
                <a:gd name="T29" fmla="*/ 33 h 33"/>
                <a:gd name="T30" fmla="*/ 1 w 15"/>
                <a:gd name="T31" fmla="*/ 33 h 33"/>
                <a:gd name="T32" fmla="*/ 0 w 15"/>
                <a:gd name="T33" fmla="*/ 31 h 33"/>
                <a:gd name="T34" fmla="*/ 0 w 15"/>
                <a:gd name="T35" fmla="*/ 30 h 33"/>
                <a:gd name="T36" fmla="*/ 0 w 15"/>
                <a:gd name="T37" fmla="*/ 29 h 33"/>
                <a:gd name="T38" fmla="*/ 0 w 15"/>
                <a:gd name="T39" fmla="*/ 29 h 33"/>
                <a:gd name="T40" fmla="*/ 0 w 15"/>
                <a:gd name="T41" fmla="*/ 28 h 33"/>
                <a:gd name="T42" fmla="*/ 0 w 15"/>
                <a:gd name="T43" fmla="*/ 28 h 33"/>
                <a:gd name="T44" fmla="*/ 0 w 15"/>
                <a:gd name="T45" fmla="*/ 28 h 33"/>
                <a:gd name="T46" fmla="*/ 0 w 15"/>
                <a:gd name="T47" fmla="*/ 28 h 33"/>
                <a:gd name="T48" fmla="*/ 0 w 15"/>
                <a:gd name="T49" fmla="*/ 2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33"/>
                <a:gd name="T77" fmla="*/ 15 w 1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33">
                  <a:moveTo>
                    <a:pt x="0" y="28"/>
                  </a:moveTo>
                  <a:lnTo>
                    <a:pt x="1" y="21"/>
                  </a:lnTo>
                  <a:lnTo>
                    <a:pt x="3" y="17"/>
                  </a:lnTo>
                  <a:lnTo>
                    <a:pt x="6" y="12"/>
                  </a:lnTo>
                  <a:lnTo>
                    <a:pt x="10" y="2"/>
                  </a:lnTo>
                  <a:lnTo>
                    <a:pt x="11" y="2"/>
                  </a:lnTo>
                  <a:lnTo>
                    <a:pt x="12" y="0"/>
                  </a:lnTo>
                  <a:lnTo>
                    <a:pt x="13" y="0"/>
                  </a:lnTo>
                  <a:lnTo>
                    <a:pt x="15" y="0"/>
                  </a:lnTo>
                  <a:lnTo>
                    <a:pt x="13" y="8"/>
                  </a:lnTo>
                  <a:lnTo>
                    <a:pt x="11" y="17"/>
                  </a:lnTo>
                  <a:lnTo>
                    <a:pt x="7" y="25"/>
                  </a:lnTo>
                  <a:lnTo>
                    <a:pt x="2" y="33"/>
                  </a:lnTo>
                  <a:lnTo>
                    <a:pt x="1" y="33"/>
                  </a:lnTo>
                  <a:lnTo>
                    <a:pt x="0" y="31"/>
                  </a:lnTo>
                  <a:lnTo>
                    <a:pt x="0" y="30"/>
                  </a:lnTo>
                  <a:lnTo>
                    <a:pt x="0" y="29"/>
                  </a:lnTo>
                  <a:lnTo>
                    <a:pt x="0" y="28"/>
                  </a:lnTo>
                  <a:close/>
                </a:path>
              </a:pathLst>
            </a:custGeom>
            <a:solidFill>
              <a:srgbClr val="000000"/>
            </a:solidFill>
            <a:ln w="9525">
              <a:noFill/>
              <a:round/>
              <a:headEnd/>
              <a:tailEnd/>
            </a:ln>
          </p:spPr>
          <p:txBody>
            <a:bodyPr/>
            <a:lstStyle/>
            <a:p>
              <a:endParaRPr lang="el-GR"/>
            </a:p>
          </p:txBody>
        </p:sp>
        <p:sp>
          <p:nvSpPr>
            <p:cNvPr id="41478" name="Freeform 618"/>
            <p:cNvSpPr>
              <a:spLocks/>
            </p:cNvSpPr>
            <p:nvPr/>
          </p:nvSpPr>
          <p:spPr bwMode="auto">
            <a:xfrm>
              <a:off x="4686" y="2780"/>
              <a:ext cx="6" cy="7"/>
            </a:xfrm>
            <a:custGeom>
              <a:avLst/>
              <a:gdLst>
                <a:gd name="T0" fmla="*/ 1 w 6"/>
                <a:gd name="T1" fmla="*/ 0 h 7"/>
                <a:gd name="T2" fmla="*/ 2 w 6"/>
                <a:gd name="T3" fmla="*/ 0 h 7"/>
                <a:gd name="T4" fmla="*/ 4 w 6"/>
                <a:gd name="T5" fmla="*/ 0 h 7"/>
                <a:gd name="T6" fmla="*/ 4 w 6"/>
                <a:gd name="T7" fmla="*/ 0 h 7"/>
                <a:gd name="T8" fmla="*/ 5 w 6"/>
                <a:gd name="T9" fmla="*/ 0 h 7"/>
                <a:gd name="T10" fmla="*/ 5 w 6"/>
                <a:gd name="T11" fmla="*/ 2 h 7"/>
                <a:gd name="T12" fmla="*/ 6 w 6"/>
                <a:gd name="T13" fmla="*/ 3 h 7"/>
                <a:gd name="T14" fmla="*/ 6 w 6"/>
                <a:gd name="T15" fmla="*/ 5 h 7"/>
                <a:gd name="T16" fmla="*/ 6 w 6"/>
                <a:gd name="T17" fmla="*/ 7 h 7"/>
                <a:gd name="T18" fmla="*/ 5 w 6"/>
                <a:gd name="T19" fmla="*/ 7 h 7"/>
                <a:gd name="T20" fmla="*/ 4 w 6"/>
                <a:gd name="T21" fmla="*/ 7 h 7"/>
                <a:gd name="T22" fmla="*/ 1 w 6"/>
                <a:gd name="T23" fmla="*/ 7 h 7"/>
                <a:gd name="T24" fmla="*/ 0 w 6"/>
                <a:gd name="T25" fmla="*/ 7 h 7"/>
                <a:gd name="T26" fmla="*/ 1 w 6"/>
                <a:gd name="T27" fmla="*/ 5 h 7"/>
                <a:gd name="T28" fmla="*/ 1 w 6"/>
                <a:gd name="T29" fmla="*/ 4 h 7"/>
                <a:gd name="T30" fmla="*/ 1 w 6"/>
                <a:gd name="T31" fmla="*/ 3 h 7"/>
                <a:gd name="T32" fmla="*/ 1 w 6"/>
                <a:gd name="T33" fmla="*/ 0 h 7"/>
                <a:gd name="T34" fmla="*/ 1 w 6"/>
                <a:gd name="T35" fmla="*/ 0 h 7"/>
                <a:gd name="T36" fmla="*/ 1 w 6"/>
                <a:gd name="T37" fmla="*/ 0 h 7"/>
                <a:gd name="T38" fmla="*/ 1 w 6"/>
                <a:gd name="T39" fmla="*/ 0 h 7"/>
                <a:gd name="T40" fmla="*/ 1 w 6"/>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7"/>
                <a:gd name="T65" fmla="*/ 6 w 6"/>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7">
                  <a:moveTo>
                    <a:pt x="1" y="0"/>
                  </a:moveTo>
                  <a:lnTo>
                    <a:pt x="2" y="0"/>
                  </a:lnTo>
                  <a:lnTo>
                    <a:pt x="4" y="0"/>
                  </a:lnTo>
                  <a:lnTo>
                    <a:pt x="5" y="0"/>
                  </a:lnTo>
                  <a:lnTo>
                    <a:pt x="5" y="2"/>
                  </a:lnTo>
                  <a:lnTo>
                    <a:pt x="6" y="3"/>
                  </a:lnTo>
                  <a:lnTo>
                    <a:pt x="6" y="5"/>
                  </a:lnTo>
                  <a:lnTo>
                    <a:pt x="6" y="7"/>
                  </a:lnTo>
                  <a:lnTo>
                    <a:pt x="5" y="7"/>
                  </a:lnTo>
                  <a:lnTo>
                    <a:pt x="4" y="7"/>
                  </a:lnTo>
                  <a:lnTo>
                    <a:pt x="1" y="7"/>
                  </a:lnTo>
                  <a:lnTo>
                    <a:pt x="0" y="7"/>
                  </a:lnTo>
                  <a:lnTo>
                    <a:pt x="1" y="5"/>
                  </a:lnTo>
                  <a:lnTo>
                    <a:pt x="1" y="4"/>
                  </a:lnTo>
                  <a:lnTo>
                    <a:pt x="1" y="3"/>
                  </a:lnTo>
                  <a:lnTo>
                    <a:pt x="1" y="0"/>
                  </a:lnTo>
                  <a:close/>
                </a:path>
              </a:pathLst>
            </a:custGeom>
            <a:solidFill>
              <a:srgbClr val="000000"/>
            </a:solidFill>
            <a:ln w="9525">
              <a:noFill/>
              <a:round/>
              <a:headEnd/>
              <a:tailEnd/>
            </a:ln>
          </p:spPr>
          <p:txBody>
            <a:bodyPr/>
            <a:lstStyle/>
            <a:p>
              <a:endParaRPr lang="el-GR"/>
            </a:p>
          </p:txBody>
        </p:sp>
        <p:sp>
          <p:nvSpPr>
            <p:cNvPr id="41479" name="Freeform 619"/>
            <p:cNvSpPr>
              <a:spLocks/>
            </p:cNvSpPr>
            <p:nvPr/>
          </p:nvSpPr>
          <p:spPr bwMode="auto">
            <a:xfrm>
              <a:off x="4725" y="2423"/>
              <a:ext cx="9" cy="23"/>
            </a:xfrm>
            <a:custGeom>
              <a:avLst/>
              <a:gdLst>
                <a:gd name="T0" fmla="*/ 0 w 9"/>
                <a:gd name="T1" fmla="*/ 3 h 23"/>
                <a:gd name="T2" fmla="*/ 2 w 9"/>
                <a:gd name="T3" fmla="*/ 0 h 23"/>
                <a:gd name="T4" fmla="*/ 4 w 9"/>
                <a:gd name="T5" fmla="*/ 0 h 23"/>
                <a:gd name="T6" fmla="*/ 5 w 9"/>
                <a:gd name="T7" fmla="*/ 0 h 23"/>
                <a:gd name="T8" fmla="*/ 7 w 9"/>
                <a:gd name="T9" fmla="*/ 2 h 23"/>
                <a:gd name="T10" fmla="*/ 7 w 9"/>
                <a:gd name="T11" fmla="*/ 7 h 23"/>
                <a:gd name="T12" fmla="*/ 8 w 9"/>
                <a:gd name="T13" fmla="*/ 12 h 23"/>
                <a:gd name="T14" fmla="*/ 8 w 9"/>
                <a:gd name="T15" fmla="*/ 18 h 23"/>
                <a:gd name="T16" fmla="*/ 9 w 9"/>
                <a:gd name="T17" fmla="*/ 23 h 23"/>
                <a:gd name="T18" fmla="*/ 4 w 9"/>
                <a:gd name="T19" fmla="*/ 20 h 23"/>
                <a:gd name="T20" fmla="*/ 2 w 9"/>
                <a:gd name="T21" fmla="*/ 14 h 23"/>
                <a:gd name="T22" fmla="*/ 0 w 9"/>
                <a:gd name="T23" fmla="*/ 7 h 23"/>
                <a:gd name="T24" fmla="*/ 0 w 9"/>
                <a:gd name="T25" fmla="*/ 3 h 23"/>
                <a:gd name="T26" fmla="*/ 0 w 9"/>
                <a:gd name="T27" fmla="*/ 3 h 23"/>
                <a:gd name="T28" fmla="*/ 0 w 9"/>
                <a:gd name="T29" fmla="*/ 3 h 23"/>
                <a:gd name="T30" fmla="*/ 0 w 9"/>
                <a:gd name="T31" fmla="*/ 3 h 23"/>
                <a:gd name="T32" fmla="*/ 0 w 9"/>
                <a:gd name="T33" fmla="*/ 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23"/>
                <a:gd name="T53" fmla="*/ 9 w 9"/>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23">
                  <a:moveTo>
                    <a:pt x="0" y="3"/>
                  </a:moveTo>
                  <a:lnTo>
                    <a:pt x="2" y="0"/>
                  </a:lnTo>
                  <a:lnTo>
                    <a:pt x="4" y="0"/>
                  </a:lnTo>
                  <a:lnTo>
                    <a:pt x="5" y="0"/>
                  </a:lnTo>
                  <a:lnTo>
                    <a:pt x="7" y="2"/>
                  </a:lnTo>
                  <a:lnTo>
                    <a:pt x="7" y="7"/>
                  </a:lnTo>
                  <a:lnTo>
                    <a:pt x="8" y="12"/>
                  </a:lnTo>
                  <a:lnTo>
                    <a:pt x="8" y="18"/>
                  </a:lnTo>
                  <a:lnTo>
                    <a:pt x="9" y="23"/>
                  </a:lnTo>
                  <a:lnTo>
                    <a:pt x="4" y="20"/>
                  </a:lnTo>
                  <a:lnTo>
                    <a:pt x="2" y="14"/>
                  </a:lnTo>
                  <a:lnTo>
                    <a:pt x="0" y="7"/>
                  </a:lnTo>
                  <a:lnTo>
                    <a:pt x="0" y="3"/>
                  </a:lnTo>
                  <a:close/>
                </a:path>
              </a:pathLst>
            </a:custGeom>
            <a:solidFill>
              <a:srgbClr val="000000"/>
            </a:solidFill>
            <a:ln w="9525">
              <a:noFill/>
              <a:round/>
              <a:headEnd/>
              <a:tailEnd/>
            </a:ln>
          </p:spPr>
          <p:txBody>
            <a:bodyPr/>
            <a:lstStyle/>
            <a:p>
              <a:endParaRPr lang="el-GR"/>
            </a:p>
          </p:txBody>
        </p:sp>
        <p:sp>
          <p:nvSpPr>
            <p:cNvPr id="41480" name="Freeform 620"/>
            <p:cNvSpPr>
              <a:spLocks/>
            </p:cNvSpPr>
            <p:nvPr/>
          </p:nvSpPr>
          <p:spPr bwMode="auto">
            <a:xfrm>
              <a:off x="4730" y="2641"/>
              <a:ext cx="13" cy="24"/>
            </a:xfrm>
            <a:custGeom>
              <a:avLst/>
              <a:gdLst>
                <a:gd name="T0" fmla="*/ 2 w 13"/>
                <a:gd name="T1" fmla="*/ 21 h 24"/>
                <a:gd name="T2" fmla="*/ 7 w 13"/>
                <a:gd name="T3" fmla="*/ 10 h 24"/>
                <a:gd name="T4" fmla="*/ 9 w 13"/>
                <a:gd name="T5" fmla="*/ 3 h 24"/>
                <a:gd name="T6" fmla="*/ 10 w 13"/>
                <a:gd name="T7" fmla="*/ 1 h 24"/>
                <a:gd name="T8" fmla="*/ 12 w 13"/>
                <a:gd name="T9" fmla="*/ 0 h 24"/>
                <a:gd name="T10" fmla="*/ 13 w 13"/>
                <a:gd name="T11" fmla="*/ 3 h 24"/>
                <a:gd name="T12" fmla="*/ 12 w 13"/>
                <a:gd name="T13" fmla="*/ 10 h 24"/>
                <a:gd name="T14" fmla="*/ 10 w 13"/>
                <a:gd name="T15" fmla="*/ 16 h 24"/>
                <a:gd name="T16" fmla="*/ 8 w 13"/>
                <a:gd name="T17" fmla="*/ 23 h 24"/>
                <a:gd name="T18" fmla="*/ 7 w 13"/>
                <a:gd name="T19" fmla="*/ 23 h 24"/>
                <a:gd name="T20" fmla="*/ 5 w 13"/>
                <a:gd name="T21" fmla="*/ 23 h 24"/>
                <a:gd name="T22" fmla="*/ 4 w 13"/>
                <a:gd name="T23" fmla="*/ 24 h 24"/>
                <a:gd name="T24" fmla="*/ 3 w 13"/>
                <a:gd name="T25" fmla="*/ 24 h 24"/>
                <a:gd name="T26" fmla="*/ 2 w 13"/>
                <a:gd name="T27" fmla="*/ 22 h 24"/>
                <a:gd name="T28" fmla="*/ 0 w 13"/>
                <a:gd name="T29" fmla="*/ 21 h 24"/>
                <a:gd name="T30" fmla="*/ 0 w 13"/>
                <a:gd name="T31" fmla="*/ 21 h 24"/>
                <a:gd name="T32" fmla="*/ 2 w 13"/>
                <a:gd name="T33" fmla="*/ 21 h 24"/>
                <a:gd name="T34" fmla="*/ 2 w 13"/>
                <a:gd name="T35" fmla="*/ 21 h 24"/>
                <a:gd name="T36" fmla="*/ 2 w 13"/>
                <a:gd name="T37" fmla="*/ 21 h 24"/>
                <a:gd name="T38" fmla="*/ 2 w 13"/>
                <a:gd name="T39" fmla="*/ 21 h 24"/>
                <a:gd name="T40" fmla="*/ 2 w 13"/>
                <a:gd name="T41" fmla="*/ 2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4"/>
                <a:gd name="T65" fmla="*/ 13 w 1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4">
                  <a:moveTo>
                    <a:pt x="2" y="21"/>
                  </a:moveTo>
                  <a:lnTo>
                    <a:pt x="7" y="10"/>
                  </a:lnTo>
                  <a:lnTo>
                    <a:pt x="9" y="3"/>
                  </a:lnTo>
                  <a:lnTo>
                    <a:pt x="10" y="1"/>
                  </a:lnTo>
                  <a:lnTo>
                    <a:pt x="12" y="0"/>
                  </a:lnTo>
                  <a:lnTo>
                    <a:pt x="13" y="3"/>
                  </a:lnTo>
                  <a:lnTo>
                    <a:pt x="12" y="10"/>
                  </a:lnTo>
                  <a:lnTo>
                    <a:pt x="10" y="16"/>
                  </a:lnTo>
                  <a:lnTo>
                    <a:pt x="8" y="23"/>
                  </a:lnTo>
                  <a:lnTo>
                    <a:pt x="7" y="23"/>
                  </a:lnTo>
                  <a:lnTo>
                    <a:pt x="5" y="23"/>
                  </a:lnTo>
                  <a:lnTo>
                    <a:pt x="4" y="24"/>
                  </a:lnTo>
                  <a:lnTo>
                    <a:pt x="3" y="24"/>
                  </a:lnTo>
                  <a:lnTo>
                    <a:pt x="2" y="22"/>
                  </a:lnTo>
                  <a:lnTo>
                    <a:pt x="0" y="21"/>
                  </a:lnTo>
                  <a:lnTo>
                    <a:pt x="2" y="21"/>
                  </a:lnTo>
                  <a:close/>
                </a:path>
              </a:pathLst>
            </a:custGeom>
            <a:solidFill>
              <a:srgbClr val="000000"/>
            </a:solidFill>
            <a:ln w="9525">
              <a:noFill/>
              <a:round/>
              <a:headEnd/>
              <a:tailEnd/>
            </a:ln>
          </p:spPr>
          <p:txBody>
            <a:bodyPr/>
            <a:lstStyle/>
            <a:p>
              <a:endParaRPr lang="el-GR"/>
            </a:p>
          </p:txBody>
        </p:sp>
        <p:sp>
          <p:nvSpPr>
            <p:cNvPr id="41481" name="Freeform 621"/>
            <p:cNvSpPr>
              <a:spLocks/>
            </p:cNvSpPr>
            <p:nvPr/>
          </p:nvSpPr>
          <p:spPr bwMode="auto">
            <a:xfrm>
              <a:off x="4746" y="2484"/>
              <a:ext cx="8" cy="56"/>
            </a:xfrm>
            <a:custGeom>
              <a:avLst/>
              <a:gdLst>
                <a:gd name="T0" fmla="*/ 0 w 8"/>
                <a:gd name="T1" fmla="*/ 0 h 56"/>
                <a:gd name="T2" fmla="*/ 2 w 8"/>
                <a:gd name="T3" fmla="*/ 0 h 56"/>
                <a:gd name="T4" fmla="*/ 3 w 8"/>
                <a:gd name="T5" fmla="*/ 0 h 56"/>
                <a:gd name="T6" fmla="*/ 3 w 8"/>
                <a:gd name="T7" fmla="*/ 0 h 56"/>
                <a:gd name="T8" fmla="*/ 4 w 8"/>
                <a:gd name="T9" fmla="*/ 0 h 56"/>
                <a:gd name="T10" fmla="*/ 7 w 8"/>
                <a:gd name="T11" fmla="*/ 10 h 56"/>
                <a:gd name="T12" fmla="*/ 8 w 8"/>
                <a:gd name="T13" fmla="*/ 27 h 56"/>
                <a:gd name="T14" fmla="*/ 8 w 8"/>
                <a:gd name="T15" fmla="*/ 44 h 56"/>
                <a:gd name="T16" fmla="*/ 4 w 8"/>
                <a:gd name="T17" fmla="*/ 56 h 56"/>
                <a:gd name="T18" fmla="*/ 3 w 8"/>
                <a:gd name="T19" fmla="*/ 56 h 56"/>
                <a:gd name="T20" fmla="*/ 3 w 8"/>
                <a:gd name="T21" fmla="*/ 54 h 56"/>
                <a:gd name="T22" fmla="*/ 2 w 8"/>
                <a:gd name="T23" fmla="*/ 54 h 56"/>
                <a:gd name="T24" fmla="*/ 0 w 8"/>
                <a:gd name="T25" fmla="*/ 54 h 56"/>
                <a:gd name="T26" fmla="*/ 0 w 8"/>
                <a:gd name="T27" fmla="*/ 41 h 56"/>
                <a:gd name="T28" fmla="*/ 0 w 8"/>
                <a:gd name="T29" fmla="*/ 27 h 56"/>
                <a:gd name="T30" fmla="*/ 0 w 8"/>
                <a:gd name="T31" fmla="*/ 14 h 56"/>
                <a:gd name="T32" fmla="*/ 0 w 8"/>
                <a:gd name="T33" fmla="*/ 0 h 56"/>
                <a:gd name="T34" fmla="*/ 0 w 8"/>
                <a:gd name="T35" fmla="*/ 0 h 56"/>
                <a:gd name="T36" fmla="*/ 0 w 8"/>
                <a:gd name="T37" fmla="*/ 0 h 56"/>
                <a:gd name="T38" fmla="*/ 0 w 8"/>
                <a:gd name="T39" fmla="*/ 0 h 56"/>
                <a:gd name="T40" fmla="*/ 0 w 8"/>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6"/>
                <a:gd name="T65" fmla="*/ 8 w 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6">
                  <a:moveTo>
                    <a:pt x="0" y="0"/>
                  </a:moveTo>
                  <a:lnTo>
                    <a:pt x="2" y="0"/>
                  </a:lnTo>
                  <a:lnTo>
                    <a:pt x="3" y="0"/>
                  </a:lnTo>
                  <a:lnTo>
                    <a:pt x="4" y="0"/>
                  </a:lnTo>
                  <a:lnTo>
                    <a:pt x="7" y="10"/>
                  </a:lnTo>
                  <a:lnTo>
                    <a:pt x="8" y="27"/>
                  </a:lnTo>
                  <a:lnTo>
                    <a:pt x="8" y="44"/>
                  </a:lnTo>
                  <a:lnTo>
                    <a:pt x="4" y="56"/>
                  </a:lnTo>
                  <a:lnTo>
                    <a:pt x="3" y="56"/>
                  </a:lnTo>
                  <a:lnTo>
                    <a:pt x="3" y="54"/>
                  </a:lnTo>
                  <a:lnTo>
                    <a:pt x="2" y="54"/>
                  </a:lnTo>
                  <a:lnTo>
                    <a:pt x="0" y="54"/>
                  </a:lnTo>
                  <a:lnTo>
                    <a:pt x="0" y="41"/>
                  </a:lnTo>
                  <a:lnTo>
                    <a:pt x="0" y="27"/>
                  </a:lnTo>
                  <a:lnTo>
                    <a:pt x="0" y="14"/>
                  </a:lnTo>
                  <a:lnTo>
                    <a:pt x="0" y="0"/>
                  </a:lnTo>
                  <a:close/>
                </a:path>
              </a:pathLst>
            </a:custGeom>
            <a:solidFill>
              <a:srgbClr val="000000"/>
            </a:solidFill>
            <a:ln w="9525">
              <a:noFill/>
              <a:round/>
              <a:headEnd/>
              <a:tailEnd/>
            </a:ln>
          </p:spPr>
          <p:txBody>
            <a:bodyPr/>
            <a:lstStyle/>
            <a:p>
              <a:endParaRPr lang="el-GR"/>
            </a:p>
          </p:txBody>
        </p:sp>
        <p:sp>
          <p:nvSpPr>
            <p:cNvPr id="41482" name="Freeform 622"/>
            <p:cNvSpPr>
              <a:spLocks/>
            </p:cNvSpPr>
            <p:nvPr/>
          </p:nvSpPr>
          <p:spPr bwMode="auto">
            <a:xfrm>
              <a:off x="4745" y="2733"/>
              <a:ext cx="10" cy="15"/>
            </a:xfrm>
            <a:custGeom>
              <a:avLst/>
              <a:gdLst>
                <a:gd name="T0" fmla="*/ 1 w 10"/>
                <a:gd name="T1" fmla="*/ 8 h 15"/>
                <a:gd name="T2" fmla="*/ 3 w 10"/>
                <a:gd name="T3" fmla="*/ 5 h 15"/>
                <a:gd name="T4" fmla="*/ 4 w 10"/>
                <a:gd name="T5" fmla="*/ 3 h 15"/>
                <a:gd name="T6" fmla="*/ 4 w 10"/>
                <a:gd name="T7" fmla="*/ 2 h 15"/>
                <a:gd name="T8" fmla="*/ 5 w 10"/>
                <a:gd name="T9" fmla="*/ 0 h 15"/>
                <a:gd name="T10" fmla="*/ 6 w 10"/>
                <a:gd name="T11" fmla="*/ 0 h 15"/>
                <a:gd name="T12" fmla="*/ 8 w 10"/>
                <a:gd name="T13" fmla="*/ 0 h 15"/>
                <a:gd name="T14" fmla="*/ 9 w 10"/>
                <a:gd name="T15" fmla="*/ 0 h 15"/>
                <a:gd name="T16" fmla="*/ 10 w 10"/>
                <a:gd name="T17" fmla="*/ 0 h 15"/>
                <a:gd name="T18" fmla="*/ 10 w 10"/>
                <a:gd name="T19" fmla="*/ 4 h 15"/>
                <a:gd name="T20" fmla="*/ 9 w 10"/>
                <a:gd name="T21" fmla="*/ 7 h 15"/>
                <a:gd name="T22" fmla="*/ 8 w 10"/>
                <a:gd name="T23" fmla="*/ 10 h 15"/>
                <a:gd name="T24" fmla="*/ 5 w 10"/>
                <a:gd name="T25" fmla="*/ 15 h 15"/>
                <a:gd name="T26" fmla="*/ 4 w 10"/>
                <a:gd name="T27" fmla="*/ 14 h 15"/>
                <a:gd name="T28" fmla="*/ 3 w 10"/>
                <a:gd name="T29" fmla="*/ 14 h 15"/>
                <a:gd name="T30" fmla="*/ 1 w 10"/>
                <a:gd name="T31" fmla="*/ 14 h 15"/>
                <a:gd name="T32" fmla="*/ 0 w 10"/>
                <a:gd name="T33" fmla="*/ 14 h 15"/>
                <a:gd name="T34" fmla="*/ 0 w 10"/>
                <a:gd name="T35" fmla="*/ 13 h 15"/>
                <a:gd name="T36" fmla="*/ 1 w 10"/>
                <a:gd name="T37" fmla="*/ 10 h 15"/>
                <a:gd name="T38" fmla="*/ 1 w 10"/>
                <a:gd name="T39" fmla="*/ 9 h 15"/>
                <a:gd name="T40" fmla="*/ 1 w 10"/>
                <a:gd name="T41" fmla="*/ 8 h 15"/>
                <a:gd name="T42" fmla="*/ 1 w 10"/>
                <a:gd name="T43" fmla="*/ 8 h 15"/>
                <a:gd name="T44" fmla="*/ 1 w 10"/>
                <a:gd name="T45" fmla="*/ 8 h 15"/>
                <a:gd name="T46" fmla="*/ 1 w 10"/>
                <a:gd name="T47" fmla="*/ 8 h 15"/>
                <a:gd name="T48" fmla="*/ 1 w 10"/>
                <a:gd name="T49" fmla="*/ 8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5"/>
                <a:gd name="T77" fmla="*/ 10 w 10"/>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5">
                  <a:moveTo>
                    <a:pt x="1" y="8"/>
                  </a:moveTo>
                  <a:lnTo>
                    <a:pt x="3" y="5"/>
                  </a:lnTo>
                  <a:lnTo>
                    <a:pt x="4" y="3"/>
                  </a:lnTo>
                  <a:lnTo>
                    <a:pt x="4" y="2"/>
                  </a:lnTo>
                  <a:lnTo>
                    <a:pt x="5" y="0"/>
                  </a:lnTo>
                  <a:lnTo>
                    <a:pt x="6" y="0"/>
                  </a:lnTo>
                  <a:lnTo>
                    <a:pt x="8" y="0"/>
                  </a:lnTo>
                  <a:lnTo>
                    <a:pt x="9" y="0"/>
                  </a:lnTo>
                  <a:lnTo>
                    <a:pt x="10" y="0"/>
                  </a:lnTo>
                  <a:lnTo>
                    <a:pt x="10" y="4"/>
                  </a:lnTo>
                  <a:lnTo>
                    <a:pt x="9" y="7"/>
                  </a:lnTo>
                  <a:lnTo>
                    <a:pt x="8" y="10"/>
                  </a:lnTo>
                  <a:lnTo>
                    <a:pt x="5" y="15"/>
                  </a:lnTo>
                  <a:lnTo>
                    <a:pt x="4" y="14"/>
                  </a:lnTo>
                  <a:lnTo>
                    <a:pt x="3" y="14"/>
                  </a:lnTo>
                  <a:lnTo>
                    <a:pt x="1" y="14"/>
                  </a:lnTo>
                  <a:lnTo>
                    <a:pt x="0" y="14"/>
                  </a:lnTo>
                  <a:lnTo>
                    <a:pt x="0" y="13"/>
                  </a:lnTo>
                  <a:lnTo>
                    <a:pt x="1" y="10"/>
                  </a:lnTo>
                  <a:lnTo>
                    <a:pt x="1" y="9"/>
                  </a:lnTo>
                  <a:lnTo>
                    <a:pt x="1" y="8"/>
                  </a:lnTo>
                  <a:close/>
                </a:path>
              </a:pathLst>
            </a:custGeom>
            <a:solidFill>
              <a:srgbClr val="000000"/>
            </a:solidFill>
            <a:ln w="9525">
              <a:noFill/>
              <a:round/>
              <a:headEnd/>
              <a:tailEnd/>
            </a:ln>
          </p:spPr>
          <p:txBody>
            <a:bodyPr/>
            <a:lstStyle/>
            <a:p>
              <a:endParaRPr lang="el-GR"/>
            </a:p>
          </p:txBody>
        </p:sp>
        <p:sp>
          <p:nvSpPr>
            <p:cNvPr id="41483" name="Freeform 623"/>
            <p:cNvSpPr>
              <a:spLocks/>
            </p:cNvSpPr>
            <p:nvPr/>
          </p:nvSpPr>
          <p:spPr bwMode="auto">
            <a:xfrm>
              <a:off x="4761" y="2351"/>
              <a:ext cx="11" cy="29"/>
            </a:xfrm>
            <a:custGeom>
              <a:avLst/>
              <a:gdLst>
                <a:gd name="T0" fmla="*/ 0 w 11"/>
                <a:gd name="T1" fmla="*/ 0 h 29"/>
                <a:gd name="T2" fmla="*/ 2 w 11"/>
                <a:gd name="T3" fmla="*/ 0 h 29"/>
                <a:gd name="T4" fmla="*/ 3 w 11"/>
                <a:gd name="T5" fmla="*/ 0 h 29"/>
                <a:gd name="T6" fmla="*/ 4 w 11"/>
                <a:gd name="T7" fmla="*/ 0 h 29"/>
                <a:gd name="T8" fmla="*/ 5 w 11"/>
                <a:gd name="T9" fmla="*/ 0 h 29"/>
                <a:gd name="T10" fmla="*/ 9 w 11"/>
                <a:gd name="T11" fmla="*/ 6 h 29"/>
                <a:gd name="T12" fmla="*/ 10 w 11"/>
                <a:gd name="T13" fmla="*/ 13 h 29"/>
                <a:gd name="T14" fmla="*/ 11 w 11"/>
                <a:gd name="T15" fmla="*/ 21 h 29"/>
                <a:gd name="T16" fmla="*/ 11 w 11"/>
                <a:gd name="T17" fmla="*/ 29 h 29"/>
                <a:gd name="T18" fmla="*/ 7 w 11"/>
                <a:gd name="T19" fmla="*/ 26 h 29"/>
                <a:gd name="T20" fmla="*/ 3 w 11"/>
                <a:gd name="T21" fmla="*/ 17 h 29"/>
                <a:gd name="T22" fmla="*/ 0 w 11"/>
                <a:gd name="T23" fmla="*/ 7 h 29"/>
                <a:gd name="T24" fmla="*/ 0 w 11"/>
                <a:gd name="T25" fmla="*/ 0 h 29"/>
                <a:gd name="T26" fmla="*/ 0 w 11"/>
                <a:gd name="T27" fmla="*/ 0 h 29"/>
                <a:gd name="T28" fmla="*/ 0 w 11"/>
                <a:gd name="T29" fmla="*/ 0 h 29"/>
                <a:gd name="T30" fmla="*/ 0 w 11"/>
                <a:gd name="T31" fmla="*/ 0 h 29"/>
                <a:gd name="T32" fmla="*/ 0 w 1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9"/>
                <a:gd name="T53" fmla="*/ 11 w 1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9">
                  <a:moveTo>
                    <a:pt x="0" y="0"/>
                  </a:moveTo>
                  <a:lnTo>
                    <a:pt x="2" y="0"/>
                  </a:lnTo>
                  <a:lnTo>
                    <a:pt x="3" y="0"/>
                  </a:lnTo>
                  <a:lnTo>
                    <a:pt x="4" y="0"/>
                  </a:lnTo>
                  <a:lnTo>
                    <a:pt x="5" y="0"/>
                  </a:lnTo>
                  <a:lnTo>
                    <a:pt x="9" y="6"/>
                  </a:lnTo>
                  <a:lnTo>
                    <a:pt x="10" y="13"/>
                  </a:lnTo>
                  <a:lnTo>
                    <a:pt x="11" y="21"/>
                  </a:lnTo>
                  <a:lnTo>
                    <a:pt x="11" y="29"/>
                  </a:lnTo>
                  <a:lnTo>
                    <a:pt x="7" y="26"/>
                  </a:lnTo>
                  <a:lnTo>
                    <a:pt x="3" y="17"/>
                  </a:lnTo>
                  <a:lnTo>
                    <a:pt x="0" y="7"/>
                  </a:lnTo>
                  <a:lnTo>
                    <a:pt x="0" y="0"/>
                  </a:lnTo>
                  <a:close/>
                </a:path>
              </a:pathLst>
            </a:custGeom>
            <a:solidFill>
              <a:srgbClr val="000000"/>
            </a:solidFill>
            <a:ln w="9525">
              <a:noFill/>
              <a:round/>
              <a:headEnd/>
              <a:tailEnd/>
            </a:ln>
          </p:spPr>
          <p:txBody>
            <a:bodyPr/>
            <a:lstStyle/>
            <a:p>
              <a:endParaRPr lang="el-GR"/>
            </a:p>
          </p:txBody>
        </p:sp>
        <p:sp>
          <p:nvSpPr>
            <p:cNvPr id="41484" name="Freeform 624"/>
            <p:cNvSpPr>
              <a:spLocks/>
            </p:cNvSpPr>
            <p:nvPr/>
          </p:nvSpPr>
          <p:spPr bwMode="auto">
            <a:xfrm>
              <a:off x="4774" y="2283"/>
              <a:ext cx="8" cy="6"/>
            </a:xfrm>
            <a:custGeom>
              <a:avLst/>
              <a:gdLst>
                <a:gd name="T0" fmla="*/ 0 w 8"/>
                <a:gd name="T1" fmla="*/ 0 h 6"/>
                <a:gd name="T2" fmla="*/ 1 w 8"/>
                <a:gd name="T3" fmla="*/ 0 h 6"/>
                <a:gd name="T4" fmla="*/ 3 w 8"/>
                <a:gd name="T5" fmla="*/ 0 h 6"/>
                <a:gd name="T6" fmla="*/ 5 w 8"/>
                <a:gd name="T7" fmla="*/ 0 h 6"/>
                <a:gd name="T8" fmla="*/ 6 w 8"/>
                <a:gd name="T9" fmla="*/ 0 h 6"/>
                <a:gd name="T10" fmla="*/ 7 w 8"/>
                <a:gd name="T11" fmla="*/ 1 h 6"/>
                <a:gd name="T12" fmla="*/ 7 w 8"/>
                <a:gd name="T13" fmla="*/ 1 h 6"/>
                <a:gd name="T14" fmla="*/ 7 w 8"/>
                <a:gd name="T15" fmla="*/ 2 h 6"/>
                <a:gd name="T16" fmla="*/ 8 w 8"/>
                <a:gd name="T17" fmla="*/ 3 h 6"/>
                <a:gd name="T18" fmla="*/ 7 w 8"/>
                <a:gd name="T19" fmla="*/ 5 h 6"/>
                <a:gd name="T20" fmla="*/ 7 w 8"/>
                <a:gd name="T21" fmla="*/ 6 h 6"/>
                <a:gd name="T22" fmla="*/ 6 w 8"/>
                <a:gd name="T23" fmla="*/ 6 h 6"/>
                <a:gd name="T24" fmla="*/ 3 w 8"/>
                <a:gd name="T25" fmla="*/ 6 h 6"/>
                <a:gd name="T26" fmla="*/ 2 w 8"/>
                <a:gd name="T27" fmla="*/ 5 h 6"/>
                <a:gd name="T28" fmla="*/ 2 w 8"/>
                <a:gd name="T29" fmla="*/ 2 h 6"/>
                <a:gd name="T30" fmla="*/ 1 w 8"/>
                <a:gd name="T31" fmla="*/ 1 h 6"/>
                <a:gd name="T32" fmla="*/ 0 w 8"/>
                <a:gd name="T33" fmla="*/ 0 h 6"/>
                <a:gd name="T34" fmla="*/ 0 w 8"/>
                <a:gd name="T35" fmla="*/ 0 h 6"/>
                <a:gd name="T36" fmla="*/ 0 w 8"/>
                <a:gd name="T37" fmla="*/ 0 h 6"/>
                <a:gd name="T38" fmla="*/ 0 w 8"/>
                <a:gd name="T39" fmla="*/ 0 h 6"/>
                <a:gd name="T40" fmla="*/ 0 w 8"/>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6"/>
                <a:gd name="T65" fmla="*/ 8 w 8"/>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6">
                  <a:moveTo>
                    <a:pt x="0" y="0"/>
                  </a:moveTo>
                  <a:lnTo>
                    <a:pt x="1" y="0"/>
                  </a:lnTo>
                  <a:lnTo>
                    <a:pt x="3" y="0"/>
                  </a:lnTo>
                  <a:lnTo>
                    <a:pt x="5" y="0"/>
                  </a:lnTo>
                  <a:lnTo>
                    <a:pt x="6" y="0"/>
                  </a:lnTo>
                  <a:lnTo>
                    <a:pt x="7" y="1"/>
                  </a:lnTo>
                  <a:lnTo>
                    <a:pt x="7" y="2"/>
                  </a:lnTo>
                  <a:lnTo>
                    <a:pt x="8" y="3"/>
                  </a:lnTo>
                  <a:lnTo>
                    <a:pt x="7" y="5"/>
                  </a:lnTo>
                  <a:lnTo>
                    <a:pt x="7" y="6"/>
                  </a:lnTo>
                  <a:lnTo>
                    <a:pt x="6" y="6"/>
                  </a:lnTo>
                  <a:lnTo>
                    <a:pt x="3" y="6"/>
                  </a:lnTo>
                  <a:lnTo>
                    <a:pt x="2" y="5"/>
                  </a:lnTo>
                  <a:lnTo>
                    <a:pt x="2" y="2"/>
                  </a:lnTo>
                  <a:lnTo>
                    <a:pt x="1" y="1"/>
                  </a:lnTo>
                  <a:lnTo>
                    <a:pt x="0" y="0"/>
                  </a:lnTo>
                  <a:close/>
                </a:path>
              </a:pathLst>
            </a:custGeom>
            <a:solidFill>
              <a:srgbClr val="000000"/>
            </a:solidFill>
            <a:ln w="9525">
              <a:noFill/>
              <a:round/>
              <a:headEnd/>
              <a:tailEnd/>
            </a:ln>
          </p:spPr>
          <p:txBody>
            <a:bodyPr/>
            <a:lstStyle/>
            <a:p>
              <a:endParaRPr lang="el-GR"/>
            </a:p>
          </p:txBody>
        </p:sp>
        <p:sp>
          <p:nvSpPr>
            <p:cNvPr id="41485" name="Freeform 625"/>
            <p:cNvSpPr>
              <a:spLocks/>
            </p:cNvSpPr>
            <p:nvPr/>
          </p:nvSpPr>
          <p:spPr bwMode="auto">
            <a:xfrm>
              <a:off x="4781" y="2609"/>
              <a:ext cx="5" cy="10"/>
            </a:xfrm>
            <a:custGeom>
              <a:avLst/>
              <a:gdLst>
                <a:gd name="T0" fmla="*/ 0 w 5"/>
                <a:gd name="T1" fmla="*/ 1 h 10"/>
                <a:gd name="T2" fmla="*/ 1 w 5"/>
                <a:gd name="T3" fmla="*/ 1 h 10"/>
                <a:gd name="T4" fmla="*/ 3 w 5"/>
                <a:gd name="T5" fmla="*/ 0 h 10"/>
                <a:gd name="T6" fmla="*/ 4 w 5"/>
                <a:gd name="T7" fmla="*/ 0 h 10"/>
                <a:gd name="T8" fmla="*/ 5 w 5"/>
                <a:gd name="T9" fmla="*/ 0 h 10"/>
                <a:gd name="T10" fmla="*/ 5 w 5"/>
                <a:gd name="T11" fmla="*/ 2 h 10"/>
                <a:gd name="T12" fmla="*/ 5 w 5"/>
                <a:gd name="T13" fmla="*/ 6 h 10"/>
                <a:gd name="T14" fmla="*/ 4 w 5"/>
                <a:gd name="T15" fmla="*/ 10 h 10"/>
                <a:gd name="T16" fmla="*/ 0 w 5"/>
                <a:gd name="T17" fmla="*/ 10 h 10"/>
                <a:gd name="T18" fmla="*/ 0 w 5"/>
                <a:gd name="T19" fmla="*/ 7 h 10"/>
                <a:gd name="T20" fmla="*/ 0 w 5"/>
                <a:gd name="T21" fmla="*/ 5 h 10"/>
                <a:gd name="T22" fmla="*/ 0 w 5"/>
                <a:gd name="T23" fmla="*/ 3 h 10"/>
                <a:gd name="T24" fmla="*/ 0 w 5"/>
                <a:gd name="T25" fmla="*/ 1 h 10"/>
                <a:gd name="T26" fmla="*/ 0 w 5"/>
                <a:gd name="T27" fmla="*/ 1 h 10"/>
                <a:gd name="T28" fmla="*/ 0 w 5"/>
                <a:gd name="T29" fmla="*/ 1 h 10"/>
                <a:gd name="T30" fmla="*/ 0 w 5"/>
                <a:gd name="T31" fmla="*/ 1 h 10"/>
                <a:gd name="T32" fmla="*/ 0 w 5"/>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10"/>
                <a:gd name="T53" fmla="*/ 5 w 5"/>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10">
                  <a:moveTo>
                    <a:pt x="0" y="1"/>
                  </a:moveTo>
                  <a:lnTo>
                    <a:pt x="1" y="1"/>
                  </a:lnTo>
                  <a:lnTo>
                    <a:pt x="3" y="0"/>
                  </a:lnTo>
                  <a:lnTo>
                    <a:pt x="4" y="0"/>
                  </a:lnTo>
                  <a:lnTo>
                    <a:pt x="5" y="0"/>
                  </a:lnTo>
                  <a:lnTo>
                    <a:pt x="5" y="2"/>
                  </a:lnTo>
                  <a:lnTo>
                    <a:pt x="5" y="6"/>
                  </a:lnTo>
                  <a:lnTo>
                    <a:pt x="4" y="10"/>
                  </a:lnTo>
                  <a:lnTo>
                    <a:pt x="0" y="10"/>
                  </a:lnTo>
                  <a:lnTo>
                    <a:pt x="0" y="7"/>
                  </a:lnTo>
                  <a:lnTo>
                    <a:pt x="0" y="5"/>
                  </a:lnTo>
                  <a:lnTo>
                    <a:pt x="0" y="3"/>
                  </a:lnTo>
                  <a:lnTo>
                    <a:pt x="0" y="1"/>
                  </a:lnTo>
                  <a:close/>
                </a:path>
              </a:pathLst>
            </a:custGeom>
            <a:solidFill>
              <a:srgbClr val="000000"/>
            </a:solidFill>
            <a:ln w="9525">
              <a:noFill/>
              <a:round/>
              <a:headEnd/>
              <a:tailEnd/>
            </a:ln>
          </p:spPr>
          <p:txBody>
            <a:bodyPr/>
            <a:lstStyle/>
            <a:p>
              <a:endParaRPr lang="el-GR"/>
            </a:p>
          </p:txBody>
        </p:sp>
        <p:sp>
          <p:nvSpPr>
            <p:cNvPr id="41486" name="Freeform 626"/>
            <p:cNvSpPr>
              <a:spLocks/>
            </p:cNvSpPr>
            <p:nvPr/>
          </p:nvSpPr>
          <p:spPr bwMode="auto">
            <a:xfrm>
              <a:off x="4793" y="2630"/>
              <a:ext cx="13" cy="28"/>
            </a:xfrm>
            <a:custGeom>
              <a:avLst/>
              <a:gdLst>
                <a:gd name="T0" fmla="*/ 0 w 13"/>
                <a:gd name="T1" fmla="*/ 23 h 28"/>
                <a:gd name="T2" fmla="*/ 2 w 13"/>
                <a:gd name="T3" fmla="*/ 16 h 28"/>
                <a:gd name="T4" fmla="*/ 5 w 13"/>
                <a:gd name="T5" fmla="*/ 7 h 28"/>
                <a:gd name="T6" fmla="*/ 8 w 13"/>
                <a:gd name="T7" fmla="*/ 1 h 28"/>
                <a:gd name="T8" fmla="*/ 13 w 13"/>
                <a:gd name="T9" fmla="*/ 0 h 28"/>
                <a:gd name="T10" fmla="*/ 12 w 13"/>
                <a:gd name="T11" fmla="*/ 6 h 28"/>
                <a:gd name="T12" fmla="*/ 10 w 13"/>
                <a:gd name="T13" fmla="*/ 12 h 28"/>
                <a:gd name="T14" fmla="*/ 8 w 13"/>
                <a:gd name="T15" fmla="*/ 19 h 28"/>
                <a:gd name="T16" fmla="*/ 4 w 13"/>
                <a:gd name="T17" fmla="*/ 28 h 28"/>
                <a:gd name="T18" fmla="*/ 4 w 13"/>
                <a:gd name="T19" fmla="*/ 27 h 28"/>
                <a:gd name="T20" fmla="*/ 3 w 13"/>
                <a:gd name="T21" fmla="*/ 27 h 28"/>
                <a:gd name="T22" fmla="*/ 2 w 13"/>
                <a:gd name="T23" fmla="*/ 27 h 28"/>
                <a:gd name="T24" fmla="*/ 0 w 13"/>
                <a:gd name="T25" fmla="*/ 27 h 28"/>
                <a:gd name="T26" fmla="*/ 0 w 13"/>
                <a:gd name="T27" fmla="*/ 26 h 28"/>
                <a:gd name="T28" fmla="*/ 0 w 13"/>
                <a:gd name="T29" fmla="*/ 24 h 28"/>
                <a:gd name="T30" fmla="*/ 0 w 13"/>
                <a:gd name="T31" fmla="*/ 24 h 28"/>
                <a:gd name="T32" fmla="*/ 0 w 13"/>
                <a:gd name="T33" fmla="*/ 23 h 28"/>
                <a:gd name="T34" fmla="*/ 0 w 13"/>
                <a:gd name="T35" fmla="*/ 23 h 28"/>
                <a:gd name="T36" fmla="*/ 0 w 13"/>
                <a:gd name="T37" fmla="*/ 23 h 28"/>
                <a:gd name="T38" fmla="*/ 0 w 13"/>
                <a:gd name="T39" fmla="*/ 23 h 28"/>
                <a:gd name="T40" fmla="*/ 0 w 13"/>
                <a:gd name="T41" fmla="*/ 23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8"/>
                <a:gd name="T65" fmla="*/ 13 w 1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8">
                  <a:moveTo>
                    <a:pt x="0" y="23"/>
                  </a:moveTo>
                  <a:lnTo>
                    <a:pt x="2" y="16"/>
                  </a:lnTo>
                  <a:lnTo>
                    <a:pt x="5" y="7"/>
                  </a:lnTo>
                  <a:lnTo>
                    <a:pt x="8" y="1"/>
                  </a:lnTo>
                  <a:lnTo>
                    <a:pt x="13" y="0"/>
                  </a:lnTo>
                  <a:lnTo>
                    <a:pt x="12" y="6"/>
                  </a:lnTo>
                  <a:lnTo>
                    <a:pt x="10" y="12"/>
                  </a:lnTo>
                  <a:lnTo>
                    <a:pt x="8" y="19"/>
                  </a:lnTo>
                  <a:lnTo>
                    <a:pt x="4" y="28"/>
                  </a:lnTo>
                  <a:lnTo>
                    <a:pt x="4" y="27"/>
                  </a:lnTo>
                  <a:lnTo>
                    <a:pt x="3" y="27"/>
                  </a:lnTo>
                  <a:lnTo>
                    <a:pt x="2" y="27"/>
                  </a:lnTo>
                  <a:lnTo>
                    <a:pt x="0" y="27"/>
                  </a:lnTo>
                  <a:lnTo>
                    <a:pt x="0" y="26"/>
                  </a:lnTo>
                  <a:lnTo>
                    <a:pt x="0" y="24"/>
                  </a:lnTo>
                  <a:lnTo>
                    <a:pt x="0" y="23"/>
                  </a:lnTo>
                  <a:close/>
                </a:path>
              </a:pathLst>
            </a:custGeom>
            <a:solidFill>
              <a:srgbClr val="000000"/>
            </a:solidFill>
            <a:ln w="9525">
              <a:noFill/>
              <a:round/>
              <a:headEnd/>
              <a:tailEnd/>
            </a:ln>
          </p:spPr>
          <p:txBody>
            <a:bodyPr/>
            <a:lstStyle/>
            <a:p>
              <a:endParaRPr lang="el-GR"/>
            </a:p>
          </p:txBody>
        </p:sp>
        <p:sp>
          <p:nvSpPr>
            <p:cNvPr id="41487" name="Freeform 627"/>
            <p:cNvSpPr>
              <a:spLocks/>
            </p:cNvSpPr>
            <p:nvPr/>
          </p:nvSpPr>
          <p:spPr bwMode="auto">
            <a:xfrm>
              <a:off x="4819" y="2412"/>
              <a:ext cx="14" cy="40"/>
            </a:xfrm>
            <a:custGeom>
              <a:avLst/>
              <a:gdLst>
                <a:gd name="T0" fmla="*/ 0 w 14"/>
                <a:gd name="T1" fmla="*/ 0 h 40"/>
                <a:gd name="T2" fmla="*/ 2 w 14"/>
                <a:gd name="T3" fmla="*/ 0 h 40"/>
                <a:gd name="T4" fmla="*/ 4 w 14"/>
                <a:gd name="T5" fmla="*/ 0 h 40"/>
                <a:gd name="T6" fmla="*/ 5 w 14"/>
                <a:gd name="T7" fmla="*/ 2 h 40"/>
                <a:gd name="T8" fmla="*/ 7 w 14"/>
                <a:gd name="T9" fmla="*/ 2 h 40"/>
                <a:gd name="T10" fmla="*/ 10 w 14"/>
                <a:gd name="T11" fmla="*/ 10 h 40"/>
                <a:gd name="T12" fmla="*/ 13 w 14"/>
                <a:gd name="T13" fmla="*/ 19 h 40"/>
                <a:gd name="T14" fmla="*/ 14 w 14"/>
                <a:gd name="T15" fmla="*/ 28 h 40"/>
                <a:gd name="T16" fmla="*/ 14 w 14"/>
                <a:gd name="T17" fmla="*/ 39 h 40"/>
                <a:gd name="T18" fmla="*/ 13 w 14"/>
                <a:gd name="T19" fmla="*/ 39 h 40"/>
                <a:gd name="T20" fmla="*/ 13 w 14"/>
                <a:gd name="T21" fmla="*/ 39 h 40"/>
                <a:gd name="T22" fmla="*/ 12 w 14"/>
                <a:gd name="T23" fmla="*/ 39 h 40"/>
                <a:gd name="T24" fmla="*/ 10 w 14"/>
                <a:gd name="T25" fmla="*/ 40 h 40"/>
                <a:gd name="T26" fmla="*/ 9 w 14"/>
                <a:gd name="T27" fmla="*/ 31 h 40"/>
                <a:gd name="T28" fmla="*/ 8 w 14"/>
                <a:gd name="T29" fmla="*/ 25 h 40"/>
                <a:gd name="T30" fmla="*/ 5 w 14"/>
                <a:gd name="T31" fmla="*/ 15 h 40"/>
                <a:gd name="T32" fmla="*/ 0 w 14"/>
                <a:gd name="T33" fmla="*/ 0 h 40"/>
                <a:gd name="T34" fmla="*/ 0 w 14"/>
                <a:gd name="T35" fmla="*/ 0 h 40"/>
                <a:gd name="T36" fmla="*/ 0 w 14"/>
                <a:gd name="T37" fmla="*/ 0 h 40"/>
                <a:gd name="T38" fmla="*/ 0 w 14"/>
                <a:gd name="T39" fmla="*/ 0 h 40"/>
                <a:gd name="T40" fmla="*/ 0 w 14"/>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40"/>
                <a:gd name="T65" fmla="*/ 14 w 14"/>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40">
                  <a:moveTo>
                    <a:pt x="0" y="0"/>
                  </a:moveTo>
                  <a:lnTo>
                    <a:pt x="2" y="0"/>
                  </a:lnTo>
                  <a:lnTo>
                    <a:pt x="4" y="0"/>
                  </a:lnTo>
                  <a:lnTo>
                    <a:pt x="5" y="2"/>
                  </a:lnTo>
                  <a:lnTo>
                    <a:pt x="7" y="2"/>
                  </a:lnTo>
                  <a:lnTo>
                    <a:pt x="10" y="10"/>
                  </a:lnTo>
                  <a:lnTo>
                    <a:pt x="13" y="19"/>
                  </a:lnTo>
                  <a:lnTo>
                    <a:pt x="14" y="28"/>
                  </a:lnTo>
                  <a:lnTo>
                    <a:pt x="14" y="39"/>
                  </a:lnTo>
                  <a:lnTo>
                    <a:pt x="13" y="39"/>
                  </a:lnTo>
                  <a:lnTo>
                    <a:pt x="12" y="39"/>
                  </a:lnTo>
                  <a:lnTo>
                    <a:pt x="10" y="40"/>
                  </a:lnTo>
                  <a:lnTo>
                    <a:pt x="9" y="31"/>
                  </a:lnTo>
                  <a:lnTo>
                    <a:pt x="8" y="25"/>
                  </a:lnTo>
                  <a:lnTo>
                    <a:pt x="5" y="15"/>
                  </a:lnTo>
                  <a:lnTo>
                    <a:pt x="0" y="0"/>
                  </a:lnTo>
                  <a:close/>
                </a:path>
              </a:pathLst>
            </a:custGeom>
            <a:solidFill>
              <a:srgbClr val="000000"/>
            </a:solidFill>
            <a:ln w="9525">
              <a:noFill/>
              <a:round/>
              <a:headEnd/>
              <a:tailEnd/>
            </a:ln>
          </p:spPr>
          <p:txBody>
            <a:bodyPr/>
            <a:lstStyle/>
            <a:p>
              <a:endParaRPr lang="el-GR"/>
            </a:p>
          </p:txBody>
        </p:sp>
      </p:grpSp>
      <p:grpSp>
        <p:nvGrpSpPr>
          <p:cNvPr id="40963" name="Group 628"/>
          <p:cNvGrpSpPr>
            <a:grpSpLocks/>
          </p:cNvGrpSpPr>
          <p:nvPr/>
        </p:nvGrpSpPr>
        <p:grpSpPr bwMode="auto">
          <a:xfrm>
            <a:off x="3581400" y="1219200"/>
            <a:ext cx="977900" cy="762000"/>
            <a:chOff x="3024" y="2832"/>
            <a:chExt cx="616" cy="621"/>
          </a:xfrm>
        </p:grpSpPr>
        <p:grpSp>
          <p:nvGrpSpPr>
            <p:cNvPr id="41384" name="Group 629"/>
            <p:cNvGrpSpPr>
              <a:grpSpLocks/>
            </p:cNvGrpSpPr>
            <p:nvPr/>
          </p:nvGrpSpPr>
          <p:grpSpPr bwMode="auto">
            <a:xfrm>
              <a:off x="3024" y="2832"/>
              <a:ext cx="616" cy="621"/>
              <a:chOff x="3027" y="2890"/>
              <a:chExt cx="616" cy="621"/>
            </a:xfrm>
          </p:grpSpPr>
          <p:sp>
            <p:nvSpPr>
              <p:cNvPr id="41386" name="Freeform 630"/>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387" name="Freeform 631"/>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388" name="Freeform 632"/>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389" name="Freeform 633"/>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390" name="Freeform 634"/>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385" name="Freeform 635"/>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64" name="Group 636"/>
          <p:cNvGrpSpPr>
            <a:grpSpLocks/>
          </p:cNvGrpSpPr>
          <p:nvPr/>
        </p:nvGrpSpPr>
        <p:grpSpPr bwMode="auto">
          <a:xfrm>
            <a:off x="2362200" y="2438400"/>
            <a:ext cx="977900" cy="762000"/>
            <a:chOff x="3024" y="2832"/>
            <a:chExt cx="616" cy="621"/>
          </a:xfrm>
        </p:grpSpPr>
        <p:grpSp>
          <p:nvGrpSpPr>
            <p:cNvPr id="41377" name="Group 637"/>
            <p:cNvGrpSpPr>
              <a:grpSpLocks/>
            </p:cNvGrpSpPr>
            <p:nvPr/>
          </p:nvGrpSpPr>
          <p:grpSpPr bwMode="auto">
            <a:xfrm>
              <a:off x="3024" y="2832"/>
              <a:ext cx="616" cy="621"/>
              <a:chOff x="3027" y="2890"/>
              <a:chExt cx="616" cy="621"/>
            </a:xfrm>
          </p:grpSpPr>
          <p:sp>
            <p:nvSpPr>
              <p:cNvPr id="41379" name="Freeform 638"/>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380" name="Freeform 639"/>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381" name="Freeform 640"/>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382" name="Freeform 641"/>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383" name="Freeform 642"/>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378" name="Freeform 643"/>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65" name="Group 644"/>
          <p:cNvGrpSpPr>
            <a:grpSpLocks/>
          </p:cNvGrpSpPr>
          <p:nvPr/>
        </p:nvGrpSpPr>
        <p:grpSpPr bwMode="auto">
          <a:xfrm>
            <a:off x="2667000" y="3124200"/>
            <a:ext cx="977900" cy="985838"/>
            <a:chOff x="3024" y="2832"/>
            <a:chExt cx="616" cy="621"/>
          </a:xfrm>
        </p:grpSpPr>
        <p:grpSp>
          <p:nvGrpSpPr>
            <p:cNvPr id="41370" name="Group 645"/>
            <p:cNvGrpSpPr>
              <a:grpSpLocks/>
            </p:cNvGrpSpPr>
            <p:nvPr/>
          </p:nvGrpSpPr>
          <p:grpSpPr bwMode="auto">
            <a:xfrm>
              <a:off x="3024" y="2832"/>
              <a:ext cx="616" cy="621"/>
              <a:chOff x="3027" y="2890"/>
              <a:chExt cx="616" cy="621"/>
            </a:xfrm>
          </p:grpSpPr>
          <p:sp>
            <p:nvSpPr>
              <p:cNvPr id="41372" name="Freeform 646"/>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373" name="Freeform 647"/>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374" name="Freeform 648"/>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375" name="Freeform 649"/>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376" name="Freeform 650"/>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371" name="Freeform 651"/>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66" name="Group 652"/>
          <p:cNvGrpSpPr>
            <a:grpSpLocks/>
          </p:cNvGrpSpPr>
          <p:nvPr/>
        </p:nvGrpSpPr>
        <p:grpSpPr bwMode="auto">
          <a:xfrm>
            <a:off x="2590800" y="1219200"/>
            <a:ext cx="977900" cy="985838"/>
            <a:chOff x="3024" y="2832"/>
            <a:chExt cx="616" cy="621"/>
          </a:xfrm>
        </p:grpSpPr>
        <p:grpSp>
          <p:nvGrpSpPr>
            <p:cNvPr id="41363" name="Group 653"/>
            <p:cNvGrpSpPr>
              <a:grpSpLocks/>
            </p:cNvGrpSpPr>
            <p:nvPr/>
          </p:nvGrpSpPr>
          <p:grpSpPr bwMode="auto">
            <a:xfrm>
              <a:off x="3024" y="2832"/>
              <a:ext cx="616" cy="621"/>
              <a:chOff x="3027" y="2890"/>
              <a:chExt cx="616" cy="621"/>
            </a:xfrm>
          </p:grpSpPr>
          <p:sp>
            <p:nvSpPr>
              <p:cNvPr id="41365" name="Freeform 654"/>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366" name="Freeform 655"/>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367" name="Freeform 656"/>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368" name="Freeform 657"/>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369" name="Freeform 658"/>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364" name="Freeform 659"/>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67" name="Group 660"/>
          <p:cNvGrpSpPr>
            <a:grpSpLocks/>
          </p:cNvGrpSpPr>
          <p:nvPr/>
        </p:nvGrpSpPr>
        <p:grpSpPr bwMode="auto">
          <a:xfrm>
            <a:off x="5943600" y="1066800"/>
            <a:ext cx="2840038" cy="2671763"/>
            <a:chOff x="3456" y="1680"/>
            <a:chExt cx="1789" cy="1683"/>
          </a:xfrm>
        </p:grpSpPr>
        <p:sp>
          <p:nvSpPr>
            <p:cNvPr id="41266" name="Rectangle 661"/>
            <p:cNvSpPr>
              <a:spLocks noChangeArrowheads="1"/>
            </p:cNvSpPr>
            <p:nvPr/>
          </p:nvSpPr>
          <p:spPr bwMode="auto">
            <a:xfrm>
              <a:off x="3456" y="1680"/>
              <a:ext cx="1789" cy="1683"/>
            </a:xfrm>
            <a:prstGeom prst="rect">
              <a:avLst/>
            </a:prstGeom>
            <a:solidFill>
              <a:srgbClr val="000000"/>
            </a:solidFill>
            <a:ln w="9525">
              <a:noFill/>
              <a:miter lim="800000"/>
              <a:headEnd/>
              <a:tailEnd/>
            </a:ln>
          </p:spPr>
          <p:txBody>
            <a:bodyPr/>
            <a:lstStyle/>
            <a:p>
              <a:endParaRPr lang="el-GR"/>
            </a:p>
          </p:txBody>
        </p:sp>
        <p:sp>
          <p:nvSpPr>
            <p:cNvPr id="41267" name="Rectangle 662"/>
            <p:cNvSpPr>
              <a:spLocks noChangeArrowheads="1"/>
            </p:cNvSpPr>
            <p:nvPr/>
          </p:nvSpPr>
          <p:spPr bwMode="auto">
            <a:xfrm>
              <a:off x="3518" y="1737"/>
              <a:ext cx="1673" cy="1580"/>
            </a:xfrm>
            <a:prstGeom prst="rect">
              <a:avLst/>
            </a:prstGeom>
            <a:solidFill>
              <a:srgbClr val="009933"/>
            </a:solidFill>
            <a:ln w="9525">
              <a:noFill/>
              <a:miter lim="800000"/>
              <a:headEnd/>
              <a:tailEnd/>
            </a:ln>
          </p:spPr>
          <p:txBody>
            <a:bodyPr/>
            <a:lstStyle/>
            <a:p>
              <a:endParaRPr lang="el-GR"/>
            </a:p>
          </p:txBody>
        </p:sp>
        <p:sp>
          <p:nvSpPr>
            <p:cNvPr id="41268" name="Freeform 663"/>
            <p:cNvSpPr>
              <a:spLocks/>
            </p:cNvSpPr>
            <p:nvPr/>
          </p:nvSpPr>
          <p:spPr bwMode="auto">
            <a:xfrm>
              <a:off x="4823" y="2010"/>
              <a:ext cx="10" cy="2"/>
            </a:xfrm>
            <a:custGeom>
              <a:avLst/>
              <a:gdLst>
                <a:gd name="T0" fmla="*/ 1 w 10"/>
                <a:gd name="T1" fmla="*/ 2 h 2"/>
                <a:gd name="T2" fmla="*/ 0 w 10"/>
                <a:gd name="T3" fmla="*/ 1 h 2"/>
                <a:gd name="T4" fmla="*/ 0 w 10"/>
                <a:gd name="T5" fmla="*/ 1 h 2"/>
                <a:gd name="T6" fmla="*/ 0 w 10"/>
                <a:gd name="T7" fmla="*/ 0 h 2"/>
                <a:gd name="T8" fmla="*/ 0 w 10"/>
                <a:gd name="T9" fmla="*/ 0 h 2"/>
                <a:gd name="T10" fmla="*/ 3 w 10"/>
                <a:gd name="T11" fmla="*/ 0 h 2"/>
                <a:gd name="T12" fmla="*/ 5 w 10"/>
                <a:gd name="T13" fmla="*/ 0 h 2"/>
                <a:gd name="T14" fmla="*/ 8 w 10"/>
                <a:gd name="T15" fmla="*/ 0 h 2"/>
                <a:gd name="T16" fmla="*/ 10 w 10"/>
                <a:gd name="T17" fmla="*/ 1 h 2"/>
                <a:gd name="T18" fmla="*/ 8 w 10"/>
                <a:gd name="T19" fmla="*/ 2 h 2"/>
                <a:gd name="T20" fmla="*/ 5 w 10"/>
                <a:gd name="T21" fmla="*/ 2 h 2"/>
                <a:gd name="T22" fmla="*/ 3 w 10"/>
                <a:gd name="T23" fmla="*/ 2 h 2"/>
                <a:gd name="T24" fmla="*/ 1 w 10"/>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
                <a:gd name="T41" fmla="*/ 10 w 10"/>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
                  <a:moveTo>
                    <a:pt x="1" y="2"/>
                  </a:moveTo>
                  <a:lnTo>
                    <a:pt x="0" y="1"/>
                  </a:lnTo>
                  <a:lnTo>
                    <a:pt x="0" y="0"/>
                  </a:lnTo>
                  <a:lnTo>
                    <a:pt x="3" y="0"/>
                  </a:lnTo>
                  <a:lnTo>
                    <a:pt x="5" y="0"/>
                  </a:lnTo>
                  <a:lnTo>
                    <a:pt x="8" y="0"/>
                  </a:lnTo>
                  <a:lnTo>
                    <a:pt x="10" y="1"/>
                  </a:lnTo>
                  <a:lnTo>
                    <a:pt x="8" y="2"/>
                  </a:lnTo>
                  <a:lnTo>
                    <a:pt x="5" y="2"/>
                  </a:lnTo>
                  <a:lnTo>
                    <a:pt x="3" y="2"/>
                  </a:lnTo>
                  <a:lnTo>
                    <a:pt x="1" y="2"/>
                  </a:lnTo>
                  <a:close/>
                </a:path>
              </a:pathLst>
            </a:custGeom>
            <a:solidFill>
              <a:srgbClr val="336666"/>
            </a:solidFill>
            <a:ln w="9525">
              <a:noFill/>
              <a:round/>
              <a:headEnd/>
              <a:tailEnd/>
            </a:ln>
          </p:spPr>
          <p:txBody>
            <a:bodyPr/>
            <a:lstStyle/>
            <a:p>
              <a:endParaRPr lang="el-GR"/>
            </a:p>
          </p:txBody>
        </p:sp>
        <p:sp>
          <p:nvSpPr>
            <p:cNvPr id="41269" name="Freeform 664"/>
            <p:cNvSpPr>
              <a:spLocks/>
            </p:cNvSpPr>
            <p:nvPr/>
          </p:nvSpPr>
          <p:spPr bwMode="auto">
            <a:xfrm>
              <a:off x="3822" y="2002"/>
              <a:ext cx="1079" cy="1101"/>
            </a:xfrm>
            <a:custGeom>
              <a:avLst/>
              <a:gdLst>
                <a:gd name="T0" fmla="*/ 10 w 1079"/>
                <a:gd name="T1" fmla="*/ 446 h 1101"/>
                <a:gd name="T2" fmla="*/ 23 w 1079"/>
                <a:gd name="T3" fmla="*/ 375 h 1101"/>
                <a:gd name="T4" fmla="*/ 25 w 1079"/>
                <a:gd name="T5" fmla="*/ 365 h 1101"/>
                <a:gd name="T6" fmla="*/ 22 w 1079"/>
                <a:gd name="T7" fmla="*/ 360 h 1101"/>
                <a:gd name="T8" fmla="*/ 27 w 1079"/>
                <a:gd name="T9" fmla="*/ 355 h 1101"/>
                <a:gd name="T10" fmla="*/ 40 w 1079"/>
                <a:gd name="T11" fmla="*/ 336 h 1101"/>
                <a:gd name="T12" fmla="*/ 61 w 1079"/>
                <a:gd name="T13" fmla="*/ 294 h 1101"/>
                <a:gd name="T14" fmla="*/ 83 w 1079"/>
                <a:gd name="T15" fmla="*/ 255 h 1101"/>
                <a:gd name="T16" fmla="*/ 135 w 1079"/>
                <a:gd name="T17" fmla="*/ 189 h 1101"/>
                <a:gd name="T18" fmla="*/ 205 w 1079"/>
                <a:gd name="T19" fmla="*/ 124 h 1101"/>
                <a:gd name="T20" fmla="*/ 286 w 1079"/>
                <a:gd name="T21" fmla="*/ 68 h 1101"/>
                <a:gd name="T22" fmla="*/ 325 w 1079"/>
                <a:gd name="T23" fmla="*/ 51 h 1101"/>
                <a:gd name="T24" fmla="*/ 366 w 1079"/>
                <a:gd name="T25" fmla="*/ 35 h 1101"/>
                <a:gd name="T26" fmla="*/ 405 w 1079"/>
                <a:gd name="T27" fmla="*/ 23 h 1101"/>
                <a:gd name="T28" fmla="*/ 446 w 1079"/>
                <a:gd name="T29" fmla="*/ 11 h 1101"/>
                <a:gd name="T30" fmla="*/ 487 w 1079"/>
                <a:gd name="T31" fmla="*/ 3 h 1101"/>
                <a:gd name="T32" fmla="*/ 519 w 1079"/>
                <a:gd name="T33" fmla="*/ 2 h 1101"/>
                <a:gd name="T34" fmla="*/ 548 w 1079"/>
                <a:gd name="T35" fmla="*/ 3 h 1101"/>
                <a:gd name="T36" fmla="*/ 575 w 1079"/>
                <a:gd name="T37" fmla="*/ 5 h 1101"/>
                <a:gd name="T38" fmla="*/ 648 w 1079"/>
                <a:gd name="T39" fmla="*/ 16 h 1101"/>
                <a:gd name="T40" fmla="*/ 718 w 1079"/>
                <a:gd name="T41" fmla="*/ 35 h 1101"/>
                <a:gd name="T42" fmla="*/ 766 w 1079"/>
                <a:gd name="T43" fmla="*/ 53 h 1101"/>
                <a:gd name="T44" fmla="*/ 771 w 1079"/>
                <a:gd name="T45" fmla="*/ 53 h 1101"/>
                <a:gd name="T46" fmla="*/ 828 w 1079"/>
                <a:gd name="T47" fmla="*/ 86 h 1101"/>
                <a:gd name="T48" fmla="*/ 878 w 1079"/>
                <a:gd name="T49" fmla="*/ 120 h 1101"/>
                <a:gd name="T50" fmla="*/ 922 w 1079"/>
                <a:gd name="T51" fmla="*/ 158 h 1101"/>
                <a:gd name="T52" fmla="*/ 963 w 1079"/>
                <a:gd name="T53" fmla="*/ 203 h 1101"/>
                <a:gd name="T54" fmla="*/ 1000 w 1079"/>
                <a:gd name="T55" fmla="*/ 255 h 1101"/>
                <a:gd name="T56" fmla="*/ 1031 w 1079"/>
                <a:gd name="T57" fmla="*/ 313 h 1101"/>
                <a:gd name="T58" fmla="*/ 1053 w 1079"/>
                <a:gd name="T59" fmla="*/ 371 h 1101"/>
                <a:gd name="T60" fmla="*/ 1070 w 1079"/>
                <a:gd name="T61" fmla="*/ 434 h 1101"/>
                <a:gd name="T62" fmla="*/ 1075 w 1079"/>
                <a:gd name="T63" fmla="*/ 599 h 1101"/>
                <a:gd name="T64" fmla="*/ 1036 w 1079"/>
                <a:gd name="T65" fmla="*/ 755 h 1101"/>
                <a:gd name="T66" fmla="*/ 975 w 1079"/>
                <a:gd name="T67" fmla="*/ 867 h 1101"/>
                <a:gd name="T68" fmla="*/ 953 w 1079"/>
                <a:gd name="T69" fmla="*/ 898 h 1101"/>
                <a:gd name="T70" fmla="*/ 911 w 1079"/>
                <a:gd name="T71" fmla="*/ 943 h 1101"/>
                <a:gd name="T72" fmla="*/ 865 w 1079"/>
                <a:gd name="T73" fmla="*/ 982 h 1101"/>
                <a:gd name="T74" fmla="*/ 814 w 1079"/>
                <a:gd name="T75" fmla="*/ 1017 h 1101"/>
                <a:gd name="T76" fmla="*/ 761 w 1079"/>
                <a:gd name="T77" fmla="*/ 1046 h 1101"/>
                <a:gd name="T78" fmla="*/ 703 w 1079"/>
                <a:gd name="T79" fmla="*/ 1071 h 1101"/>
                <a:gd name="T80" fmla="*/ 651 w 1079"/>
                <a:gd name="T81" fmla="*/ 1085 h 1101"/>
                <a:gd name="T82" fmla="*/ 606 w 1079"/>
                <a:gd name="T83" fmla="*/ 1093 h 1101"/>
                <a:gd name="T84" fmla="*/ 557 w 1079"/>
                <a:gd name="T85" fmla="*/ 1101 h 1101"/>
                <a:gd name="T86" fmla="*/ 525 w 1079"/>
                <a:gd name="T87" fmla="*/ 1099 h 1101"/>
                <a:gd name="T88" fmla="*/ 494 w 1079"/>
                <a:gd name="T89" fmla="*/ 1099 h 1101"/>
                <a:gd name="T90" fmla="*/ 449 w 1079"/>
                <a:gd name="T91" fmla="*/ 1093 h 1101"/>
                <a:gd name="T92" fmla="*/ 379 w 1079"/>
                <a:gd name="T93" fmla="*/ 1075 h 1101"/>
                <a:gd name="T94" fmla="*/ 315 w 1079"/>
                <a:gd name="T95" fmla="*/ 1049 h 1101"/>
                <a:gd name="T96" fmla="*/ 255 w 1079"/>
                <a:gd name="T97" fmla="*/ 1014 h 1101"/>
                <a:gd name="T98" fmla="*/ 199 w 1079"/>
                <a:gd name="T99" fmla="*/ 972 h 1101"/>
                <a:gd name="T100" fmla="*/ 146 w 1079"/>
                <a:gd name="T101" fmla="*/ 923 h 1101"/>
                <a:gd name="T102" fmla="*/ 131 w 1079"/>
                <a:gd name="T103" fmla="*/ 906 h 1101"/>
                <a:gd name="T104" fmla="*/ 116 w 1079"/>
                <a:gd name="T105" fmla="*/ 888 h 1101"/>
                <a:gd name="T106" fmla="*/ 94 w 1079"/>
                <a:gd name="T107" fmla="*/ 857 h 1101"/>
                <a:gd name="T108" fmla="*/ 61 w 1079"/>
                <a:gd name="T109" fmla="*/ 799 h 1101"/>
                <a:gd name="T110" fmla="*/ 35 w 1079"/>
                <a:gd name="T111" fmla="*/ 739 h 1101"/>
                <a:gd name="T112" fmla="*/ 6 w 1079"/>
                <a:gd name="T113" fmla="*/ 617 h 1101"/>
                <a:gd name="T114" fmla="*/ 0 w 1079"/>
                <a:gd name="T115" fmla="*/ 517 h 1101"/>
                <a:gd name="T116" fmla="*/ 0 w 1079"/>
                <a:gd name="T117" fmla="*/ 517 h 11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9"/>
                <a:gd name="T178" fmla="*/ 0 h 1101"/>
                <a:gd name="T179" fmla="*/ 1079 w 1079"/>
                <a:gd name="T180" fmla="*/ 1101 h 11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9" h="1101">
                  <a:moveTo>
                    <a:pt x="0" y="517"/>
                  </a:moveTo>
                  <a:lnTo>
                    <a:pt x="4" y="481"/>
                  </a:lnTo>
                  <a:lnTo>
                    <a:pt x="10" y="446"/>
                  </a:lnTo>
                  <a:lnTo>
                    <a:pt x="17" y="412"/>
                  </a:lnTo>
                  <a:lnTo>
                    <a:pt x="25" y="377"/>
                  </a:lnTo>
                  <a:lnTo>
                    <a:pt x="23" y="375"/>
                  </a:lnTo>
                  <a:lnTo>
                    <a:pt x="23" y="371"/>
                  </a:lnTo>
                  <a:lnTo>
                    <a:pt x="25" y="368"/>
                  </a:lnTo>
                  <a:lnTo>
                    <a:pt x="25" y="365"/>
                  </a:lnTo>
                  <a:lnTo>
                    <a:pt x="23" y="363"/>
                  </a:lnTo>
                  <a:lnTo>
                    <a:pt x="22" y="361"/>
                  </a:lnTo>
                  <a:lnTo>
                    <a:pt x="22" y="360"/>
                  </a:lnTo>
                  <a:lnTo>
                    <a:pt x="22" y="358"/>
                  </a:lnTo>
                  <a:lnTo>
                    <a:pt x="25" y="356"/>
                  </a:lnTo>
                  <a:lnTo>
                    <a:pt x="27" y="355"/>
                  </a:lnTo>
                  <a:lnTo>
                    <a:pt x="31" y="352"/>
                  </a:lnTo>
                  <a:lnTo>
                    <a:pt x="33" y="351"/>
                  </a:lnTo>
                  <a:lnTo>
                    <a:pt x="40" y="336"/>
                  </a:lnTo>
                  <a:lnTo>
                    <a:pt x="46" y="321"/>
                  </a:lnTo>
                  <a:lnTo>
                    <a:pt x="53" y="308"/>
                  </a:lnTo>
                  <a:lnTo>
                    <a:pt x="61" y="294"/>
                  </a:lnTo>
                  <a:lnTo>
                    <a:pt x="67" y="281"/>
                  </a:lnTo>
                  <a:lnTo>
                    <a:pt x="74" y="268"/>
                  </a:lnTo>
                  <a:lnTo>
                    <a:pt x="83" y="255"/>
                  </a:lnTo>
                  <a:lnTo>
                    <a:pt x="90" y="242"/>
                  </a:lnTo>
                  <a:lnTo>
                    <a:pt x="112" y="215"/>
                  </a:lnTo>
                  <a:lnTo>
                    <a:pt x="135" y="189"/>
                  </a:lnTo>
                  <a:lnTo>
                    <a:pt x="158" y="166"/>
                  </a:lnTo>
                  <a:lnTo>
                    <a:pt x="180" y="144"/>
                  </a:lnTo>
                  <a:lnTo>
                    <a:pt x="205" y="124"/>
                  </a:lnTo>
                  <a:lnTo>
                    <a:pt x="230" y="104"/>
                  </a:lnTo>
                  <a:lnTo>
                    <a:pt x="257" y="86"/>
                  </a:lnTo>
                  <a:lnTo>
                    <a:pt x="286" y="68"/>
                  </a:lnTo>
                  <a:lnTo>
                    <a:pt x="299" y="62"/>
                  </a:lnTo>
                  <a:lnTo>
                    <a:pt x="313" y="56"/>
                  </a:lnTo>
                  <a:lnTo>
                    <a:pt x="325" y="51"/>
                  </a:lnTo>
                  <a:lnTo>
                    <a:pt x="339" y="45"/>
                  </a:lnTo>
                  <a:lnTo>
                    <a:pt x="352" y="40"/>
                  </a:lnTo>
                  <a:lnTo>
                    <a:pt x="366" y="35"/>
                  </a:lnTo>
                  <a:lnTo>
                    <a:pt x="378" y="31"/>
                  </a:lnTo>
                  <a:lnTo>
                    <a:pt x="392" y="26"/>
                  </a:lnTo>
                  <a:lnTo>
                    <a:pt x="405" y="23"/>
                  </a:lnTo>
                  <a:lnTo>
                    <a:pt x="419" y="19"/>
                  </a:lnTo>
                  <a:lnTo>
                    <a:pt x="433" y="15"/>
                  </a:lnTo>
                  <a:lnTo>
                    <a:pt x="446" y="11"/>
                  </a:lnTo>
                  <a:lnTo>
                    <a:pt x="460" y="8"/>
                  </a:lnTo>
                  <a:lnTo>
                    <a:pt x="473" y="5"/>
                  </a:lnTo>
                  <a:lnTo>
                    <a:pt x="487" y="3"/>
                  </a:lnTo>
                  <a:lnTo>
                    <a:pt x="501" y="0"/>
                  </a:lnTo>
                  <a:lnTo>
                    <a:pt x="510" y="0"/>
                  </a:lnTo>
                  <a:lnTo>
                    <a:pt x="519" y="2"/>
                  </a:lnTo>
                  <a:lnTo>
                    <a:pt x="529" y="2"/>
                  </a:lnTo>
                  <a:lnTo>
                    <a:pt x="538" y="3"/>
                  </a:lnTo>
                  <a:lnTo>
                    <a:pt x="548" y="3"/>
                  </a:lnTo>
                  <a:lnTo>
                    <a:pt x="556" y="4"/>
                  </a:lnTo>
                  <a:lnTo>
                    <a:pt x="566" y="4"/>
                  </a:lnTo>
                  <a:lnTo>
                    <a:pt x="575" y="5"/>
                  </a:lnTo>
                  <a:lnTo>
                    <a:pt x="599" y="8"/>
                  </a:lnTo>
                  <a:lnTo>
                    <a:pt x="624" y="11"/>
                  </a:lnTo>
                  <a:lnTo>
                    <a:pt x="648" y="16"/>
                  </a:lnTo>
                  <a:lnTo>
                    <a:pt x="672" y="21"/>
                  </a:lnTo>
                  <a:lnTo>
                    <a:pt x="695" y="28"/>
                  </a:lnTo>
                  <a:lnTo>
                    <a:pt x="718" y="35"/>
                  </a:lnTo>
                  <a:lnTo>
                    <a:pt x="742" y="44"/>
                  </a:lnTo>
                  <a:lnTo>
                    <a:pt x="765" y="53"/>
                  </a:lnTo>
                  <a:lnTo>
                    <a:pt x="766" y="53"/>
                  </a:lnTo>
                  <a:lnTo>
                    <a:pt x="768" y="53"/>
                  </a:lnTo>
                  <a:lnTo>
                    <a:pt x="770" y="53"/>
                  </a:lnTo>
                  <a:lnTo>
                    <a:pt x="771" y="53"/>
                  </a:lnTo>
                  <a:lnTo>
                    <a:pt x="791" y="63"/>
                  </a:lnTo>
                  <a:lnTo>
                    <a:pt x="810" y="74"/>
                  </a:lnTo>
                  <a:lnTo>
                    <a:pt x="828" y="86"/>
                  </a:lnTo>
                  <a:lnTo>
                    <a:pt x="845" y="97"/>
                  </a:lnTo>
                  <a:lnTo>
                    <a:pt x="861" y="108"/>
                  </a:lnTo>
                  <a:lnTo>
                    <a:pt x="878" y="120"/>
                  </a:lnTo>
                  <a:lnTo>
                    <a:pt x="894" y="133"/>
                  </a:lnTo>
                  <a:lnTo>
                    <a:pt x="908" y="145"/>
                  </a:lnTo>
                  <a:lnTo>
                    <a:pt x="922" y="158"/>
                  </a:lnTo>
                  <a:lnTo>
                    <a:pt x="937" y="173"/>
                  </a:lnTo>
                  <a:lnTo>
                    <a:pt x="949" y="188"/>
                  </a:lnTo>
                  <a:lnTo>
                    <a:pt x="963" y="203"/>
                  </a:lnTo>
                  <a:lnTo>
                    <a:pt x="975" y="220"/>
                  </a:lnTo>
                  <a:lnTo>
                    <a:pt x="989" y="236"/>
                  </a:lnTo>
                  <a:lnTo>
                    <a:pt x="1000" y="255"/>
                  </a:lnTo>
                  <a:lnTo>
                    <a:pt x="1012" y="273"/>
                  </a:lnTo>
                  <a:lnTo>
                    <a:pt x="1022" y="293"/>
                  </a:lnTo>
                  <a:lnTo>
                    <a:pt x="1031" y="313"/>
                  </a:lnTo>
                  <a:lnTo>
                    <a:pt x="1038" y="331"/>
                  </a:lnTo>
                  <a:lnTo>
                    <a:pt x="1046" y="351"/>
                  </a:lnTo>
                  <a:lnTo>
                    <a:pt x="1053" y="371"/>
                  </a:lnTo>
                  <a:lnTo>
                    <a:pt x="1059" y="391"/>
                  </a:lnTo>
                  <a:lnTo>
                    <a:pt x="1065" y="412"/>
                  </a:lnTo>
                  <a:lnTo>
                    <a:pt x="1070" y="434"/>
                  </a:lnTo>
                  <a:lnTo>
                    <a:pt x="1077" y="491"/>
                  </a:lnTo>
                  <a:lnTo>
                    <a:pt x="1079" y="546"/>
                  </a:lnTo>
                  <a:lnTo>
                    <a:pt x="1075" y="599"/>
                  </a:lnTo>
                  <a:lnTo>
                    <a:pt x="1068" y="652"/>
                  </a:lnTo>
                  <a:lnTo>
                    <a:pt x="1054" y="704"/>
                  </a:lnTo>
                  <a:lnTo>
                    <a:pt x="1036" y="755"/>
                  </a:lnTo>
                  <a:lnTo>
                    <a:pt x="1012" y="807"/>
                  </a:lnTo>
                  <a:lnTo>
                    <a:pt x="983" y="857"/>
                  </a:lnTo>
                  <a:lnTo>
                    <a:pt x="975" y="867"/>
                  </a:lnTo>
                  <a:lnTo>
                    <a:pt x="968" y="877"/>
                  </a:lnTo>
                  <a:lnTo>
                    <a:pt x="960" y="888"/>
                  </a:lnTo>
                  <a:lnTo>
                    <a:pt x="953" y="898"/>
                  </a:lnTo>
                  <a:lnTo>
                    <a:pt x="939" y="913"/>
                  </a:lnTo>
                  <a:lnTo>
                    <a:pt x="924" y="928"/>
                  </a:lnTo>
                  <a:lnTo>
                    <a:pt x="911" y="943"/>
                  </a:lnTo>
                  <a:lnTo>
                    <a:pt x="896" y="956"/>
                  </a:lnTo>
                  <a:lnTo>
                    <a:pt x="880" y="970"/>
                  </a:lnTo>
                  <a:lnTo>
                    <a:pt x="865" y="982"/>
                  </a:lnTo>
                  <a:lnTo>
                    <a:pt x="848" y="994"/>
                  </a:lnTo>
                  <a:lnTo>
                    <a:pt x="832" y="1006"/>
                  </a:lnTo>
                  <a:lnTo>
                    <a:pt x="814" y="1017"/>
                  </a:lnTo>
                  <a:lnTo>
                    <a:pt x="797" y="1028"/>
                  </a:lnTo>
                  <a:lnTo>
                    <a:pt x="780" y="1038"/>
                  </a:lnTo>
                  <a:lnTo>
                    <a:pt x="761" y="1046"/>
                  </a:lnTo>
                  <a:lnTo>
                    <a:pt x="743" y="1055"/>
                  </a:lnTo>
                  <a:lnTo>
                    <a:pt x="723" y="1064"/>
                  </a:lnTo>
                  <a:lnTo>
                    <a:pt x="703" y="1071"/>
                  </a:lnTo>
                  <a:lnTo>
                    <a:pt x="682" y="1078"/>
                  </a:lnTo>
                  <a:lnTo>
                    <a:pt x="667" y="1081"/>
                  </a:lnTo>
                  <a:lnTo>
                    <a:pt x="651" y="1085"/>
                  </a:lnTo>
                  <a:lnTo>
                    <a:pt x="637" y="1087"/>
                  </a:lnTo>
                  <a:lnTo>
                    <a:pt x="622" y="1091"/>
                  </a:lnTo>
                  <a:lnTo>
                    <a:pt x="606" y="1093"/>
                  </a:lnTo>
                  <a:lnTo>
                    <a:pt x="590" y="1096"/>
                  </a:lnTo>
                  <a:lnTo>
                    <a:pt x="573" y="1098"/>
                  </a:lnTo>
                  <a:lnTo>
                    <a:pt x="557" y="1101"/>
                  </a:lnTo>
                  <a:lnTo>
                    <a:pt x="546" y="1101"/>
                  </a:lnTo>
                  <a:lnTo>
                    <a:pt x="536" y="1099"/>
                  </a:lnTo>
                  <a:lnTo>
                    <a:pt x="525" y="1099"/>
                  </a:lnTo>
                  <a:lnTo>
                    <a:pt x="515" y="1099"/>
                  </a:lnTo>
                  <a:lnTo>
                    <a:pt x="504" y="1099"/>
                  </a:lnTo>
                  <a:lnTo>
                    <a:pt x="494" y="1099"/>
                  </a:lnTo>
                  <a:lnTo>
                    <a:pt x="483" y="1098"/>
                  </a:lnTo>
                  <a:lnTo>
                    <a:pt x="472" y="1098"/>
                  </a:lnTo>
                  <a:lnTo>
                    <a:pt x="449" y="1093"/>
                  </a:lnTo>
                  <a:lnTo>
                    <a:pt x="425" y="1088"/>
                  </a:lnTo>
                  <a:lnTo>
                    <a:pt x="402" y="1082"/>
                  </a:lnTo>
                  <a:lnTo>
                    <a:pt x="379" y="1075"/>
                  </a:lnTo>
                  <a:lnTo>
                    <a:pt x="357" y="1067"/>
                  </a:lnTo>
                  <a:lnTo>
                    <a:pt x="336" y="1059"/>
                  </a:lnTo>
                  <a:lnTo>
                    <a:pt x="315" y="1049"/>
                  </a:lnTo>
                  <a:lnTo>
                    <a:pt x="294" y="1038"/>
                  </a:lnTo>
                  <a:lnTo>
                    <a:pt x="274" y="1027"/>
                  </a:lnTo>
                  <a:lnTo>
                    <a:pt x="255" y="1014"/>
                  </a:lnTo>
                  <a:lnTo>
                    <a:pt x="236" y="1001"/>
                  </a:lnTo>
                  <a:lnTo>
                    <a:pt x="216" y="987"/>
                  </a:lnTo>
                  <a:lnTo>
                    <a:pt x="199" y="972"/>
                  </a:lnTo>
                  <a:lnTo>
                    <a:pt x="180" y="956"/>
                  </a:lnTo>
                  <a:lnTo>
                    <a:pt x="163" y="940"/>
                  </a:lnTo>
                  <a:lnTo>
                    <a:pt x="146" y="923"/>
                  </a:lnTo>
                  <a:lnTo>
                    <a:pt x="141" y="917"/>
                  </a:lnTo>
                  <a:lnTo>
                    <a:pt x="136" y="910"/>
                  </a:lnTo>
                  <a:lnTo>
                    <a:pt x="131" y="906"/>
                  </a:lnTo>
                  <a:lnTo>
                    <a:pt x="126" y="899"/>
                  </a:lnTo>
                  <a:lnTo>
                    <a:pt x="121" y="893"/>
                  </a:lnTo>
                  <a:lnTo>
                    <a:pt x="116" y="888"/>
                  </a:lnTo>
                  <a:lnTo>
                    <a:pt x="111" y="882"/>
                  </a:lnTo>
                  <a:lnTo>
                    <a:pt x="106" y="876"/>
                  </a:lnTo>
                  <a:lnTo>
                    <a:pt x="94" y="857"/>
                  </a:lnTo>
                  <a:lnTo>
                    <a:pt x="82" y="838"/>
                  </a:lnTo>
                  <a:lnTo>
                    <a:pt x="72" y="819"/>
                  </a:lnTo>
                  <a:lnTo>
                    <a:pt x="61" y="799"/>
                  </a:lnTo>
                  <a:lnTo>
                    <a:pt x="52" y="780"/>
                  </a:lnTo>
                  <a:lnTo>
                    <a:pt x="42" y="760"/>
                  </a:lnTo>
                  <a:lnTo>
                    <a:pt x="35" y="739"/>
                  </a:lnTo>
                  <a:lnTo>
                    <a:pt x="26" y="718"/>
                  </a:lnTo>
                  <a:lnTo>
                    <a:pt x="14" y="666"/>
                  </a:lnTo>
                  <a:lnTo>
                    <a:pt x="6" y="617"/>
                  </a:lnTo>
                  <a:lnTo>
                    <a:pt x="1" y="567"/>
                  </a:lnTo>
                  <a:lnTo>
                    <a:pt x="0" y="517"/>
                  </a:lnTo>
                  <a:close/>
                </a:path>
              </a:pathLst>
            </a:custGeom>
            <a:solidFill>
              <a:srgbClr val="000000"/>
            </a:solidFill>
            <a:ln w="9525">
              <a:noFill/>
              <a:round/>
              <a:headEnd/>
              <a:tailEnd/>
            </a:ln>
          </p:spPr>
          <p:txBody>
            <a:bodyPr/>
            <a:lstStyle/>
            <a:p>
              <a:endParaRPr lang="el-GR"/>
            </a:p>
          </p:txBody>
        </p:sp>
        <p:sp>
          <p:nvSpPr>
            <p:cNvPr id="41270" name="Freeform 665"/>
            <p:cNvSpPr>
              <a:spLocks/>
            </p:cNvSpPr>
            <p:nvPr/>
          </p:nvSpPr>
          <p:spPr bwMode="auto">
            <a:xfrm>
              <a:off x="3829" y="2010"/>
              <a:ext cx="1066" cy="1086"/>
            </a:xfrm>
            <a:custGeom>
              <a:avLst/>
              <a:gdLst>
                <a:gd name="T0" fmla="*/ 8 w 1066"/>
                <a:gd name="T1" fmla="*/ 449 h 1086"/>
                <a:gd name="T2" fmla="*/ 26 w 1066"/>
                <a:gd name="T3" fmla="*/ 373 h 1086"/>
                <a:gd name="T4" fmla="*/ 55 w 1066"/>
                <a:gd name="T5" fmla="*/ 297 h 1086"/>
                <a:gd name="T6" fmla="*/ 104 w 1066"/>
                <a:gd name="T7" fmla="*/ 221 h 1086"/>
                <a:gd name="T8" fmla="*/ 162 w 1066"/>
                <a:gd name="T9" fmla="*/ 157 h 1086"/>
                <a:gd name="T10" fmla="*/ 213 w 1066"/>
                <a:gd name="T11" fmla="*/ 112 h 1086"/>
                <a:gd name="T12" fmla="*/ 234 w 1066"/>
                <a:gd name="T13" fmla="*/ 97 h 1086"/>
                <a:gd name="T14" fmla="*/ 255 w 1066"/>
                <a:gd name="T15" fmla="*/ 84 h 1086"/>
                <a:gd name="T16" fmla="*/ 292 w 1066"/>
                <a:gd name="T17" fmla="*/ 64 h 1086"/>
                <a:gd name="T18" fmla="*/ 335 w 1066"/>
                <a:gd name="T19" fmla="*/ 44 h 1086"/>
                <a:gd name="T20" fmla="*/ 380 w 1066"/>
                <a:gd name="T21" fmla="*/ 28 h 1086"/>
                <a:gd name="T22" fmla="*/ 426 w 1066"/>
                <a:gd name="T23" fmla="*/ 15 h 1086"/>
                <a:gd name="T24" fmla="*/ 471 w 1066"/>
                <a:gd name="T25" fmla="*/ 5 h 1086"/>
                <a:gd name="T26" fmla="*/ 507 w 1066"/>
                <a:gd name="T27" fmla="*/ 1 h 1086"/>
                <a:gd name="T28" fmla="*/ 521 w 1066"/>
                <a:gd name="T29" fmla="*/ 2 h 1086"/>
                <a:gd name="T30" fmla="*/ 552 w 1066"/>
                <a:gd name="T31" fmla="*/ 3 h 1086"/>
                <a:gd name="T32" fmla="*/ 588 w 1066"/>
                <a:gd name="T33" fmla="*/ 7 h 1086"/>
                <a:gd name="T34" fmla="*/ 615 w 1066"/>
                <a:gd name="T35" fmla="*/ 11 h 1086"/>
                <a:gd name="T36" fmla="*/ 641 w 1066"/>
                <a:gd name="T37" fmla="*/ 15 h 1086"/>
                <a:gd name="T38" fmla="*/ 695 w 1066"/>
                <a:gd name="T39" fmla="*/ 31 h 1086"/>
                <a:gd name="T40" fmla="*/ 747 w 1066"/>
                <a:gd name="T41" fmla="*/ 50 h 1086"/>
                <a:gd name="T42" fmla="*/ 795 w 1066"/>
                <a:gd name="T43" fmla="*/ 73 h 1086"/>
                <a:gd name="T44" fmla="*/ 841 w 1066"/>
                <a:gd name="T45" fmla="*/ 101 h 1086"/>
                <a:gd name="T46" fmla="*/ 887 w 1066"/>
                <a:gd name="T47" fmla="*/ 134 h 1086"/>
                <a:gd name="T48" fmla="*/ 922 w 1066"/>
                <a:gd name="T49" fmla="*/ 168 h 1086"/>
                <a:gd name="T50" fmla="*/ 951 w 1066"/>
                <a:gd name="T51" fmla="*/ 201 h 1086"/>
                <a:gd name="T52" fmla="*/ 978 w 1066"/>
                <a:gd name="T53" fmla="*/ 238 h 1086"/>
                <a:gd name="T54" fmla="*/ 1020 w 1066"/>
                <a:gd name="T55" fmla="*/ 316 h 1086"/>
                <a:gd name="T56" fmla="*/ 1047 w 1066"/>
                <a:gd name="T57" fmla="*/ 396 h 1086"/>
                <a:gd name="T58" fmla="*/ 1062 w 1066"/>
                <a:gd name="T59" fmla="*/ 467 h 1086"/>
                <a:gd name="T60" fmla="*/ 1066 w 1066"/>
                <a:gd name="T61" fmla="*/ 507 h 1086"/>
                <a:gd name="T62" fmla="*/ 1051 w 1066"/>
                <a:gd name="T63" fmla="*/ 648 h 1086"/>
                <a:gd name="T64" fmla="*/ 1009 w 1066"/>
                <a:gd name="T65" fmla="*/ 775 h 1086"/>
                <a:gd name="T66" fmla="*/ 946 w 1066"/>
                <a:gd name="T67" fmla="*/ 878 h 1086"/>
                <a:gd name="T68" fmla="*/ 903 w 1066"/>
                <a:gd name="T69" fmla="*/ 926 h 1086"/>
                <a:gd name="T70" fmla="*/ 854 w 1066"/>
                <a:gd name="T71" fmla="*/ 969 h 1086"/>
                <a:gd name="T72" fmla="*/ 804 w 1066"/>
                <a:gd name="T73" fmla="*/ 1005 h 1086"/>
                <a:gd name="T74" fmla="*/ 747 w 1066"/>
                <a:gd name="T75" fmla="*/ 1037 h 1086"/>
                <a:gd name="T76" fmla="*/ 683 w 1066"/>
                <a:gd name="T77" fmla="*/ 1062 h 1086"/>
                <a:gd name="T78" fmla="*/ 652 w 1066"/>
                <a:gd name="T79" fmla="*/ 1069 h 1086"/>
                <a:gd name="T80" fmla="*/ 618 w 1066"/>
                <a:gd name="T81" fmla="*/ 1075 h 1086"/>
                <a:gd name="T82" fmla="*/ 588 w 1066"/>
                <a:gd name="T83" fmla="*/ 1082 h 1086"/>
                <a:gd name="T84" fmla="*/ 544 w 1066"/>
                <a:gd name="T85" fmla="*/ 1086 h 1086"/>
                <a:gd name="T86" fmla="*/ 502 w 1066"/>
                <a:gd name="T87" fmla="*/ 1084 h 1086"/>
                <a:gd name="T88" fmla="*/ 428 w 1066"/>
                <a:gd name="T89" fmla="*/ 1070 h 1086"/>
                <a:gd name="T90" fmla="*/ 340 w 1066"/>
                <a:gd name="T91" fmla="*/ 1044 h 1086"/>
                <a:gd name="T92" fmla="*/ 261 w 1066"/>
                <a:gd name="T93" fmla="*/ 1006 h 1086"/>
                <a:gd name="T94" fmla="*/ 191 w 1066"/>
                <a:gd name="T95" fmla="*/ 954 h 1086"/>
                <a:gd name="T96" fmla="*/ 126 w 1066"/>
                <a:gd name="T97" fmla="*/ 889 h 1086"/>
                <a:gd name="T98" fmla="*/ 77 w 1066"/>
                <a:gd name="T99" fmla="*/ 818 h 1086"/>
                <a:gd name="T100" fmla="*/ 51 w 1066"/>
                <a:gd name="T101" fmla="*/ 764 h 1086"/>
                <a:gd name="T102" fmla="*/ 29 w 1066"/>
                <a:gd name="T103" fmla="*/ 710 h 1086"/>
                <a:gd name="T104" fmla="*/ 5 w 1066"/>
                <a:gd name="T105" fmla="*/ 597 h 1086"/>
                <a:gd name="T106" fmla="*/ 0 w 1066"/>
                <a:gd name="T107" fmla="*/ 505 h 1086"/>
                <a:gd name="T108" fmla="*/ 0 w 1066"/>
                <a:gd name="T109" fmla="*/ 505 h 10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6"/>
                <a:gd name="T166" fmla="*/ 0 h 1086"/>
                <a:gd name="T167" fmla="*/ 1066 w 1066"/>
                <a:gd name="T168" fmla="*/ 1086 h 10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6" h="1086">
                  <a:moveTo>
                    <a:pt x="0" y="505"/>
                  </a:moveTo>
                  <a:lnTo>
                    <a:pt x="4" y="476"/>
                  </a:lnTo>
                  <a:lnTo>
                    <a:pt x="8" y="449"/>
                  </a:lnTo>
                  <a:lnTo>
                    <a:pt x="13" y="423"/>
                  </a:lnTo>
                  <a:lnTo>
                    <a:pt x="19" y="399"/>
                  </a:lnTo>
                  <a:lnTo>
                    <a:pt x="26" y="373"/>
                  </a:lnTo>
                  <a:lnTo>
                    <a:pt x="35" y="348"/>
                  </a:lnTo>
                  <a:lnTo>
                    <a:pt x="44" y="323"/>
                  </a:lnTo>
                  <a:lnTo>
                    <a:pt x="55" y="297"/>
                  </a:lnTo>
                  <a:lnTo>
                    <a:pt x="70" y="270"/>
                  </a:lnTo>
                  <a:lnTo>
                    <a:pt x="86" y="246"/>
                  </a:lnTo>
                  <a:lnTo>
                    <a:pt x="104" y="221"/>
                  </a:lnTo>
                  <a:lnTo>
                    <a:pt x="123" y="199"/>
                  </a:lnTo>
                  <a:lnTo>
                    <a:pt x="141" y="176"/>
                  </a:lnTo>
                  <a:lnTo>
                    <a:pt x="162" y="157"/>
                  </a:lnTo>
                  <a:lnTo>
                    <a:pt x="183" y="137"/>
                  </a:lnTo>
                  <a:lnTo>
                    <a:pt x="206" y="117"/>
                  </a:lnTo>
                  <a:lnTo>
                    <a:pt x="213" y="112"/>
                  </a:lnTo>
                  <a:lnTo>
                    <a:pt x="219" y="107"/>
                  </a:lnTo>
                  <a:lnTo>
                    <a:pt x="227" y="102"/>
                  </a:lnTo>
                  <a:lnTo>
                    <a:pt x="234" y="97"/>
                  </a:lnTo>
                  <a:lnTo>
                    <a:pt x="241" y="94"/>
                  </a:lnTo>
                  <a:lnTo>
                    <a:pt x="249" y="89"/>
                  </a:lnTo>
                  <a:lnTo>
                    <a:pt x="255" y="84"/>
                  </a:lnTo>
                  <a:lnTo>
                    <a:pt x="262" y="79"/>
                  </a:lnTo>
                  <a:lnTo>
                    <a:pt x="277" y="71"/>
                  </a:lnTo>
                  <a:lnTo>
                    <a:pt x="292" y="64"/>
                  </a:lnTo>
                  <a:lnTo>
                    <a:pt x="306" y="57"/>
                  </a:lnTo>
                  <a:lnTo>
                    <a:pt x="321" y="50"/>
                  </a:lnTo>
                  <a:lnTo>
                    <a:pt x="335" y="44"/>
                  </a:lnTo>
                  <a:lnTo>
                    <a:pt x="350" y="38"/>
                  </a:lnTo>
                  <a:lnTo>
                    <a:pt x="365" y="33"/>
                  </a:lnTo>
                  <a:lnTo>
                    <a:pt x="380" y="28"/>
                  </a:lnTo>
                  <a:lnTo>
                    <a:pt x="395" y="23"/>
                  </a:lnTo>
                  <a:lnTo>
                    <a:pt x="411" y="18"/>
                  </a:lnTo>
                  <a:lnTo>
                    <a:pt x="426" y="15"/>
                  </a:lnTo>
                  <a:lnTo>
                    <a:pt x="440" y="11"/>
                  </a:lnTo>
                  <a:lnTo>
                    <a:pt x="456" y="8"/>
                  </a:lnTo>
                  <a:lnTo>
                    <a:pt x="471" y="5"/>
                  </a:lnTo>
                  <a:lnTo>
                    <a:pt x="487" y="2"/>
                  </a:lnTo>
                  <a:lnTo>
                    <a:pt x="503" y="0"/>
                  </a:lnTo>
                  <a:lnTo>
                    <a:pt x="507" y="1"/>
                  </a:lnTo>
                  <a:lnTo>
                    <a:pt x="511" y="1"/>
                  </a:lnTo>
                  <a:lnTo>
                    <a:pt x="516" y="2"/>
                  </a:lnTo>
                  <a:lnTo>
                    <a:pt x="521" y="2"/>
                  </a:lnTo>
                  <a:lnTo>
                    <a:pt x="528" y="2"/>
                  </a:lnTo>
                  <a:lnTo>
                    <a:pt x="538" y="3"/>
                  </a:lnTo>
                  <a:lnTo>
                    <a:pt x="552" y="3"/>
                  </a:lnTo>
                  <a:lnTo>
                    <a:pt x="570" y="5"/>
                  </a:lnTo>
                  <a:lnTo>
                    <a:pt x="579" y="6"/>
                  </a:lnTo>
                  <a:lnTo>
                    <a:pt x="588" y="7"/>
                  </a:lnTo>
                  <a:lnTo>
                    <a:pt x="596" y="8"/>
                  </a:lnTo>
                  <a:lnTo>
                    <a:pt x="606" y="10"/>
                  </a:lnTo>
                  <a:lnTo>
                    <a:pt x="615" y="11"/>
                  </a:lnTo>
                  <a:lnTo>
                    <a:pt x="623" y="12"/>
                  </a:lnTo>
                  <a:lnTo>
                    <a:pt x="632" y="13"/>
                  </a:lnTo>
                  <a:lnTo>
                    <a:pt x="641" y="15"/>
                  </a:lnTo>
                  <a:lnTo>
                    <a:pt x="659" y="20"/>
                  </a:lnTo>
                  <a:lnTo>
                    <a:pt x="678" y="24"/>
                  </a:lnTo>
                  <a:lnTo>
                    <a:pt x="695" y="31"/>
                  </a:lnTo>
                  <a:lnTo>
                    <a:pt x="712" y="37"/>
                  </a:lnTo>
                  <a:lnTo>
                    <a:pt x="730" y="43"/>
                  </a:lnTo>
                  <a:lnTo>
                    <a:pt x="747" y="50"/>
                  </a:lnTo>
                  <a:lnTo>
                    <a:pt x="763" y="57"/>
                  </a:lnTo>
                  <a:lnTo>
                    <a:pt x="779" y="65"/>
                  </a:lnTo>
                  <a:lnTo>
                    <a:pt x="795" y="73"/>
                  </a:lnTo>
                  <a:lnTo>
                    <a:pt x="810" y="83"/>
                  </a:lnTo>
                  <a:lnTo>
                    <a:pt x="826" y="91"/>
                  </a:lnTo>
                  <a:lnTo>
                    <a:pt x="841" y="101"/>
                  </a:lnTo>
                  <a:lnTo>
                    <a:pt x="856" y="112"/>
                  </a:lnTo>
                  <a:lnTo>
                    <a:pt x="872" y="122"/>
                  </a:lnTo>
                  <a:lnTo>
                    <a:pt x="887" y="134"/>
                  </a:lnTo>
                  <a:lnTo>
                    <a:pt x="901" y="147"/>
                  </a:lnTo>
                  <a:lnTo>
                    <a:pt x="911" y="158"/>
                  </a:lnTo>
                  <a:lnTo>
                    <a:pt x="922" y="168"/>
                  </a:lnTo>
                  <a:lnTo>
                    <a:pt x="931" y="179"/>
                  </a:lnTo>
                  <a:lnTo>
                    <a:pt x="941" y="190"/>
                  </a:lnTo>
                  <a:lnTo>
                    <a:pt x="951" y="201"/>
                  </a:lnTo>
                  <a:lnTo>
                    <a:pt x="960" y="213"/>
                  </a:lnTo>
                  <a:lnTo>
                    <a:pt x="969" y="226"/>
                  </a:lnTo>
                  <a:lnTo>
                    <a:pt x="978" y="238"/>
                  </a:lnTo>
                  <a:lnTo>
                    <a:pt x="994" y="264"/>
                  </a:lnTo>
                  <a:lnTo>
                    <a:pt x="1008" y="290"/>
                  </a:lnTo>
                  <a:lnTo>
                    <a:pt x="1020" y="316"/>
                  </a:lnTo>
                  <a:lnTo>
                    <a:pt x="1031" y="342"/>
                  </a:lnTo>
                  <a:lnTo>
                    <a:pt x="1040" y="368"/>
                  </a:lnTo>
                  <a:lnTo>
                    <a:pt x="1047" y="396"/>
                  </a:lnTo>
                  <a:lnTo>
                    <a:pt x="1055" y="425"/>
                  </a:lnTo>
                  <a:lnTo>
                    <a:pt x="1061" y="454"/>
                  </a:lnTo>
                  <a:lnTo>
                    <a:pt x="1062" y="467"/>
                  </a:lnTo>
                  <a:lnTo>
                    <a:pt x="1063" y="480"/>
                  </a:lnTo>
                  <a:lnTo>
                    <a:pt x="1065" y="494"/>
                  </a:lnTo>
                  <a:lnTo>
                    <a:pt x="1066" y="507"/>
                  </a:lnTo>
                  <a:lnTo>
                    <a:pt x="1063" y="557"/>
                  </a:lnTo>
                  <a:lnTo>
                    <a:pt x="1058" y="602"/>
                  </a:lnTo>
                  <a:lnTo>
                    <a:pt x="1051" y="648"/>
                  </a:lnTo>
                  <a:lnTo>
                    <a:pt x="1041" y="691"/>
                  </a:lnTo>
                  <a:lnTo>
                    <a:pt x="1027" y="733"/>
                  </a:lnTo>
                  <a:lnTo>
                    <a:pt x="1009" y="775"/>
                  </a:lnTo>
                  <a:lnTo>
                    <a:pt x="988" y="817"/>
                  </a:lnTo>
                  <a:lnTo>
                    <a:pt x="961" y="860"/>
                  </a:lnTo>
                  <a:lnTo>
                    <a:pt x="946" y="878"/>
                  </a:lnTo>
                  <a:lnTo>
                    <a:pt x="932" y="895"/>
                  </a:lnTo>
                  <a:lnTo>
                    <a:pt x="917" y="911"/>
                  </a:lnTo>
                  <a:lnTo>
                    <a:pt x="903" y="926"/>
                  </a:lnTo>
                  <a:lnTo>
                    <a:pt x="887" y="941"/>
                  </a:lnTo>
                  <a:lnTo>
                    <a:pt x="872" y="956"/>
                  </a:lnTo>
                  <a:lnTo>
                    <a:pt x="854" y="969"/>
                  </a:lnTo>
                  <a:lnTo>
                    <a:pt x="838" y="981"/>
                  </a:lnTo>
                  <a:lnTo>
                    <a:pt x="821" y="994"/>
                  </a:lnTo>
                  <a:lnTo>
                    <a:pt x="804" y="1005"/>
                  </a:lnTo>
                  <a:lnTo>
                    <a:pt x="785" y="1016"/>
                  </a:lnTo>
                  <a:lnTo>
                    <a:pt x="767" y="1027"/>
                  </a:lnTo>
                  <a:lnTo>
                    <a:pt x="747" y="1037"/>
                  </a:lnTo>
                  <a:lnTo>
                    <a:pt x="726" y="1046"/>
                  </a:lnTo>
                  <a:lnTo>
                    <a:pt x="705" y="1054"/>
                  </a:lnTo>
                  <a:lnTo>
                    <a:pt x="683" y="1062"/>
                  </a:lnTo>
                  <a:lnTo>
                    <a:pt x="673" y="1064"/>
                  </a:lnTo>
                  <a:lnTo>
                    <a:pt x="662" y="1067"/>
                  </a:lnTo>
                  <a:lnTo>
                    <a:pt x="652" y="1069"/>
                  </a:lnTo>
                  <a:lnTo>
                    <a:pt x="641" y="1070"/>
                  </a:lnTo>
                  <a:lnTo>
                    <a:pt x="630" y="1073"/>
                  </a:lnTo>
                  <a:lnTo>
                    <a:pt x="618" y="1075"/>
                  </a:lnTo>
                  <a:lnTo>
                    <a:pt x="609" y="1078"/>
                  </a:lnTo>
                  <a:lnTo>
                    <a:pt x="597" y="1080"/>
                  </a:lnTo>
                  <a:lnTo>
                    <a:pt x="588" y="1082"/>
                  </a:lnTo>
                  <a:lnTo>
                    <a:pt x="574" y="1083"/>
                  </a:lnTo>
                  <a:lnTo>
                    <a:pt x="559" y="1085"/>
                  </a:lnTo>
                  <a:lnTo>
                    <a:pt x="544" y="1086"/>
                  </a:lnTo>
                  <a:lnTo>
                    <a:pt x="528" y="1086"/>
                  </a:lnTo>
                  <a:lnTo>
                    <a:pt x="515" y="1086"/>
                  </a:lnTo>
                  <a:lnTo>
                    <a:pt x="502" y="1084"/>
                  </a:lnTo>
                  <a:lnTo>
                    <a:pt x="492" y="1080"/>
                  </a:lnTo>
                  <a:lnTo>
                    <a:pt x="460" y="1075"/>
                  </a:lnTo>
                  <a:lnTo>
                    <a:pt x="428" y="1070"/>
                  </a:lnTo>
                  <a:lnTo>
                    <a:pt x="398" y="1063"/>
                  </a:lnTo>
                  <a:lnTo>
                    <a:pt x="369" y="1054"/>
                  </a:lnTo>
                  <a:lnTo>
                    <a:pt x="340" y="1044"/>
                  </a:lnTo>
                  <a:lnTo>
                    <a:pt x="313" y="1033"/>
                  </a:lnTo>
                  <a:lnTo>
                    <a:pt x="287" y="1021"/>
                  </a:lnTo>
                  <a:lnTo>
                    <a:pt x="261" y="1006"/>
                  </a:lnTo>
                  <a:lnTo>
                    <a:pt x="236" y="990"/>
                  </a:lnTo>
                  <a:lnTo>
                    <a:pt x="213" y="973"/>
                  </a:lnTo>
                  <a:lnTo>
                    <a:pt x="191" y="954"/>
                  </a:lnTo>
                  <a:lnTo>
                    <a:pt x="169" y="935"/>
                  </a:lnTo>
                  <a:lnTo>
                    <a:pt x="148" y="912"/>
                  </a:lnTo>
                  <a:lnTo>
                    <a:pt x="126" y="889"/>
                  </a:lnTo>
                  <a:lnTo>
                    <a:pt x="107" y="864"/>
                  </a:lnTo>
                  <a:lnTo>
                    <a:pt x="88" y="837"/>
                  </a:lnTo>
                  <a:lnTo>
                    <a:pt x="77" y="818"/>
                  </a:lnTo>
                  <a:lnTo>
                    <a:pt x="68" y="800"/>
                  </a:lnTo>
                  <a:lnTo>
                    <a:pt x="59" y="783"/>
                  </a:lnTo>
                  <a:lnTo>
                    <a:pt x="51" y="764"/>
                  </a:lnTo>
                  <a:lnTo>
                    <a:pt x="42" y="747"/>
                  </a:lnTo>
                  <a:lnTo>
                    <a:pt x="35" y="728"/>
                  </a:lnTo>
                  <a:lnTo>
                    <a:pt x="29" y="710"/>
                  </a:lnTo>
                  <a:lnTo>
                    <a:pt x="21" y="691"/>
                  </a:lnTo>
                  <a:lnTo>
                    <a:pt x="12" y="644"/>
                  </a:lnTo>
                  <a:lnTo>
                    <a:pt x="5" y="597"/>
                  </a:lnTo>
                  <a:lnTo>
                    <a:pt x="2" y="552"/>
                  </a:lnTo>
                  <a:lnTo>
                    <a:pt x="0" y="505"/>
                  </a:lnTo>
                  <a:close/>
                </a:path>
              </a:pathLst>
            </a:custGeom>
            <a:solidFill>
              <a:srgbClr val="000000"/>
            </a:solidFill>
            <a:ln w="9525">
              <a:noFill/>
              <a:round/>
              <a:headEnd/>
              <a:tailEnd/>
            </a:ln>
          </p:spPr>
          <p:txBody>
            <a:bodyPr/>
            <a:lstStyle/>
            <a:p>
              <a:endParaRPr lang="el-GR"/>
            </a:p>
          </p:txBody>
        </p:sp>
        <p:sp>
          <p:nvSpPr>
            <p:cNvPr id="41271" name="Freeform 666"/>
            <p:cNvSpPr>
              <a:spLocks/>
            </p:cNvSpPr>
            <p:nvPr/>
          </p:nvSpPr>
          <p:spPr bwMode="auto">
            <a:xfrm>
              <a:off x="3853" y="2034"/>
              <a:ext cx="1018" cy="1024"/>
            </a:xfrm>
            <a:custGeom>
              <a:avLst/>
              <a:gdLst>
                <a:gd name="T0" fmla="*/ 11 w 1018"/>
                <a:gd name="T1" fmla="*/ 403 h 1024"/>
                <a:gd name="T2" fmla="*/ 46 w 1018"/>
                <a:gd name="T3" fmla="*/ 303 h 1024"/>
                <a:gd name="T4" fmla="*/ 102 w 1018"/>
                <a:gd name="T5" fmla="*/ 208 h 1024"/>
                <a:gd name="T6" fmla="*/ 126 w 1018"/>
                <a:gd name="T7" fmla="*/ 182 h 1024"/>
                <a:gd name="T8" fmla="*/ 151 w 1018"/>
                <a:gd name="T9" fmla="*/ 152 h 1024"/>
                <a:gd name="T10" fmla="*/ 164 w 1018"/>
                <a:gd name="T11" fmla="*/ 138 h 1024"/>
                <a:gd name="T12" fmla="*/ 188 w 1018"/>
                <a:gd name="T13" fmla="*/ 121 h 1024"/>
                <a:gd name="T14" fmla="*/ 210 w 1018"/>
                <a:gd name="T15" fmla="*/ 103 h 1024"/>
                <a:gd name="T16" fmla="*/ 231 w 1018"/>
                <a:gd name="T17" fmla="*/ 87 h 1024"/>
                <a:gd name="T18" fmla="*/ 248 w 1018"/>
                <a:gd name="T19" fmla="*/ 75 h 1024"/>
                <a:gd name="T20" fmla="*/ 274 w 1018"/>
                <a:gd name="T21" fmla="*/ 60 h 1024"/>
                <a:gd name="T22" fmla="*/ 337 w 1018"/>
                <a:gd name="T23" fmla="*/ 31 h 1024"/>
                <a:gd name="T24" fmla="*/ 400 w 1018"/>
                <a:gd name="T25" fmla="*/ 13 h 1024"/>
                <a:gd name="T26" fmla="*/ 462 w 1018"/>
                <a:gd name="T27" fmla="*/ 3 h 1024"/>
                <a:gd name="T28" fmla="*/ 525 w 1018"/>
                <a:gd name="T29" fmla="*/ 0 h 1024"/>
                <a:gd name="T30" fmla="*/ 592 w 1018"/>
                <a:gd name="T31" fmla="*/ 7 h 1024"/>
                <a:gd name="T32" fmla="*/ 680 w 1018"/>
                <a:gd name="T33" fmla="*/ 31 h 1024"/>
                <a:gd name="T34" fmla="*/ 767 w 1018"/>
                <a:gd name="T35" fmla="*/ 72 h 1024"/>
                <a:gd name="T36" fmla="*/ 843 w 1018"/>
                <a:gd name="T37" fmla="*/ 126 h 1024"/>
                <a:gd name="T38" fmla="*/ 907 w 1018"/>
                <a:gd name="T39" fmla="*/ 194 h 1024"/>
                <a:gd name="T40" fmla="*/ 959 w 1018"/>
                <a:gd name="T41" fmla="*/ 276 h 1024"/>
                <a:gd name="T42" fmla="*/ 1000 w 1018"/>
                <a:gd name="T43" fmla="*/ 378 h 1024"/>
                <a:gd name="T44" fmla="*/ 1018 w 1018"/>
                <a:gd name="T45" fmla="*/ 497 h 1024"/>
                <a:gd name="T46" fmla="*/ 1006 w 1018"/>
                <a:gd name="T47" fmla="*/ 618 h 1024"/>
                <a:gd name="T48" fmla="*/ 978 w 1018"/>
                <a:gd name="T49" fmla="*/ 711 h 1024"/>
                <a:gd name="T50" fmla="*/ 940 w 1018"/>
                <a:gd name="T51" fmla="*/ 781 h 1024"/>
                <a:gd name="T52" fmla="*/ 890 w 1018"/>
                <a:gd name="T53" fmla="*/ 851 h 1024"/>
                <a:gd name="T54" fmla="*/ 889 w 1018"/>
                <a:gd name="T55" fmla="*/ 856 h 1024"/>
                <a:gd name="T56" fmla="*/ 854 w 1018"/>
                <a:gd name="T57" fmla="*/ 890 h 1024"/>
                <a:gd name="T58" fmla="*/ 803 w 1018"/>
                <a:gd name="T59" fmla="*/ 930 h 1024"/>
                <a:gd name="T60" fmla="*/ 750 w 1018"/>
                <a:gd name="T61" fmla="*/ 962 h 1024"/>
                <a:gd name="T62" fmla="*/ 692 w 1018"/>
                <a:gd name="T63" fmla="*/ 988 h 1024"/>
                <a:gd name="T64" fmla="*/ 630 w 1018"/>
                <a:gd name="T65" fmla="*/ 1009 h 1024"/>
                <a:gd name="T66" fmla="*/ 578 w 1018"/>
                <a:gd name="T67" fmla="*/ 1020 h 1024"/>
                <a:gd name="T68" fmla="*/ 561 w 1018"/>
                <a:gd name="T69" fmla="*/ 1022 h 1024"/>
                <a:gd name="T70" fmla="*/ 542 w 1018"/>
                <a:gd name="T71" fmla="*/ 1024 h 1024"/>
                <a:gd name="T72" fmla="*/ 498 w 1018"/>
                <a:gd name="T73" fmla="*/ 1023 h 1024"/>
                <a:gd name="T74" fmla="*/ 444 w 1018"/>
                <a:gd name="T75" fmla="*/ 1018 h 1024"/>
                <a:gd name="T76" fmla="*/ 390 w 1018"/>
                <a:gd name="T77" fmla="*/ 1008 h 1024"/>
                <a:gd name="T78" fmla="*/ 339 w 1018"/>
                <a:gd name="T79" fmla="*/ 993 h 1024"/>
                <a:gd name="T80" fmla="*/ 287 w 1018"/>
                <a:gd name="T81" fmla="*/ 972 h 1024"/>
                <a:gd name="T82" fmla="*/ 243 w 1018"/>
                <a:gd name="T83" fmla="*/ 950 h 1024"/>
                <a:gd name="T84" fmla="*/ 220 w 1018"/>
                <a:gd name="T85" fmla="*/ 933 h 1024"/>
                <a:gd name="T86" fmla="*/ 195 w 1018"/>
                <a:gd name="T87" fmla="*/ 917 h 1024"/>
                <a:gd name="T88" fmla="*/ 188 w 1018"/>
                <a:gd name="T89" fmla="*/ 908 h 1024"/>
                <a:gd name="T90" fmla="*/ 175 w 1018"/>
                <a:gd name="T91" fmla="*/ 893 h 1024"/>
                <a:gd name="T92" fmla="*/ 143 w 1018"/>
                <a:gd name="T93" fmla="*/ 862 h 1024"/>
                <a:gd name="T94" fmla="*/ 114 w 1018"/>
                <a:gd name="T95" fmla="*/ 829 h 1024"/>
                <a:gd name="T96" fmla="*/ 64 w 1018"/>
                <a:gd name="T97" fmla="*/ 753 h 1024"/>
                <a:gd name="T98" fmla="*/ 25 w 1018"/>
                <a:gd name="T99" fmla="*/ 655 h 1024"/>
                <a:gd name="T100" fmla="*/ 0 w 1018"/>
                <a:gd name="T101" fmla="*/ 550 h 1024"/>
                <a:gd name="T102" fmla="*/ 0 w 1018"/>
                <a:gd name="T103" fmla="*/ 496 h 1024"/>
                <a:gd name="T104" fmla="*/ 0 w 1018"/>
                <a:gd name="T105" fmla="*/ 477 h 10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8"/>
                <a:gd name="T160" fmla="*/ 0 h 1024"/>
                <a:gd name="T161" fmla="*/ 1018 w 1018"/>
                <a:gd name="T162" fmla="*/ 1024 h 10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8" h="1024">
                  <a:moveTo>
                    <a:pt x="0" y="477"/>
                  </a:moveTo>
                  <a:lnTo>
                    <a:pt x="5" y="439"/>
                  </a:lnTo>
                  <a:lnTo>
                    <a:pt x="11" y="403"/>
                  </a:lnTo>
                  <a:lnTo>
                    <a:pt x="21" y="368"/>
                  </a:lnTo>
                  <a:lnTo>
                    <a:pt x="32" y="335"/>
                  </a:lnTo>
                  <a:lnTo>
                    <a:pt x="46" y="303"/>
                  </a:lnTo>
                  <a:lnTo>
                    <a:pt x="62" y="271"/>
                  </a:lnTo>
                  <a:lnTo>
                    <a:pt x="81" y="240"/>
                  </a:lnTo>
                  <a:lnTo>
                    <a:pt x="102" y="208"/>
                  </a:lnTo>
                  <a:lnTo>
                    <a:pt x="109" y="201"/>
                  </a:lnTo>
                  <a:lnTo>
                    <a:pt x="117" y="192"/>
                  </a:lnTo>
                  <a:lnTo>
                    <a:pt x="126" y="182"/>
                  </a:lnTo>
                  <a:lnTo>
                    <a:pt x="135" y="172"/>
                  </a:lnTo>
                  <a:lnTo>
                    <a:pt x="143" y="161"/>
                  </a:lnTo>
                  <a:lnTo>
                    <a:pt x="151" y="152"/>
                  </a:lnTo>
                  <a:lnTo>
                    <a:pt x="156" y="145"/>
                  </a:lnTo>
                  <a:lnTo>
                    <a:pt x="158" y="140"/>
                  </a:lnTo>
                  <a:lnTo>
                    <a:pt x="164" y="138"/>
                  </a:lnTo>
                  <a:lnTo>
                    <a:pt x="172" y="134"/>
                  </a:lnTo>
                  <a:lnTo>
                    <a:pt x="179" y="128"/>
                  </a:lnTo>
                  <a:lnTo>
                    <a:pt x="188" y="121"/>
                  </a:lnTo>
                  <a:lnTo>
                    <a:pt x="196" y="115"/>
                  </a:lnTo>
                  <a:lnTo>
                    <a:pt x="204" y="108"/>
                  </a:lnTo>
                  <a:lnTo>
                    <a:pt x="210" y="103"/>
                  </a:lnTo>
                  <a:lnTo>
                    <a:pt x="215" y="98"/>
                  </a:lnTo>
                  <a:lnTo>
                    <a:pt x="224" y="92"/>
                  </a:lnTo>
                  <a:lnTo>
                    <a:pt x="231" y="87"/>
                  </a:lnTo>
                  <a:lnTo>
                    <a:pt x="237" y="82"/>
                  </a:lnTo>
                  <a:lnTo>
                    <a:pt x="243" y="78"/>
                  </a:lnTo>
                  <a:lnTo>
                    <a:pt x="248" y="75"/>
                  </a:lnTo>
                  <a:lnTo>
                    <a:pt x="256" y="71"/>
                  </a:lnTo>
                  <a:lnTo>
                    <a:pt x="263" y="66"/>
                  </a:lnTo>
                  <a:lnTo>
                    <a:pt x="274" y="60"/>
                  </a:lnTo>
                  <a:lnTo>
                    <a:pt x="295" y="50"/>
                  </a:lnTo>
                  <a:lnTo>
                    <a:pt x="316" y="40"/>
                  </a:lnTo>
                  <a:lnTo>
                    <a:pt x="337" y="31"/>
                  </a:lnTo>
                  <a:lnTo>
                    <a:pt x="358" y="24"/>
                  </a:lnTo>
                  <a:lnTo>
                    <a:pt x="379" y="18"/>
                  </a:lnTo>
                  <a:lnTo>
                    <a:pt x="400" y="13"/>
                  </a:lnTo>
                  <a:lnTo>
                    <a:pt x="420" y="8"/>
                  </a:lnTo>
                  <a:lnTo>
                    <a:pt x="441" y="5"/>
                  </a:lnTo>
                  <a:lnTo>
                    <a:pt x="462" y="3"/>
                  </a:lnTo>
                  <a:lnTo>
                    <a:pt x="483" y="0"/>
                  </a:lnTo>
                  <a:lnTo>
                    <a:pt x="504" y="0"/>
                  </a:lnTo>
                  <a:lnTo>
                    <a:pt x="525" y="0"/>
                  </a:lnTo>
                  <a:lnTo>
                    <a:pt x="547" y="2"/>
                  </a:lnTo>
                  <a:lnTo>
                    <a:pt x="570" y="4"/>
                  </a:lnTo>
                  <a:lnTo>
                    <a:pt x="592" y="7"/>
                  </a:lnTo>
                  <a:lnTo>
                    <a:pt x="614" y="10"/>
                  </a:lnTo>
                  <a:lnTo>
                    <a:pt x="648" y="20"/>
                  </a:lnTo>
                  <a:lnTo>
                    <a:pt x="680" y="31"/>
                  </a:lnTo>
                  <a:lnTo>
                    <a:pt x="709" y="42"/>
                  </a:lnTo>
                  <a:lnTo>
                    <a:pt x="739" y="57"/>
                  </a:lnTo>
                  <a:lnTo>
                    <a:pt x="767" y="72"/>
                  </a:lnTo>
                  <a:lnTo>
                    <a:pt x="793" y="88"/>
                  </a:lnTo>
                  <a:lnTo>
                    <a:pt x="819" y="107"/>
                  </a:lnTo>
                  <a:lnTo>
                    <a:pt x="843" y="126"/>
                  </a:lnTo>
                  <a:lnTo>
                    <a:pt x="865" y="147"/>
                  </a:lnTo>
                  <a:lnTo>
                    <a:pt x="887" y="170"/>
                  </a:lnTo>
                  <a:lnTo>
                    <a:pt x="907" y="194"/>
                  </a:lnTo>
                  <a:lnTo>
                    <a:pt x="926" y="220"/>
                  </a:lnTo>
                  <a:lnTo>
                    <a:pt x="943" y="247"/>
                  </a:lnTo>
                  <a:lnTo>
                    <a:pt x="959" y="276"/>
                  </a:lnTo>
                  <a:lnTo>
                    <a:pt x="974" y="307"/>
                  </a:lnTo>
                  <a:lnTo>
                    <a:pt x="987" y="339"/>
                  </a:lnTo>
                  <a:lnTo>
                    <a:pt x="1000" y="378"/>
                  </a:lnTo>
                  <a:lnTo>
                    <a:pt x="1008" y="415"/>
                  </a:lnTo>
                  <a:lnTo>
                    <a:pt x="1015" y="455"/>
                  </a:lnTo>
                  <a:lnTo>
                    <a:pt x="1018" y="497"/>
                  </a:lnTo>
                  <a:lnTo>
                    <a:pt x="1017" y="538"/>
                  </a:lnTo>
                  <a:lnTo>
                    <a:pt x="1013" y="577"/>
                  </a:lnTo>
                  <a:lnTo>
                    <a:pt x="1006" y="618"/>
                  </a:lnTo>
                  <a:lnTo>
                    <a:pt x="997" y="659"/>
                  </a:lnTo>
                  <a:lnTo>
                    <a:pt x="987" y="686"/>
                  </a:lnTo>
                  <a:lnTo>
                    <a:pt x="978" y="711"/>
                  </a:lnTo>
                  <a:lnTo>
                    <a:pt x="966" y="735"/>
                  </a:lnTo>
                  <a:lnTo>
                    <a:pt x="954" y="759"/>
                  </a:lnTo>
                  <a:lnTo>
                    <a:pt x="940" y="781"/>
                  </a:lnTo>
                  <a:lnTo>
                    <a:pt x="926" y="804"/>
                  </a:lnTo>
                  <a:lnTo>
                    <a:pt x="908" y="828"/>
                  </a:lnTo>
                  <a:lnTo>
                    <a:pt x="890" y="851"/>
                  </a:lnTo>
                  <a:lnTo>
                    <a:pt x="890" y="853"/>
                  </a:lnTo>
                  <a:lnTo>
                    <a:pt x="889" y="855"/>
                  </a:lnTo>
                  <a:lnTo>
                    <a:pt x="889" y="856"/>
                  </a:lnTo>
                  <a:lnTo>
                    <a:pt x="887" y="857"/>
                  </a:lnTo>
                  <a:lnTo>
                    <a:pt x="871" y="874"/>
                  </a:lnTo>
                  <a:lnTo>
                    <a:pt x="854" y="890"/>
                  </a:lnTo>
                  <a:lnTo>
                    <a:pt x="838" y="903"/>
                  </a:lnTo>
                  <a:lnTo>
                    <a:pt x="821" y="917"/>
                  </a:lnTo>
                  <a:lnTo>
                    <a:pt x="803" y="930"/>
                  </a:lnTo>
                  <a:lnTo>
                    <a:pt x="786" y="941"/>
                  </a:lnTo>
                  <a:lnTo>
                    <a:pt x="767" y="953"/>
                  </a:lnTo>
                  <a:lnTo>
                    <a:pt x="750" y="962"/>
                  </a:lnTo>
                  <a:lnTo>
                    <a:pt x="732" y="972"/>
                  </a:lnTo>
                  <a:lnTo>
                    <a:pt x="712" y="981"/>
                  </a:lnTo>
                  <a:lnTo>
                    <a:pt x="692" y="988"/>
                  </a:lnTo>
                  <a:lnTo>
                    <a:pt x="672" y="996"/>
                  </a:lnTo>
                  <a:lnTo>
                    <a:pt x="651" y="1003"/>
                  </a:lnTo>
                  <a:lnTo>
                    <a:pt x="630" y="1009"/>
                  </a:lnTo>
                  <a:lnTo>
                    <a:pt x="608" y="1014"/>
                  </a:lnTo>
                  <a:lnTo>
                    <a:pt x="585" y="1019"/>
                  </a:lnTo>
                  <a:lnTo>
                    <a:pt x="578" y="1020"/>
                  </a:lnTo>
                  <a:lnTo>
                    <a:pt x="572" y="1020"/>
                  </a:lnTo>
                  <a:lnTo>
                    <a:pt x="566" y="1022"/>
                  </a:lnTo>
                  <a:lnTo>
                    <a:pt x="561" y="1022"/>
                  </a:lnTo>
                  <a:lnTo>
                    <a:pt x="555" y="1023"/>
                  </a:lnTo>
                  <a:lnTo>
                    <a:pt x="549" y="1023"/>
                  </a:lnTo>
                  <a:lnTo>
                    <a:pt x="542" y="1024"/>
                  </a:lnTo>
                  <a:lnTo>
                    <a:pt x="536" y="1024"/>
                  </a:lnTo>
                  <a:lnTo>
                    <a:pt x="517" y="1024"/>
                  </a:lnTo>
                  <a:lnTo>
                    <a:pt x="498" y="1023"/>
                  </a:lnTo>
                  <a:lnTo>
                    <a:pt x="479" y="1022"/>
                  </a:lnTo>
                  <a:lnTo>
                    <a:pt x="461" y="1019"/>
                  </a:lnTo>
                  <a:lnTo>
                    <a:pt x="444" y="1018"/>
                  </a:lnTo>
                  <a:lnTo>
                    <a:pt x="426" y="1014"/>
                  </a:lnTo>
                  <a:lnTo>
                    <a:pt x="408" y="1012"/>
                  </a:lnTo>
                  <a:lnTo>
                    <a:pt x="390" y="1008"/>
                  </a:lnTo>
                  <a:lnTo>
                    <a:pt x="373" y="1003"/>
                  </a:lnTo>
                  <a:lnTo>
                    <a:pt x="356" y="998"/>
                  </a:lnTo>
                  <a:lnTo>
                    <a:pt x="339" y="993"/>
                  </a:lnTo>
                  <a:lnTo>
                    <a:pt x="321" y="986"/>
                  </a:lnTo>
                  <a:lnTo>
                    <a:pt x="304" y="980"/>
                  </a:lnTo>
                  <a:lnTo>
                    <a:pt x="287" y="972"/>
                  </a:lnTo>
                  <a:lnTo>
                    <a:pt x="269" y="964"/>
                  </a:lnTo>
                  <a:lnTo>
                    <a:pt x="251" y="955"/>
                  </a:lnTo>
                  <a:lnTo>
                    <a:pt x="243" y="950"/>
                  </a:lnTo>
                  <a:lnTo>
                    <a:pt x="235" y="944"/>
                  </a:lnTo>
                  <a:lnTo>
                    <a:pt x="227" y="939"/>
                  </a:lnTo>
                  <a:lnTo>
                    <a:pt x="220" y="933"/>
                  </a:lnTo>
                  <a:lnTo>
                    <a:pt x="211" y="928"/>
                  </a:lnTo>
                  <a:lnTo>
                    <a:pt x="204" y="923"/>
                  </a:lnTo>
                  <a:lnTo>
                    <a:pt x="195" y="917"/>
                  </a:lnTo>
                  <a:lnTo>
                    <a:pt x="188" y="912"/>
                  </a:lnTo>
                  <a:lnTo>
                    <a:pt x="188" y="909"/>
                  </a:lnTo>
                  <a:lnTo>
                    <a:pt x="188" y="908"/>
                  </a:lnTo>
                  <a:lnTo>
                    <a:pt x="188" y="906"/>
                  </a:lnTo>
                  <a:lnTo>
                    <a:pt x="187" y="903"/>
                  </a:lnTo>
                  <a:lnTo>
                    <a:pt x="175" y="893"/>
                  </a:lnTo>
                  <a:lnTo>
                    <a:pt x="164" y="883"/>
                  </a:lnTo>
                  <a:lnTo>
                    <a:pt x="153" y="874"/>
                  </a:lnTo>
                  <a:lnTo>
                    <a:pt x="143" y="862"/>
                  </a:lnTo>
                  <a:lnTo>
                    <a:pt x="133" y="851"/>
                  </a:lnTo>
                  <a:lnTo>
                    <a:pt x="124" y="840"/>
                  </a:lnTo>
                  <a:lnTo>
                    <a:pt x="114" y="829"/>
                  </a:lnTo>
                  <a:lnTo>
                    <a:pt x="104" y="817"/>
                  </a:lnTo>
                  <a:lnTo>
                    <a:pt x="83" y="785"/>
                  </a:lnTo>
                  <a:lnTo>
                    <a:pt x="64" y="753"/>
                  </a:lnTo>
                  <a:lnTo>
                    <a:pt x="49" y="720"/>
                  </a:lnTo>
                  <a:lnTo>
                    <a:pt x="36" y="688"/>
                  </a:lnTo>
                  <a:lnTo>
                    <a:pt x="25" y="655"/>
                  </a:lnTo>
                  <a:lnTo>
                    <a:pt x="15" y="622"/>
                  </a:lnTo>
                  <a:lnTo>
                    <a:pt x="6" y="587"/>
                  </a:lnTo>
                  <a:lnTo>
                    <a:pt x="0" y="550"/>
                  </a:lnTo>
                  <a:lnTo>
                    <a:pt x="0" y="531"/>
                  </a:lnTo>
                  <a:lnTo>
                    <a:pt x="0" y="513"/>
                  </a:lnTo>
                  <a:lnTo>
                    <a:pt x="0" y="496"/>
                  </a:lnTo>
                  <a:lnTo>
                    <a:pt x="0" y="477"/>
                  </a:lnTo>
                  <a:close/>
                </a:path>
              </a:pathLst>
            </a:custGeom>
            <a:solidFill>
              <a:srgbClr val="000000"/>
            </a:solidFill>
            <a:ln w="9525">
              <a:noFill/>
              <a:round/>
              <a:headEnd/>
              <a:tailEnd/>
            </a:ln>
          </p:spPr>
          <p:txBody>
            <a:bodyPr/>
            <a:lstStyle/>
            <a:p>
              <a:endParaRPr lang="el-GR"/>
            </a:p>
          </p:txBody>
        </p:sp>
        <p:sp>
          <p:nvSpPr>
            <p:cNvPr id="41272" name="Freeform 667"/>
            <p:cNvSpPr>
              <a:spLocks/>
            </p:cNvSpPr>
            <p:nvPr/>
          </p:nvSpPr>
          <p:spPr bwMode="auto">
            <a:xfrm>
              <a:off x="3858" y="2533"/>
              <a:ext cx="319" cy="335"/>
            </a:xfrm>
            <a:custGeom>
              <a:avLst/>
              <a:gdLst>
                <a:gd name="T0" fmla="*/ 11 w 319"/>
                <a:gd name="T1" fmla="*/ 3 h 335"/>
                <a:gd name="T2" fmla="*/ 26 w 319"/>
                <a:gd name="T3" fmla="*/ 47 h 335"/>
                <a:gd name="T4" fmla="*/ 30 w 319"/>
                <a:gd name="T5" fmla="*/ 4 h 335"/>
                <a:gd name="T6" fmla="*/ 54 w 319"/>
                <a:gd name="T7" fmla="*/ 62 h 335"/>
                <a:gd name="T8" fmla="*/ 65 w 319"/>
                <a:gd name="T9" fmla="*/ 82 h 335"/>
                <a:gd name="T10" fmla="*/ 60 w 319"/>
                <a:gd name="T11" fmla="*/ 4 h 335"/>
                <a:gd name="T12" fmla="*/ 83 w 319"/>
                <a:gd name="T13" fmla="*/ 44 h 335"/>
                <a:gd name="T14" fmla="*/ 90 w 319"/>
                <a:gd name="T15" fmla="*/ 57 h 335"/>
                <a:gd name="T16" fmla="*/ 83 w 319"/>
                <a:gd name="T17" fmla="*/ 4 h 335"/>
                <a:gd name="T18" fmla="*/ 111 w 319"/>
                <a:gd name="T19" fmla="*/ 24 h 335"/>
                <a:gd name="T20" fmla="*/ 127 w 319"/>
                <a:gd name="T21" fmla="*/ 77 h 335"/>
                <a:gd name="T22" fmla="*/ 120 w 319"/>
                <a:gd name="T23" fmla="*/ 21 h 335"/>
                <a:gd name="T24" fmla="*/ 147 w 319"/>
                <a:gd name="T25" fmla="*/ 5 h 335"/>
                <a:gd name="T26" fmla="*/ 164 w 319"/>
                <a:gd name="T27" fmla="*/ 73 h 335"/>
                <a:gd name="T28" fmla="*/ 161 w 319"/>
                <a:gd name="T29" fmla="*/ 40 h 335"/>
                <a:gd name="T30" fmla="*/ 177 w 319"/>
                <a:gd name="T31" fmla="*/ 7 h 335"/>
                <a:gd name="T32" fmla="*/ 201 w 319"/>
                <a:gd name="T33" fmla="*/ 74 h 335"/>
                <a:gd name="T34" fmla="*/ 199 w 319"/>
                <a:gd name="T35" fmla="*/ 7 h 335"/>
                <a:gd name="T36" fmla="*/ 226 w 319"/>
                <a:gd name="T37" fmla="*/ 41 h 335"/>
                <a:gd name="T38" fmla="*/ 231 w 319"/>
                <a:gd name="T39" fmla="*/ 20 h 335"/>
                <a:gd name="T40" fmla="*/ 258 w 319"/>
                <a:gd name="T41" fmla="*/ 8 h 335"/>
                <a:gd name="T42" fmla="*/ 284 w 319"/>
                <a:gd name="T43" fmla="*/ 108 h 335"/>
                <a:gd name="T44" fmla="*/ 319 w 319"/>
                <a:gd name="T45" fmla="*/ 165 h 335"/>
                <a:gd name="T46" fmla="*/ 313 w 319"/>
                <a:gd name="T47" fmla="*/ 172 h 335"/>
                <a:gd name="T48" fmla="*/ 284 w 319"/>
                <a:gd name="T49" fmla="*/ 139 h 335"/>
                <a:gd name="T50" fmla="*/ 287 w 319"/>
                <a:gd name="T51" fmla="*/ 149 h 335"/>
                <a:gd name="T52" fmla="*/ 295 w 319"/>
                <a:gd name="T53" fmla="*/ 189 h 335"/>
                <a:gd name="T54" fmla="*/ 261 w 319"/>
                <a:gd name="T55" fmla="*/ 158 h 335"/>
                <a:gd name="T56" fmla="*/ 277 w 319"/>
                <a:gd name="T57" fmla="*/ 203 h 335"/>
                <a:gd name="T58" fmla="*/ 254 w 319"/>
                <a:gd name="T59" fmla="*/ 214 h 335"/>
                <a:gd name="T60" fmla="*/ 225 w 319"/>
                <a:gd name="T61" fmla="*/ 170 h 335"/>
                <a:gd name="T62" fmla="*/ 238 w 319"/>
                <a:gd name="T63" fmla="*/ 207 h 335"/>
                <a:gd name="T64" fmla="*/ 229 w 319"/>
                <a:gd name="T65" fmla="*/ 242 h 335"/>
                <a:gd name="T66" fmla="*/ 207 w 319"/>
                <a:gd name="T67" fmla="*/ 219 h 335"/>
                <a:gd name="T68" fmla="*/ 212 w 319"/>
                <a:gd name="T69" fmla="*/ 260 h 335"/>
                <a:gd name="T70" fmla="*/ 185 w 319"/>
                <a:gd name="T71" fmla="*/ 245 h 335"/>
                <a:gd name="T72" fmla="*/ 163 w 319"/>
                <a:gd name="T73" fmla="*/ 207 h 335"/>
                <a:gd name="T74" fmla="*/ 189 w 319"/>
                <a:gd name="T75" fmla="*/ 279 h 335"/>
                <a:gd name="T76" fmla="*/ 158 w 319"/>
                <a:gd name="T77" fmla="*/ 263 h 335"/>
                <a:gd name="T78" fmla="*/ 165 w 319"/>
                <a:gd name="T79" fmla="*/ 287 h 335"/>
                <a:gd name="T80" fmla="*/ 148 w 319"/>
                <a:gd name="T81" fmla="*/ 312 h 335"/>
                <a:gd name="T82" fmla="*/ 114 w 319"/>
                <a:gd name="T83" fmla="*/ 267 h 335"/>
                <a:gd name="T84" fmla="*/ 99 w 319"/>
                <a:gd name="T85" fmla="*/ 237 h 335"/>
                <a:gd name="T86" fmla="*/ 110 w 319"/>
                <a:gd name="T87" fmla="*/ 268 h 335"/>
                <a:gd name="T88" fmla="*/ 141 w 319"/>
                <a:gd name="T89" fmla="*/ 316 h 335"/>
                <a:gd name="T90" fmla="*/ 138 w 319"/>
                <a:gd name="T91" fmla="*/ 323 h 335"/>
                <a:gd name="T92" fmla="*/ 121 w 319"/>
                <a:gd name="T93" fmla="*/ 315 h 335"/>
                <a:gd name="T94" fmla="*/ 119 w 319"/>
                <a:gd name="T95" fmla="*/ 325 h 335"/>
                <a:gd name="T96" fmla="*/ 117 w 319"/>
                <a:gd name="T97" fmla="*/ 330 h 335"/>
                <a:gd name="T98" fmla="*/ 41 w 319"/>
                <a:gd name="T99" fmla="*/ 200 h 335"/>
                <a:gd name="T100" fmla="*/ 5 w 319"/>
                <a:gd name="T101" fmla="*/ 57 h 335"/>
                <a:gd name="T102" fmla="*/ 0 w 319"/>
                <a:gd name="T103" fmla="*/ 0 h 3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35"/>
                <a:gd name="T158" fmla="*/ 319 w 319"/>
                <a:gd name="T159" fmla="*/ 335 h 3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35">
                  <a:moveTo>
                    <a:pt x="0" y="0"/>
                  </a:moveTo>
                  <a:lnTo>
                    <a:pt x="2" y="0"/>
                  </a:lnTo>
                  <a:lnTo>
                    <a:pt x="6" y="2"/>
                  </a:lnTo>
                  <a:lnTo>
                    <a:pt x="9" y="2"/>
                  </a:lnTo>
                  <a:lnTo>
                    <a:pt x="11" y="3"/>
                  </a:lnTo>
                  <a:lnTo>
                    <a:pt x="12" y="13"/>
                  </a:lnTo>
                  <a:lnTo>
                    <a:pt x="15" y="26"/>
                  </a:lnTo>
                  <a:lnTo>
                    <a:pt x="18" y="41"/>
                  </a:lnTo>
                  <a:lnTo>
                    <a:pt x="25" y="51"/>
                  </a:lnTo>
                  <a:lnTo>
                    <a:pt x="26" y="47"/>
                  </a:lnTo>
                  <a:lnTo>
                    <a:pt x="25" y="40"/>
                  </a:lnTo>
                  <a:lnTo>
                    <a:pt x="23" y="28"/>
                  </a:lnTo>
                  <a:lnTo>
                    <a:pt x="20" y="3"/>
                  </a:lnTo>
                  <a:lnTo>
                    <a:pt x="25" y="4"/>
                  </a:lnTo>
                  <a:lnTo>
                    <a:pt x="30" y="4"/>
                  </a:lnTo>
                  <a:lnTo>
                    <a:pt x="34" y="4"/>
                  </a:lnTo>
                  <a:lnTo>
                    <a:pt x="39" y="4"/>
                  </a:lnTo>
                  <a:lnTo>
                    <a:pt x="43" y="23"/>
                  </a:lnTo>
                  <a:lnTo>
                    <a:pt x="48" y="42"/>
                  </a:lnTo>
                  <a:lnTo>
                    <a:pt x="54" y="62"/>
                  </a:lnTo>
                  <a:lnTo>
                    <a:pt x="60" y="82"/>
                  </a:lnTo>
                  <a:lnTo>
                    <a:pt x="62" y="82"/>
                  </a:lnTo>
                  <a:lnTo>
                    <a:pt x="63" y="82"/>
                  </a:lnTo>
                  <a:lnTo>
                    <a:pt x="64" y="82"/>
                  </a:lnTo>
                  <a:lnTo>
                    <a:pt x="65" y="82"/>
                  </a:lnTo>
                  <a:lnTo>
                    <a:pt x="60" y="61"/>
                  </a:lnTo>
                  <a:lnTo>
                    <a:pt x="55" y="42"/>
                  </a:lnTo>
                  <a:lnTo>
                    <a:pt x="52" y="23"/>
                  </a:lnTo>
                  <a:lnTo>
                    <a:pt x="48" y="4"/>
                  </a:lnTo>
                  <a:lnTo>
                    <a:pt x="60" y="4"/>
                  </a:lnTo>
                  <a:lnTo>
                    <a:pt x="68" y="4"/>
                  </a:lnTo>
                  <a:lnTo>
                    <a:pt x="72" y="4"/>
                  </a:lnTo>
                  <a:lnTo>
                    <a:pt x="75" y="5"/>
                  </a:lnTo>
                  <a:lnTo>
                    <a:pt x="80" y="30"/>
                  </a:lnTo>
                  <a:lnTo>
                    <a:pt x="83" y="44"/>
                  </a:lnTo>
                  <a:lnTo>
                    <a:pt x="85" y="51"/>
                  </a:lnTo>
                  <a:lnTo>
                    <a:pt x="86" y="56"/>
                  </a:lnTo>
                  <a:lnTo>
                    <a:pt x="88" y="57"/>
                  </a:lnTo>
                  <a:lnTo>
                    <a:pt x="89" y="57"/>
                  </a:lnTo>
                  <a:lnTo>
                    <a:pt x="90" y="57"/>
                  </a:lnTo>
                  <a:lnTo>
                    <a:pt x="91" y="57"/>
                  </a:lnTo>
                  <a:lnTo>
                    <a:pt x="89" y="44"/>
                  </a:lnTo>
                  <a:lnTo>
                    <a:pt x="88" y="31"/>
                  </a:lnTo>
                  <a:lnTo>
                    <a:pt x="85" y="18"/>
                  </a:lnTo>
                  <a:lnTo>
                    <a:pt x="83" y="4"/>
                  </a:lnTo>
                  <a:lnTo>
                    <a:pt x="90" y="5"/>
                  </a:lnTo>
                  <a:lnTo>
                    <a:pt x="96" y="5"/>
                  </a:lnTo>
                  <a:lnTo>
                    <a:pt x="101" y="5"/>
                  </a:lnTo>
                  <a:lnTo>
                    <a:pt x="107" y="7"/>
                  </a:lnTo>
                  <a:lnTo>
                    <a:pt x="111" y="24"/>
                  </a:lnTo>
                  <a:lnTo>
                    <a:pt x="115" y="41"/>
                  </a:lnTo>
                  <a:lnTo>
                    <a:pt x="119" y="58"/>
                  </a:lnTo>
                  <a:lnTo>
                    <a:pt x="125" y="77"/>
                  </a:lnTo>
                  <a:lnTo>
                    <a:pt x="126" y="77"/>
                  </a:lnTo>
                  <a:lnTo>
                    <a:pt x="127" y="77"/>
                  </a:lnTo>
                  <a:lnTo>
                    <a:pt x="128" y="78"/>
                  </a:lnTo>
                  <a:lnTo>
                    <a:pt x="130" y="78"/>
                  </a:lnTo>
                  <a:lnTo>
                    <a:pt x="125" y="51"/>
                  </a:lnTo>
                  <a:lnTo>
                    <a:pt x="122" y="35"/>
                  </a:lnTo>
                  <a:lnTo>
                    <a:pt x="120" y="21"/>
                  </a:lnTo>
                  <a:lnTo>
                    <a:pt x="117" y="4"/>
                  </a:lnTo>
                  <a:lnTo>
                    <a:pt x="125" y="4"/>
                  </a:lnTo>
                  <a:lnTo>
                    <a:pt x="132" y="4"/>
                  </a:lnTo>
                  <a:lnTo>
                    <a:pt x="140" y="5"/>
                  </a:lnTo>
                  <a:lnTo>
                    <a:pt x="147" y="5"/>
                  </a:lnTo>
                  <a:lnTo>
                    <a:pt x="148" y="23"/>
                  </a:lnTo>
                  <a:lnTo>
                    <a:pt x="152" y="39"/>
                  </a:lnTo>
                  <a:lnTo>
                    <a:pt x="157" y="56"/>
                  </a:lnTo>
                  <a:lnTo>
                    <a:pt x="163" y="73"/>
                  </a:lnTo>
                  <a:lnTo>
                    <a:pt x="164" y="73"/>
                  </a:lnTo>
                  <a:lnTo>
                    <a:pt x="165" y="73"/>
                  </a:lnTo>
                  <a:lnTo>
                    <a:pt x="167" y="74"/>
                  </a:lnTo>
                  <a:lnTo>
                    <a:pt x="168" y="74"/>
                  </a:lnTo>
                  <a:lnTo>
                    <a:pt x="164" y="57"/>
                  </a:lnTo>
                  <a:lnTo>
                    <a:pt x="161" y="40"/>
                  </a:lnTo>
                  <a:lnTo>
                    <a:pt x="157" y="23"/>
                  </a:lnTo>
                  <a:lnTo>
                    <a:pt x="157" y="7"/>
                  </a:lnTo>
                  <a:lnTo>
                    <a:pt x="164" y="7"/>
                  </a:lnTo>
                  <a:lnTo>
                    <a:pt x="170" y="7"/>
                  </a:lnTo>
                  <a:lnTo>
                    <a:pt x="177" y="7"/>
                  </a:lnTo>
                  <a:lnTo>
                    <a:pt x="183" y="7"/>
                  </a:lnTo>
                  <a:lnTo>
                    <a:pt x="185" y="20"/>
                  </a:lnTo>
                  <a:lnTo>
                    <a:pt x="190" y="42"/>
                  </a:lnTo>
                  <a:lnTo>
                    <a:pt x="195" y="63"/>
                  </a:lnTo>
                  <a:lnTo>
                    <a:pt x="201" y="74"/>
                  </a:lnTo>
                  <a:lnTo>
                    <a:pt x="201" y="62"/>
                  </a:lnTo>
                  <a:lnTo>
                    <a:pt x="199" y="42"/>
                  </a:lnTo>
                  <a:lnTo>
                    <a:pt x="194" y="21"/>
                  </a:lnTo>
                  <a:lnTo>
                    <a:pt x="191" y="7"/>
                  </a:lnTo>
                  <a:lnTo>
                    <a:pt x="199" y="7"/>
                  </a:lnTo>
                  <a:lnTo>
                    <a:pt x="206" y="7"/>
                  </a:lnTo>
                  <a:lnTo>
                    <a:pt x="214" y="7"/>
                  </a:lnTo>
                  <a:lnTo>
                    <a:pt x="221" y="7"/>
                  </a:lnTo>
                  <a:lnTo>
                    <a:pt x="222" y="21"/>
                  </a:lnTo>
                  <a:lnTo>
                    <a:pt x="226" y="41"/>
                  </a:lnTo>
                  <a:lnTo>
                    <a:pt x="231" y="60"/>
                  </a:lnTo>
                  <a:lnTo>
                    <a:pt x="237" y="72"/>
                  </a:lnTo>
                  <a:lnTo>
                    <a:pt x="236" y="63"/>
                  </a:lnTo>
                  <a:lnTo>
                    <a:pt x="233" y="42"/>
                  </a:lnTo>
                  <a:lnTo>
                    <a:pt x="231" y="20"/>
                  </a:lnTo>
                  <a:lnTo>
                    <a:pt x="229" y="7"/>
                  </a:lnTo>
                  <a:lnTo>
                    <a:pt x="237" y="7"/>
                  </a:lnTo>
                  <a:lnTo>
                    <a:pt x="245" y="7"/>
                  </a:lnTo>
                  <a:lnTo>
                    <a:pt x="252" y="7"/>
                  </a:lnTo>
                  <a:lnTo>
                    <a:pt x="258" y="8"/>
                  </a:lnTo>
                  <a:lnTo>
                    <a:pt x="262" y="29"/>
                  </a:lnTo>
                  <a:lnTo>
                    <a:pt x="266" y="50"/>
                  </a:lnTo>
                  <a:lnTo>
                    <a:pt x="271" y="70"/>
                  </a:lnTo>
                  <a:lnTo>
                    <a:pt x="277" y="89"/>
                  </a:lnTo>
                  <a:lnTo>
                    <a:pt x="284" y="108"/>
                  </a:lnTo>
                  <a:lnTo>
                    <a:pt x="294" y="126"/>
                  </a:lnTo>
                  <a:lnTo>
                    <a:pt x="305" y="145"/>
                  </a:lnTo>
                  <a:lnTo>
                    <a:pt x="319" y="163"/>
                  </a:lnTo>
                  <a:lnTo>
                    <a:pt x="319" y="165"/>
                  </a:lnTo>
                  <a:lnTo>
                    <a:pt x="319" y="166"/>
                  </a:lnTo>
                  <a:lnTo>
                    <a:pt x="319" y="167"/>
                  </a:lnTo>
                  <a:lnTo>
                    <a:pt x="316" y="168"/>
                  </a:lnTo>
                  <a:lnTo>
                    <a:pt x="315" y="171"/>
                  </a:lnTo>
                  <a:lnTo>
                    <a:pt x="313" y="172"/>
                  </a:lnTo>
                  <a:lnTo>
                    <a:pt x="310" y="174"/>
                  </a:lnTo>
                  <a:lnTo>
                    <a:pt x="299" y="157"/>
                  </a:lnTo>
                  <a:lnTo>
                    <a:pt x="292" y="147"/>
                  </a:lnTo>
                  <a:lnTo>
                    <a:pt x="288" y="142"/>
                  </a:lnTo>
                  <a:lnTo>
                    <a:pt x="284" y="139"/>
                  </a:lnTo>
                  <a:lnTo>
                    <a:pt x="283" y="139"/>
                  </a:lnTo>
                  <a:lnTo>
                    <a:pt x="282" y="139"/>
                  </a:lnTo>
                  <a:lnTo>
                    <a:pt x="280" y="139"/>
                  </a:lnTo>
                  <a:lnTo>
                    <a:pt x="287" y="149"/>
                  </a:lnTo>
                  <a:lnTo>
                    <a:pt x="294" y="160"/>
                  </a:lnTo>
                  <a:lnTo>
                    <a:pt x="299" y="171"/>
                  </a:lnTo>
                  <a:lnTo>
                    <a:pt x="301" y="182"/>
                  </a:lnTo>
                  <a:lnTo>
                    <a:pt x="299" y="184"/>
                  </a:lnTo>
                  <a:lnTo>
                    <a:pt x="295" y="189"/>
                  </a:lnTo>
                  <a:lnTo>
                    <a:pt x="290" y="192"/>
                  </a:lnTo>
                  <a:lnTo>
                    <a:pt x="284" y="193"/>
                  </a:lnTo>
                  <a:lnTo>
                    <a:pt x="277" y="183"/>
                  </a:lnTo>
                  <a:lnTo>
                    <a:pt x="268" y="170"/>
                  </a:lnTo>
                  <a:lnTo>
                    <a:pt x="261" y="158"/>
                  </a:lnTo>
                  <a:lnTo>
                    <a:pt x="256" y="152"/>
                  </a:lnTo>
                  <a:lnTo>
                    <a:pt x="258" y="166"/>
                  </a:lnTo>
                  <a:lnTo>
                    <a:pt x="266" y="179"/>
                  </a:lnTo>
                  <a:lnTo>
                    <a:pt x="273" y="192"/>
                  </a:lnTo>
                  <a:lnTo>
                    <a:pt x="277" y="203"/>
                  </a:lnTo>
                  <a:lnTo>
                    <a:pt x="273" y="205"/>
                  </a:lnTo>
                  <a:lnTo>
                    <a:pt x="269" y="209"/>
                  </a:lnTo>
                  <a:lnTo>
                    <a:pt x="266" y="213"/>
                  </a:lnTo>
                  <a:lnTo>
                    <a:pt x="262" y="216"/>
                  </a:lnTo>
                  <a:lnTo>
                    <a:pt x="254" y="214"/>
                  </a:lnTo>
                  <a:lnTo>
                    <a:pt x="248" y="209"/>
                  </a:lnTo>
                  <a:lnTo>
                    <a:pt x="241" y="200"/>
                  </a:lnTo>
                  <a:lnTo>
                    <a:pt x="235" y="191"/>
                  </a:lnTo>
                  <a:lnTo>
                    <a:pt x="230" y="179"/>
                  </a:lnTo>
                  <a:lnTo>
                    <a:pt x="225" y="170"/>
                  </a:lnTo>
                  <a:lnTo>
                    <a:pt x="220" y="161"/>
                  </a:lnTo>
                  <a:lnTo>
                    <a:pt x="217" y="153"/>
                  </a:lnTo>
                  <a:lnTo>
                    <a:pt x="221" y="170"/>
                  </a:lnTo>
                  <a:lnTo>
                    <a:pt x="229" y="188"/>
                  </a:lnTo>
                  <a:lnTo>
                    <a:pt x="238" y="207"/>
                  </a:lnTo>
                  <a:lnTo>
                    <a:pt x="248" y="221"/>
                  </a:lnTo>
                  <a:lnTo>
                    <a:pt x="247" y="228"/>
                  </a:lnTo>
                  <a:lnTo>
                    <a:pt x="242" y="235"/>
                  </a:lnTo>
                  <a:lnTo>
                    <a:pt x="236" y="240"/>
                  </a:lnTo>
                  <a:lnTo>
                    <a:pt x="229" y="242"/>
                  </a:lnTo>
                  <a:lnTo>
                    <a:pt x="217" y="226"/>
                  </a:lnTo>
                  <a:lnTo>
                    <a:pt x="211" y="216"/>
                  </a:lnTo>
                  <a:lnTo>
                    <a:pt x="207" y="213"/>
                  </a:lnTo>
                  <a:lnTo>
                    <a:pt x="205" y="210"/>
                  </a:lnTo>
                  <a:lnTo>
                    <a:pt x="207" y="219"/>
                  </a:lnTo>
                  <a:lnTo>
                    <a:pt x="212" y="229"/>
                  </a:lnTo>
                  <a:lnTo>
                    <a:pt x="217" y="240"/>
                  </a:lnTo>
                  <a:lnTo>
                    <a:pt x="221" y="251"/>
                  </a:lnTo>
                  <a:lnTo>
                    <a:pt x="217" y="255"/>
                  </a:lnTo>
                  <a:lnTo>
                    <a:pt x="212" y="260"/>
                  </a:lnTo>
                  <a:lnTo>
                    <a:pt x="206" y="265"/>
                  </a:lnTo>
                  <a:lnTo>
                    <a:pt x="200" y="267"/>
                  </a:lnTo>
                  <a:lnTo>
                    <a:pt x="195" y="260"/>
                  </a:lnTo>
                  <a:lnTo>
                    <a:pt x="190" y="252"/>
                  </a:lnTo>
                  <a:lnTo>
                    <a:pt x="185" y="245"/>
                  </a:lnTo>
                  <a:lnTo>
                    <a:pt x="180" y="237"/>
                  </a:lnTo>
                  <a:lnTo>
                    <a:pt x="175" y="230"/>
                  </a:lnTo>
                  <a:lnTo>
                    <a:pt x="172" y="221"/>
                  </a:lnTo>
                  <a:lnTo>
                    <a:pt x="167" y="214"/>
                  </a:lnTo>
                  <a:lnTo>
                    <a:pt x="163" y="207"/>
                  </a:lnTo>
                  <a:lnTo>
                    <a:pt x="167" y="225"/>
                  </a:lnTo>
                  <a:lnTo>
                    <a:pt x="177" y="242"/>
                  </a:lnTo>
                  <a:lnTo>
                    <a:pt x="186" y="258"/>
                  </a:lnTo>
                  <a:lnTo>
                    <a:pt x="193" y="276"/>
                  </a:lnTo>
                  <a:lnTo>
                    <a:pt x="189" y="279"/>
                  </a:lnTo>
                  <a:lnTo>
                    <a:pt x="185" y="282"/>
                  </a:lnTo>
                  <a:lnTo>
                    <a:pt x="182" y="286"/>
                  </a:lnTo>
                  <a:lnTo>
                    <a:pt x="175" y="288"/>
                  </a:lnTo>
                  <a:lnTo>
                    <a:pt x="168" y="277"/>
                  </a:lnTo>
                  <a:lnTo>
                    <a:pt x="158" y="263"/>
                  </a:lnTo>
                  <a:lnTo>
                    <a:pt x="148" y="251"/>
                  </a:lnTo>
                  <a:lnTo>
                    <a:pt x="140" y="245"/>
                  </a:lnTo>
                  <a:lnTo>
                    <a:pt x="147" y="257"/>
                  </a:lnTo>
                  <a:lnTo>
                    <a:pt x="157" y="272"/>
                  </a:lnTo>
                  <a:lnTo>
                    <a:pt x="165" y="287"/>
                  </a:lnTo>
                  <a:lnTo>
                    <a:pt x="169" y="297"/>
                  </a:lnTo>
                  <a:lnTo>
                    <a:pt x="165" y="300"/>
                  </a:lnTo>
                  <a:lnTo>
                    <a:pt x="161" y="305"/>
                  </a:lnTo>
                  <a:lnTo>
                    <a:pt x="154" y="309"/>
                  </a:lnTo>
                  <a:lnTo>
                    <a:pt x="148" y="312"/>
                  </a:lnTo>
                  <a:lnTo>
                    <a:pt x="142" y="304"/>
                  </a:lnTo>
                  <a:lnTo>
                    <a:pt x="135" y="295"/>
                  </a:lnTo>
                  <a:lnTo>
                    <a:pt x="127" y="286"/>
                  </a:lnTo>
                  <a:lnTo>
                    <a:pt x="120" y="276"/>
                  </a:lnTo>
                  <a:lnTo>
                    <a:pt x="114" y="267"/>
                  </a:lnTo>
                  <a:lnTo>
                    <a:pt x="107" y="257"/>
                  </a:lnTo>
                  <a:lnTo>
                    <a:pt x="102" y="247"/>
                  </a:lnTo>
                  <a:lnTo>
                    <a:pt x="100" y="237"/>
                  </a:lnTo>
                  <a:lnTo>
                    <a:pt x="99" y="237"/>
                  </a:lnTo>
                  <a:lnTo>
                    <a:pt x="97" y="237"/>
                  </a:lnTo>
                  <a:lnTo>
                    <a:pt x="96" y="237"/>
                  </a:lnTo>
                  <a:lnTo>
                    <a:pt x="100" y="247"/>
                  </a:lnTo>
                  <a:lnTo>
                    <a:pt x="105" y="258"/>
                  </a:lnTo>
                  <a:lnTo>
                    <a:pt x="110" y="268"/>
                  </a:lnTo>
                  <a:lnTo>
                    <a:pt x="115" y="278"/>
                  </a:lnTo>
                  <a:lnTo>
                    <a:pt x="121" y="289"/>
                  </a:lnTo>
                  <a:lnTo>
                    <a:pt x="127" y="298"/>
                  </a:lnTo>
                  <a:lnTo>
                    <a:pt x="133" y="308"/>
                  </a:lnTo>
                  <a:lnTo>
                    <a:pt x="141" y="316"/>
                  </a:lnTo>
                  <a:lnTo>
                    <a:pt x="141" y="318"/>
                  </a:lnTo>
                  <a:lnTo>
                    <a:pt x="141" y="319"/>
                  </a:lnTo>
                  <a:lnTo>
                    <a:pt x="141" y="320"/>
                  </a:lnTo>
                  <a:lnTo>
                    <a:pt x="138" y="323"/>
                  </a:lnTo>
                  <a:lnTo>
                    <a:pt x="137" y="324"/>
                  </a:lnTo>
                  <a:lnTo>
                    <a:pt x="133" y="325"/>
                  </a:lnTo>
                  <a:lnTo>
                    <a:pt x="130" y="326"/>
                  </a:lnTo>
                  <a:lnTo>
                    <a:pt x="126" y="320"/>
                  </a:lnTo>
                  <a:lnTo>
                    <a:pt x="121" y="315"/>
                  </a:lnTo>
                  <a:lnTo>
                    <a:pt x="117" y="310"/>
                  </a:lnTo>
                  <a:lnTo>
                    <a:pt x="111" y="307"/>
                  </a:lnTo>
                  <a:lnTo>
                    <a:pt x="114" y="313"/>
                  </a:lnTo>
                  <a:lnTo>
                    <a:pt x="116" y="319"/>
                  </a:lnTo>
                  <a:lnTo>
                    <a:pt x="119" y="325"/>
                  </a:lnTo>
                  <a:lnTo>
                    <a:pt x="123" y="335"/>
                  </a:lnTo>
                  <a:lnTo>
                    <a:pt x="122" y="334"/>
                  </a:lnTo>
                  <a:lnTo>
                    <a:pt x="120" y="333"/>
                  </a:lnTo>
                  <a:lnTo>
                    <a:pt x="119" y="331"/>
                  </a:lnTo>
                  <a:lnTo>
                    <a:pt x="117" y="330"/>
                  </a:lnTo>
                  <a:lnTo>
                    <a:pt x="99" y="305"/>
                  </a:lnTo>
                  <a:lnTo>
                    <a:pt x="81" y="279"/>
                  </a:lnTo>
                  <a:lnTo>
                    <a:pt x="67" y="254"/>
                  </a:lnTo>
                  <a:lnTo>
                    <a:pt x="53" y="228"/>
                  </a:lnTo>
                  <a:lnTo>
                    <a:pt x="41" y="200"/>
                  </a:lnTo>
                  <a:lnTo>
                    <a:pt x="31" y="173"/>
                  </a:lnTo>
                  <a:lnTo>
                    <a:pt x="21" y="145"/>
                  </a:lnTo>
                  <a:lnTo>
                    <a:pt x="12" y="116"/>
                  </a:lnTo>
                  <a:lnTo>
                    <a:pt x="7" y="87"/>
                  </a:lnTo>
                  <a:lnTo>
                    <a:pt x="5" y="57"/>
                  </a:lnTo>
                  <a:lnTo>
                    <a:pt x="1" y="29"/>
                  </a:lnTo>
                  <a:lnTo>
                    <a:pt x="0" y="0"/>
                  </a:lnTo>
                  <a:close/>
                </a:path>
              </a:pathLst>
            </a:custGeom>
            <a:solidFill>
              <a:srgbClr val="FF0000"/>
            </a:solidFill>
            <a:ln w="9525">
              <a:noFill/>
              <a:round/>
              <a:headEnd/>
              <a:tailEnd/>
            </a:ln>
          </p:spPr>
          <p:txBody>
            <a:bodyPr/>
            <a:lstStyle/>
            <a:p>
              <a:endParaRPr lang="el-GR"/>
            </a:p>
          </p:txBody>
        </p:sp>
        <p:sp>
          <p:nvSpPr>
            <p:cNvPr id="41273" name="Freeform 668"/>
            <p:cNvSpPr>
              <a:spLocks/>
            </p:cNvSpPr>
            <p:nvPr/>
          </p:nvSpPr>
          <p:spPr bwMode="auto">
            <a:xfrm>
              <a:off x="3859" y="2186"/>
              <a:ext cx="323" cy="346"/>
            </a:xfrm>
            <a:custGeom>
              <a:avLst/>
              <a:gdLst>
                <a:gd name="T0" fmla="*/ 15 w 323"/>
                <a:gd name="T1" fmla="*/ 244 h 346"/>
                <a:gd name="T2" fmla="*/ 57 w 323"/>
                <a:gd name="T3" fmla="*/ 134 h 346"/>
                <a:gd name="T4" fmla="*/ 122 w 323"/>
                <a:gd name="T5" fmla="*/ 35 h 346"/>
                <a:gd name="T6" fmla="*/ 160 w 323"/>
                <a:gd name="T7" fmla="*/ 10 h 346"/>
                <a:gd name="T8" fmla="*/ 140 w 323"/>
                <a:gd name="T9" fmla="*/ 45 h 346"/>
                <a:gd name="T10" fmla="*/ 168 w 323"/>
                <a:gd name="T11" fmla="*/ 15 h 346"/>
                <a:gd name="T12" fmla="*/ 179 w 323"/>
                <a:gd name="T13" fmla="*/ 23 h 346"/>
                <a:gd name="T14" fmla="*/ 168 w 323"/>
                <a:gd name="T15" fmla="*/ 53 h 346"/>
                <a:gd name="T16" fmla="*/ 143 w 323"/>
                <a:gd name="T17" fmla="*/ 93 h 346"/>
                <a:gd name="T18" fmla="*/ 150 w 323"/>
                <a:gd name="T19" fmla="*/ 89 h 346"/>
                <a:gd name="T20" fmla="*/ 183 w 323"/>
                <a:gd name="T21" fmla="*/ 46 h 346"/>
                <a:gd name="T22" fmla="*/ 204 w 323"/>
                <a:gd name="T23" fmla="*/ 71 h 346"/>
                <a:gd name="T24" fmla="*/ 189 w 323"/>
                <a:gd name="T25" fmla="*/ 93 h 346"/>
                <a:gd name="T26" fmla="*/ 198 w 323"/>
                <a:gd name="T27" fmla="*/ 87 h 346"/>
                <a:gd name="T28" fmla="*/ 226 w 323"/>
                <a:gd name="T29" fmla="*/ 73 h 346"/>
                <a:gd name="T30" fmla="*/ 216 w 323"/>
                <a:gd name="T31" fmla="*/ 103 h 346"/>
                <a:gd name="T32" fmla="*/ 194 w 323"/>
                <a:gd name="T33" fmla="*/ 140 h 346"/>
                <a:gd name="T34" fmla="*/ 220 w 323"/>
                <a:gd name="T35" fmla="*/ 109 h 346"/>
                <a:gd name="T36" fmla="*/ 239 w 323"/>
                <a:gd name="T37" fmla="*/ 91 h 346"/>
                <a:gd name="T38" fmla="*/ 252 w 323"/>
                <a:gd name="T39" fmla="*/ 103 h 346"/>
                <a:gd name="T40" fmla="*/ 235 w 323"/>
                <a:gd name="T41" fmla="*/ 140 h 346"/>
                <a:gd name="T42" fmla="*/ 260 w 323"/>
                <a:gd name="T43" fmla="*/ 115 h 346"/>
                <a:gd name="T44" fmla="*/ 272 w 323"/>
                <a:gd name="T45" fmla="*/ 123 h 346"/>
                <a:gd name="T46" fmla="*/ 249 w 323"/>
                <a:gd name="T47" fmla="*/ 168 h 346"/>
                <a:gd name="T48" fmla="*/ 263 w 323"/>
                <a:gd name="T49" fmla="*/ 162 h 346"/>
                <a:gd name="T50" fmla="*/ 283 w 323"/>
                <a:gd name="T51" fmla="*/ 140 h 346"/>
                <a:gd name="T52" fmla="*/ 294 w 323"/>
                <a:gd name="T53" fmla="*/ 147 h 346"/>
                <a:gd name="T54" fmla="*/ 278 w 323"/>
                <a:gd name="T55" fmla="*/ 187 h 346"/>
                <a:gd name="T56" fmla="*/ 305 w 323"/>
                <a:gd name="T57" fmla="*/ 165 h 346"/>
                <a:gd name="T58" fmla="*/ 314 w 323"/>
                <a:gd name="T59" fmla="*/ 168 h 346"/>
                <a:gd name="T60" fmla="*/ 295 w 323"/>
                <a:gd name="T61" fmla="*/ 220 h 346"/>
                <a:gd name="T62" fmla="*/ 261 w 323"/>
                <a:gd name="T63" fmla="*/ 321 h 346"/>
                <a:gd name="T64" fmla="*/ 241 w 323"/>
                <a:gd name="T65" fmla="*/ 345 h 346"/>
                <a:gd name="T66" fmla="*/ 239 w 323"/>
                <a:gd name="T67" fmla="*/ 308 h 346"/>
                <a:gd name="T68" fmla="*/ 223 w 323"/>
                <a:gd name="T69" fmla="*/ 345 h 346"/>
                <a:gd name="T70" fmla="*/ 216 w 323"/>
                <a:gd name="T71" fmla="*/ 305 h 346"/>
                <a:gd name="T72" fmla="*/ 202 w 323"/>
                <a:gd name="T73" fmla="*/ 345 h 346"/>
                <a:gd name="T74" fmla="*/ 174 w 323"/>
                <a:gd name="T75" fmla="*/ 339 h 346"/>
                <a:gd name="T76" fmla="*/ 172 w 323"/>
                <a:gd name="T77" fmla="*/ 315 h 346"/>
                <a:gd name="T78" fmla="*/ 166 w 323"/>
                <a:gd name="T79" fmla="*/ 336 h 346"/>
                <a:gd name="T80" fmla="*/ 141 w 323"/>
                <a:gd name="T81" fmla="*/ 342 h 346"/>
                <a:gd name="T82" fmla="*/ 145 w 323"/>
                <a:gd name="T83" fmla="*/ 273 h 346"/>
                <a:gd name="T84" fmla="*/ 118 w 323"/>
                <a:gd name="T85" fmla="*/ 342 h 346"/>
                <a:gd name="T86" fmla="*/ 111 w 323"/>
                <a:gd name="T87" fmla="*/ 289 h 346"/>
                <a:gd name="T88" fmla="*/ 92 w 323"/>
                <a:gd name="T89" fmla="*/ 341 h 346"/>
                <a:gd name="T90" fmla="*/ 72 w 323"/>
                <a:gd name="T91" fmla="*/ 321 h 346"/>
                <a:gd name="T92" fmla="*/ 66 w 323"/>
                <a:gd name="T93" fmla="*/ 302 h 346"/>
                <a:gd name="T94" fmla="*/ 38 w 323"/>
                <a:gd name="T95" fmla="*/ 340 h 346"/>
                <a:gd name="T96" fmla="*/ 38 w 323"/>
                <a:gd name="T97" fmla="*/ 249 h 346"/>
                <a:gd name="T98" fmla="*/ 29 w 323"/>
                <a:gd name="T99" fmla="*/ 270 h 346"/>
                <a:gd name="T100" fmla="*/ 10 w 323"/>
                <a:gd name="T101" fmla="*/ 339 h 346"/>
                <a:gd name="T102" fmla="*/ 0 w 323"/>
                <a:gd name="T103" fmla="*/ 336 h 346"/>
                <a:gd name="T104" fmla="*/ 0 w 323"/>
                <a:gd name="T105" fmla="*/ 335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346"/>
                <a:gd name="T161" fmla="*/ 323 w 323"/>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346">
                  <a:moveTo>
                    <a:pt x="0" y="335"/>
                  </a:moveTo>
                  <a:lnTo>
                    <a:pt x="3" y="312"/>
                  </a:lnTo>
                  <a:lnTo>
                    <a:pt x="6" y="289"/>
                  </a:lnTo>
                  <a:lnTo>
                    <a:pt x="10" y="266"/>
                  </a:lnTo>
                  <a:lnTo>
                    <a:pt x="15" y="244"/>
                  </a:lnTo>
                  <a:lnTo>
                    <a:pt x="21" y="223"/>
                  </a:lnTo>
                  <a:lnTo>
                    <a:pt x="29" y="200"/>
                  </a:lnTo>
                  <a:lnTo>
                    <a:pt x="36" y="178"/>
                  </a:lnTo>
                  <a:lnTo>
                    <a:pt x="45" y="156"/>
                  </a:lnTo>
                  <a:lnTo>
                    <a:pt x="57" y="134"/>
                  </a:lnTo>
                  <a:lnTo>
                    <a:pt x="68" y="113"/>
                  </a:lnTo>
                  <a:lnTo>
                    <a:pt x="82" y="92"/>
                  </a:lnTo>
                  <a:lnTo>
                    <a:pt x="94" y="72"/>
                  </a:lnTo>
                  <a:lnTo>
                    <a:pt x="108" y="53"/>
                  </a:lnTo>
                  <a:lnTo>
                    <a:pt x="122" y="35"/>
                  </a:lnTo>
                  <a:lnTo>
                    <a:pt x="137" y="18"/>
                  </a:lnTo>
                  <a:lnTo>
                    <a:pt x="153" y="0"/>
                  </a:lnTo>
                  <a:lnTo>
                    <a:pt x="160" y="2"/>
                  </a:lnTo>
                  <a:lnTo>
                    <a:pt x="162" y="5"/>
                  </a:lnTo>
                  <a:lnTo>
                    <a:pt x="160" y="10"/>
                  </a:lnTo>
                  <a:lnTo>
                    <a:pt x="156" y="18"/>
                  </a:lnTo>
                  <a:lnTo>
                    <a:pt x="151" y="25"/>
                  </a:lnTo>
                  <a:lnTo>
                    <a:pt x="146" y="32"/>
                  </a:lnTo>
                  <a:lnTo>
                    <a:pt x="142" y="39"/>
                  </a:lnTo>
                  <a:lnTo>
                    <a:pt x="140" y="45"/>
                  </a:lnTo>
                  <a:lnTo>
                    <a:pt x="148" y="39"/>
                  </a:lnTo>
                  <a:lnTo>
                    <a:pt x="156" y="30"/>
                  </a:lnTo>
                  <a:lnTo>
                    <a:pt x="162" y="23"/>
                  </a:lnTo>
                  <a:lnTo>
                    <a:pt x="167" y="15"/>
                  </a:lnTo>
                  <a:lnTo>
                    <a:pt x="168" y="15"/>
                  </a:lnTo>
                  <a:lnTo>
                    <a:pt x="169" y="15"/>
                  </a:lnTo>
                  <a:lnTo>
                    <a:pt x="171" y="15"/>
                  </a:lnTo>
                  <a:lnTo>
                    <a:pt x="176" y="19"/>
                  </a:lnTo>
                  <a:lnTo>
                    <a:pt x="179" y="23"/>
                  </a:lnTo>
                  <a:lnTo>
                    <a:pt x="182" y="28"/>
                  </a:lnTo>
                  <a:lnTo>
                    <a:pt x="184" y="34"/>
                  </a:lnTo>
                  <a:lnTo>
                    <a:pt x="179" y="40"/>
                  </a:lnTo>
                  <a:lnTo>
                    <a:pt x="173" y="46"/>
                  </a:lnTo>
                  <a:lnTo>
                    <a:pt x="168" y="53"/>
                  </a:lnTo>
                  <a:lnTo>
                    <a:pt x="162" y="61"/>
                  </a:lnTo>
                  <a:lnTo>
                    <a:pt x="156" y="68"/>
                  </a:lnTo>
                  <a:lnTo>
                    <a:pt x="151" y="77"/>
                  </a:lnTo>
                  <a:lnTo>
                    <a:pt x="147" y="84"/>
                  </a:lnTo>
                  <a:lnTo>
                    <a:pt x="143" y="93"/>
                  </a:lnTo>
                  <a:lnTo>
                    <a:pt x="145" y="93"/>
                  </a:lnTo>
                  <a:lnTo>
                    <a:pt x="145" y="94"/>
                  </a:lnTo>
                  <a:lnTo>
                    <a:pt x="145" y="95"/>
                  </a:lnTo>
                  <a:lnTo>
                    <a:pt x="150" y="89"/>
                  </a:lnTo>
                  <a:lnTo>
                    <a:pt x="155" y="81"/>
                  </a:lnTo>
                  <a:lnTo>
                    <a:pt x="162" y="72"/>
                  </a:lnTo>
                  <a:lnTo>
                    <a:pt x="169" y="62"/>
                  </a:lnTo>
                  <a:lnTo>
                    <a:pt x="177" y="53"/>
                  </a:lnTo>
                  <a:lnTo>
                    <a:pt x="183" y="46"/>
                  </a:lnTo>
                  <a:lnTo>
                    <a:pt x="189" y="40"/>
                  </a:lnTo>
                  <a:lnTo>
                    <a:pt x="193" y="37"/>
                  </a:lnTo>
                  <a:lnTo>
                    <a:pt x="205" y="52"/>
                  </a:lnTo>
                  <a:lnTo>
                    <a:pt x="209" y="61"/>
                  </a:lnTo>
                  <a:lnTo>
                    <a:pt x="204" y="71"/>
                  </a:lnTo>
                  <a:lnTo>
                    <a:pt x="190" y="88"/>
                  </a:lnTo>
                  <a:lnTo>
                    <a:pt x="190" y="89"/>
                  </a:lnTo>
                  <a:lnTo>
                    <a:pt x="190" y="91"/>
                  </a:lnTo>
                  <a:lnTo>
                    <a:pt x="189" y="92"/>
                  </a:lnTo>
                  <a:lnTo>
                    <a:pt x="189" y="93"/>
                  </a:lnTo>
                  <a:lnTo>
                    <a:pt x="190" y="93"/>
                  </a:lnTo>
                  <a:lnTo>
                    <a:pt x="192" y="93"/>
                  </a:lnTo>
                  <a:lnTo>
                    <a:pt x="198" y="87"/>
                  </a:lnTo>
                  <a:lnTo>
                    <a:pt x="204" y="79"/>
                  </a:lnTo>
                  <a:lnTo>
                    <a:pt x="209" y="73"/>
                  </a:lnTo>
                  <a:lnTo>
                    <a:pt x="215" y="67"/>
                  </a:lnTo>
                  <a:lnTo>
                    <a:pt x="221" y="70"/>
                  </a:lnTo>
                  <a:lnTo>
                    <a:pt x="226" y="73"/>
                  </a:lnTo>
                  <a:lnTo>
                    <a:pt x="231" y="79"/>
                  </a:lnTo>
                  <a:lnTo>
                    <a:pt x="232" y="86"/>
                  </a:lnTo>
                  <a:lnTo>
                    <a:pt x="230" y="89"/>
                  </a:lnTo>
                  <a:lnTo>
                    <a:pt x="224" y="95"/>
                  </a:lnTo>
                  <a:lnTo>
                    <a:pt x="216" y="103"/>
                  </a:lnTo>
                  <a:lnTo>
                    <a:pt x="209" y="113"/>
                  </a:lnTo>
                  <a:lnTo>
                    <a:pt x="202" y="121"/>
                  </a:lnTo>
                  <a:lnTo>
                    <a:pt x="195" y="130"/>
                  </a:lnTo>
                  <a:lnTo>
                    <a:pt x="193" y="136"/>
                  </a:lnTo>
                  <a:lnTo>
                    <a:pt x="194" y="140"/>
                  </a:lnTo>
                  <a:lnTo>
                    <a:pt x="199" y="134"/>
                  </a:lnTo>
                  <a:lnTo>
                    <a:pt x="204" y="128"/>
                  </a:lnTo>
                  <a:lnTo>
                    <a:pt x="210" y="121"/>
                  </a:lnTo>
                  <a:lnTo>
                    <a:pt x="215" y="115"/>
                  </a:lnTo>
                  <a:lnTo>
                    <a:pt x="220" y="109"/>
                  </a:lnTo>
                  <a:lnTo>
                    <a:pt x="225" y="103"/>
                  </a:lnTo>
                  <a:lnTo>
                    <a:pt x="230" y="97"/>
                  </a:lnTo>
                  <a:lnTo>
                    <a:pt x="235" y="91"/>
                  </a:lnTo>
                  <a:lnTo>
                    <a:pt x="237" y="91"/>
                  </a:lnTo>
                  <a:lnTo>
                    <a:pt x="239" y="91"/>
                  </a:lnTo>
                  <a:lnTo>
                    <a:pt x="240" y="91"/>
                  </a:lnTo>
                  <a:lnTo>
                    <a:pt x="241" y="91"/>
                  </a:lnTo>
                  <a:lnTo>
                    <a:pt x="245" y="95"/>
                  </a:lnTo>
                  <a:lnTo>
                    <a:pt x="249" y="99"/>
                  </a:lnTo>
                  <a:lnTo>
                    <a:pt x="252" y="103"/>
                  </a:lnTo>
                  <a:lnTo>
                    <a:pt x="255" y="107"/>
                  </a:lnTo>
                  <a:lnTo>
                    <a:pt x="252" y="114"/>
                  </a:lnTo>
                  <a:lnTo>
                    <a:pt x="246" y="121"/>
                  </a:lnTo>
                  <a:lnTo>
                    <a:pt x="240" y="131"/>
                  </a:lnTo>
                  <a:lnTo>
                    <a:pt x="235" y="140"/>
                  </a:lnTo>
                  <a:lnTo>
                    <a:pt x="242" y="136"/>
                  </a:lnTo>
                  <a:lnTo>
                    <a:pt x="249" y="129"/>
                  </a:lnTo>
                  <a:lnTo>
                    <a:pt x="255" y="120"/>
                  </a:lnTo>
                  <a:lnTo>
                    <a:pt x="258" y="115"/>
                  </a:lnTo>
                  <a:lnTo>
                    <a:pt x="260" y="115"/>
                  </a:lnTo>
                  <a:lnTo>
                    <a:pt x="261" y="115"/>
                  </a:lnTo>
                  <a:lnTo>
                    <a:pt x="262" y="115"/>
                  </a:lnTo>
                  <a:lnTo>
                    <a:pt x="263" y="115"/>
                  </a:lnTo>
                  <a:lnTo>
                    <a:pt x="268" y="119"/>
                  </a:lnTo>
                  <a:lnTo>
                    <a:pt x="272" y="123"/>
                  </a:lnTo>
                  <a:lnTo>
                    <a:pt x="274" y="128"/>
                  </a:lnTo>
                  <a:lnTo>
                    <a:pt x="276" y="132"/>
                  </a:lnTo>
                  <a:lnTo>
                    <a:pt x="267" y="144"/>
                  </a:lnTo>
                  <a:lnTo>
                    <a:pt x="257" y="156"/>
                  </a:lnTo>
                  <a:lnTo>
                    <a:pt x="249" y="168"/>
                  </a:lnTo>
                  <a:lnTo>
                    <a:pt x="242" y="183"/>
                  </a:lnTo>
                  <a:lnTo>
                    <a:pt x="246" y="181"/>
                  </a:lnTo>
                  <a:lnTo>
                    <a:pt x="251" y="176"/>
                  </a:lnTo>
                  <a:lnTo>
                    <a:pt x="257" y="170"/>
                  </a:lnTo>
                  <a:lnTo>
                    <a:pt x="263" y="162"/>
                  </a:lnTo>
                  <a:lnTo>
                    <a:pt x="270" y="155"/>
                  </a:lnTo>
                  <a:lnTo>
                    <a:pt x="274" y="149"/>
                  </a:lnTo>
                  <a:lnTo>
                    <a:pt x="278" y="144"/>
                  </a:lnTo>
                  <a:lnTo>
                    <a:pt x="282" y="140"/>
                  </a:lnTo>
                  <a:lnTo>
                    <a:pt x="283" y="140"/>
                  </a:lnTo>
                  <a:lnTo>
                    <a:pt x="284" y="140"/>
                  </a:lnTo>
                  <a:lnTo>
                    <a:pt x="286" y="140"/>
                  </a:lnTo>
                  <a:lnTo>
                    <a:pt x="289" y="144"/>
                  </a:lnTo>
                  <a:lnTo>
                    <a:pt x="294" y="147"/>
                  </a:lnTo>
                  <a:lnTo>
                    <a:pt x="298" y="151"/>
                  </a:lnTo>
                  <a:lnTo>
                    <a:pt x="302" y="156"/>
                  </a:lnTo>
                  <a:lnTo>
                    <a:pt x="295" y="165"/>
                  </a:lnTo>
                  <a:lnTo>
                    <a:pt x="287" y="174"/>
                  </a:lnTo>
                  <a:lnTo>
                    <a:pt x="278" y="187"/>
                  </a:lnTo>
                  <a:lnTo>
                    <a:pt x="276" y="198"/>
                  </a:lnTo>
                  <a:lnTo>
                    <a:pt x="284" y="191"/>
                  </a:lnTo>
                  <a:lnTo>
                    <a:pt x="292" y="182"/>
                  </a:lnTo>
                  <a:lnTo>
                    <a:pt x="298" y="173"/>
                  </a:lnTo>
                  <a:lnTo>
                    <a:pt x="305" y="165"/>
                  </a:lnTo>
                  <a:lnTo>
                    <a:pt x="307" y="165"/>
                  </a:lnTo>
                  <a:lnTo>
                    <a:pt x="308" y="165"/>
                  </a:lnTo>
                  <a:lnTo>
                    <a:pt x="309" y="165"/>
                  </a:lnTo>
                  <a:lnTo>
                    <a:pt x="310" y="165"/>
                  </a:lnTo>
                  <a:lnTo>
                    <a:pt x="314" y="168"/>
                  </a:lnTo>
                  <a:lnTo>
                    <a:pt x="318" y="173"/>
                  </a:lnTo>
                  <a:lnTo>
                    <a:pt x="320" y="177"/>
                  </a:lnTo>
                  <a:lnTo>
                    <a:pt x="323" y="182"/>
                  </a:lnTo>
                  <a:lnTo>
                    <a:pt x="308" y="202"/>
                  </a:lnTo>
                  <a:lnTo>
                    <a:pt x="295" y="220"/>
                  </a:lnTo>
                  <a:lnTo>
                    <a:pt x="286" y="239"/>
                  </a:lnTo>
                  <a:lnTo>
                    <a:pt x="277" y="257"/>
                  </a:lnTo>
                  <a:lnTo>
                    <a:pt x="270" y="278"/>
                  </a:lnTo>
                  <a:lnTo>
                    <a:pt x="265" y="298"/>
                  </a:lnTo>
                  <a:lnTo>
                    <a:pt x="261" y="321"/>
                  </a:lnTo>
                  <a:lnTo>
                    <a:pt x="258" y="345"/>
                  </a:lnTo>
                  <a:lnTo>
                    <a:pt x="252" y="346"/>
                  </a:lnTo>
                  <a:lnTo>
                    <a:pt x="249" y="346"/>
                  </a:lnTo>
                  <a:lnTo>
                    <a:pt x="246" y="346"/>
                  </a:lnTo>
                  <a:lnTo>
                    <a:pt x="241" y="345"/>
                  </a:lnTo>
                  <a:lnTo>
                    <a:pt x="242" y="333"/>
                  </a:lnTo>
                  <a:lnTo>
                    <a:pt x="242" y="321"/>
                  </a:lnTo>
                  <a:lnTo>
                    <a:pt x="242" y="310"/>
                  </a:lnTo>
                  <a:lnTo>
                    <a:pt x="242" y="300"/>
                  </a:lnTo>
                  <a:lnTo>
                    <a:pt x="239" y="308"/>
                  </a:lnTo>
                  <a:lnTo>
                    <a:pt x="236" y="320"/>
                  </a:lnTo>
                  <a:lnTo>
                    <a:pt x="234" y="334"/>
                  </a:lnTo>
                  <a:lnTo>
                    <a:pt x="232" y="345"/>
                  </a:lnTo>
                  <a:lnTo>
                    <a:pt x="228" y="345"/>
                  </a:lnTo>
                  <a:lnTo>
                    <a:pt x="223" y="345"/>
                  </a:lnTo>
                  <a:lnTo>
                    <a:pt x="218" y="345"/>
                  </a:lnTo>
                  <a:lnTo>
                    <a:pt x="213" y="345"/>
                  </a:lnTo>
                  <a:lnTo>
                    <a:pt x="214" y="333"/>
                  </a:lnTo>
                  <a:lnTo>
                    <a:pt x="215" y="318"/>
                  </a:lnTo>
                  <a:lnTo>
                    <a:pt x="216" y="305"/>
                  </a:lnTo>
                  <a:lnTo>
                    <a:pt x="215" y="295"/>
                  </a:lnTo>
                  <a:lnTo>
                    <a:pt x="210" y="304"/>
                  </a:lnTo>
                  <a:lnTo>
                    <a:pt x="206" y="318"/>
                  </a:lnTo>
                  <a:lnTo>
                    <a:pt x="204" y="333"/>
                  </a:lnTo>
                  <a:lnTo>
                    <a:pt x="202" y="345"/>
                  </a:lnTo>
                  <a:lnTo>
                    <a:pt x="195" y="345"/>
                  </a:lnTo>
                  <a:lnTo>
                    <a:pt x="189" y="345"/>
                  </a:lnTo>
                  <a:lnTo>
                    <a:pt x="183" y="345"/>
                  </a:lnTo>
                  <a:lnTo>
                    <a:pt x="176" y="345"/>
                  </a:lnTo>
                  <a:lnTo>
                    <a:pt x="174" y="339"/>
                  </a:lnTo>
                  <a:lnTo>
                    <a:pt x="173" y="330"/>
                  </a:lnTo>
                  <a:lnTo>
                    <a:pt x="174" y="321"/>
                  </a:lnTo>
                  <a:lnTo>
                    <a:pt x="174" y="315"/>
                  </a:lnTo>
                  <a:lnTo>
                    <a:pt x="173" y="315"/>
                  </a:lnTo>
                  <a:lnTo>
                    <a:pt x="172" y="315"/>
                  </a:lnTo>
                  <a:lnTo>
                    <a:pt x="171" y="315"/>
                  </a:lnTo>
                  <a:lnTo>
                    <a:pt x="169" y="315"/>
                  </a:lnTo>
                  <a:lnTo>
                    <a:pt x="168" y="321"/>
                  </a:lnTo>
                  <a:lnTo>
                    <a:pt x="167" y="329"/>
                  </a:lnTo>
                  <a:lnTo>
                    <a:pt x="166" y="336"/>
                  </a:lnTo>
                  <a:lnTo>
                    <a:pt x="164" y="344"/>
                  </a:lnTo>
                  <a:lnTo>
                    <a:pt x="158" y="342"/>
                  </a:lnTo>
                  <a:lnTo>
                    <a:pt x="153" y="342"/>
                  </a:lnTo>
                  <a:lnTo>
                    <a:pt x="147" y="342"/>
                  </a:lnTo>
                  <a:lnTo>
                    <a:pt x="141" y="342"/>
                  </a:lnTo>
                  <a:lnTo>
                    <a:pt x="142" y="320"/>
                  </a:lnTo>
                  <a:lnTo>
                    <a:pt x="146" y="299"/>
                  </a:lnTo>
                  <a:lnTo>
                    <a:pt x="148" y="278"/>
                  </a:lnTo>
                  <a:lnTo>
                    <a:pt x="153" y="260"/>
                  </a:lnTo>
                  <a:lnTo>
                    <a:pt x="145" y="273"/>
                  </a:lnTo>
                  <a:lnTo>
                    <a:pt x="139" y="297"/>
                  </a:lnTo>
                  <a:lnTo>
                    <a:pt x="134" y="321"/>
                  </a:lnTo>
                  <a:lnTo>
                    <a:pt x="130" y="341"/>
                  </a:lnTo>
                  <a:lnTo>
                    <a:pt x="124" y="341"/>
                  </a:lnTo>
                  <a:lnTo>
                    <a:pt x="118" y="342"/>
                  </a:lnTo>
                  <a:lnTo>
                    <a:pt x="110" y="342"/>
                  </a:lnTo>
                  <a:lnTo>
                    <a:pt x="103" y="341"/>
                  </a:lnTo>
                  <a:lnTo>
                    <a:pt x="105" y="323"/>
                  </a:lnTo>
                  <a:lnTo>
                    <a:pt x="109" y="304"/>
                  </a:lnTo>
                  <a:lnTo>
                    <a:pt x="111" y="289"/>
                  </a:lnTo>
                  <a:lnTo>
                    <a:pt x="111" y="278"/>
                  </a:lnTo>
                  <a:lnTo>
                    <a:pt x="104" y="289"/>
                  </a:lnTo>
                  <a:lnTo>
                    <a:pt x="99" y="305"/>
                  </a:lnTo>
                  <a:lnTo>
                    <a:pt x="95" y="324"/>
                  </a:lnTo>
                  <a:lnTo>
                    <a:pt x="92" y="341"/>
                  </a:lnTo>
                  <a:lnTo>
                    <a:pt x="87" y="341"/>
                  </a:lnTo>
                  <a:lnTo>
                    <a:pt x="80" y="341"/>
                  </a:lnTo>
                  <a:lnTo>
                    <a:pt x="75" y="341"/>
                  </a:lnTo>
                  <a:lnTo>
                    <a:pt x="69" y="341"/>
                  </a:lnTo>
                  <a:lnTo>
                    <a:pt x="72" y="321"/>
                  </a:lnTo>
                  <a:lnTo>
                    <a:pt x="75" y="302"/>
                  </a:lnTo>
                  <a:lnTo>
                    <a:pt x="79" y="283"/>
                  </a:lnTo>
                  <a:lnTo>
                    <a:pt x="79" y="270"/>
                  </a:lnTo>
                  <a:lnTo>
                    <a:pt x="72" y="281"/>
                  </a:lnTo>
                  <a:lnTo>
                    <a:pt x="66" y="302"/>
                  </a:lnTo>
                  <a:lnTo>
                    <a:pt x="62" y="323"/>
                  </a:lnTo>
                  <a:lnTo>
                    <a:pt x="59" y="341"/>
                  </a:lnTo>
                  <a:lnTo>
                    <a:pt x="53" y="341"/>
                  </a:lnTo>
                  <a:lnTo>
                    <a:pt x="46" y="340"/>
                  </a:lnTo>
                  <a:lnTo>
                    <a:pt x="38" y="340"/>
                  </a:lnTo>
                  <a:lnTo>
                    <a:pt x="31" y="340"/>
                  </a:lnTo>
                  <a:lnTo>
                    <a:pt x="29" y="318"/>
                  </a:lnTo>
                  <a:lnTo>
                    <a:pt x="30" y="293"/>
                  </a:lnTo>
                  <a:lnTo>
                    <a:pt x="35" y="270"/>
                  </a:lnTo>
                  <a:lnTo>
                    <a:pt x="38" y="249"/>
                  </a:lnTo>
                  <a:lnTo>
                    <a:pt x="37" y="249"/>
                  </a:lnTo>
                  <a:lnTo>
                    <a:pt x="36" y="249"/>
                  </a:lnTo>
                  <a:lnTo>
                    <a:pt x="35" y="249"/>
                  </a:lnTo>
                  <a:lnTo>
                    <a:pt x="33" y="249"/>
                  </a:lnTo>
                  <a:lnTo>
                    <a:pt x="29" y="270"/>
                  </a:lnTo>
                  <a:lnTo>
                    <a:pt x="25" y="292"/>
                  </a:lnTo>
                  <a:lnTo>
                    <a:pt x="21" y="314"/>
                  </a:lnTo>
                  <a:lnTo>
                    <a:pt x="19" y="339"/>
                  </a:lnTo>
                  <a:lnTo>
                    <a:pt x="14" y="339"/>
                  </a:lnTo>
                  <a:lnTo>
                    <a:pt x="10" y="339"/>
                  </a:lnTo>
                  <a:lnTo>
                    <a:pt x="5" y="339"/>
                  </a:lnTo>
                  <a:lnTo>
                    <a:pt x="0" y="340"/>
                  </a:lnTo>
                  <a:lnTo>
                    <a:pt x="0" y="339"/>
                  </a:lnTo>
                  <a:lnTo>
                    <a:pt x="0" y="337"/>
                  </a:lnTo>
                  <a:lnTo>
                    <a:pt x="0" y="336"/>
                  </a:lnTo>
                  <a:lnTo>
                    <a:pt x="0" y="335"/>
                  </a:lnTo>
                  <a:close/>
                </a:path>
              </a:pathLst>
            </a:custGeom>
            <a:solidFill>
              <a:srgbClr val="FFFF00"/>
            </a:solidFill>
            <a:ln w="9525">
              <a:noFill/>
              <a:round/>
              <a:headEnd/>
              <a:tailEnd/>
            </a:ln>
          </p:spPr>
          <p:txBody>
            <a:bodyPr/>
            <a:lstStyle/>
            <a:p>
              <a:endParaRPr lang="el-GR"/>
            </a:p>
          </p:txBody>
        </p:sp>
        <p:sp>
          <p:nvSpPr>
            <p:cNvPr id="41274" name="Freeform 669"/>
            <p:cNvSpPr>
              <a:spLocks/>
            </p:cNvSpPr>
            <p:nvPr/>
          </p:nvSpPr>
          <p:spPr bwMode="auto">
            <a:xfrm>
              <a:off x="3886" y="2625"/>
              <a:ext cx="9" cy="18"/>
            </a:xfrm>
            <a:custGeom>
              <a:avLst/>
              <a:gdLst>
                <a:gd name="T0" fmla="*/ 0 w 9"/>
                <a:gd name="T1" fmla="*/ 2 h 18"/>
                <a:gd name="T2" fmla="*/ 2 w 9"/>
                <a:gd name="T3" fmla="*/ 1 h 18"/>
                <a:gd name="T4" fmla="*/ 2 w 9"/>
                <a:gd name="T5" fmla="*/ 1 h 18"/>
                <a:gd name="T6" fmla="*/ 3 w 9"/>
                <a:gd name="T7" fmla="*/ 1 h 18"/>
                <a:gd name="T8" fmla="*/ 5 w 9"/>
                <a:gd name="T9" fmla="*/ 0 h 18"/>
                <a:gd name="T10" fmla="*/ 8 w 9"/>
                <a:gd name="T11" fmla="*/ 3 h 18"/>
                <a:gd name="T12" fmla="*/ 9 w 9"/>
                <a:gd name="T13" fmla="*/ 8 h 18"/>
                <a:gd name="T14" fmla="*/ 9 w 9"/>
                <a:gd name="T15" fmla="*/ 12 h 18"/>
                <a:gd name="T16" fmla="*/ 8 w 9"/>
                <a:gd name="T17" fmla="*/ 18 h 18"/>
                <a:gd name="T18" fmla="*/ 8 w 9"/>
                <a:gd name="T19" fmla="*/ 18 h 18"/>
                <a:gd name="T20" fmla="*/ 6 w 9"/>
                <a:gd name="T21" fmla="*/ 18 h 18"/>
                <a:gd name="T22" fmla="*/ 5 w 9"/>
                <a:gd name="T23" fmla="*/ 18 h 18"/>
                <a:gd name="T24" fmla="*/ 4 w 9"/>
                <a:gd name="T25" fmla="*/ 18 h 18"/>
                <a:gd name="T26" fmla="*/ 3 w 9"/>
                <a:gd name="T27" fmla="*/ 15 h 18"/>
                <a:gd name="T28" fmla="*/ 2 w 9"/>
                <a:gd name="T29" fmla="*/ 12 h 18"/>
                <a:gd name="T30" fmla="*/ 2 w 9"/>
                <a:gd name="T31" fmla="*/ 8 h 18"/>
                <a:gd name="T32" fmla="*/ 0 w 9"/>
                <a:gd name="T33" fmla="*/ 2 h 18"/>
                <a:gd name="T34" fmla="*/ 0 w 9"/>
                <a:gd name="T35" fmla="*/ 2 h 18"/>
                <a:gd name="T36" fmla="*/ 0 w 9"/>
                <a:gd name="T37" fmla="*/ 2 h 18"/>
                <a:gd name="T38" fmla="*/ 0 w 9"/>
                <a:gd name="T39" fmla="*/ 2 h 18"/>
                <a:gd name="T40" fmla="*/ 0 w 9"/>
                <a:gd name="T41" fmla="*/ 2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8"/>
                <a:gd name="T65" fmla="*/ 9 w 9"/>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8">
                  <a:moveTo>
                    <a:pt x="0" y="2"/>
                  </a:moveTo>
                  <a:lnTo>
                    <a:pt x="2" y="1"/>
                  </a:lnTo>
                  <a:lnTo>
                    <a:pt x="3" y="1"/>
                  </a:lnTo>
                  <a:lnTo>
                    <a:pt x="5" y="0"/>
                  </a:lnTo>
                  <a:lnTo>
                    <a:pt x="8" y="3"/>
                  </a:lnTo>
                  <a:lnTo>
                    <a:pt x="9" y="8"/>
                  </a:lnTo>
                  <a:lnTo>
                    <a:pt x="9" y="12"/>
                  </a:lnTo>
                  <a:lnTo>
                    <a:pt x="8" y="18"/>
                  </a:lnTo>
                  <a:lnTo>
                    <a:pt x="6" y="18"/>
                  </a:lnTo>
                  <a:lnTo>
                    <a:pt x="5" y="18"/>
                  </a:lnTo>
                  <a:lnTo>
                    <a:pt x="4" y="18"/>
                  </a:lnTo>
                  <a:lnTo>
                    <a:pt x="3" y="15"/>
                  </a:lnTo>
                  <a:lnTo>
                    <a:pt x="2" y="12"/>
                  </a:lnTo>
                  <a:lnTo>
                    <a:pt x="2" y="8"/>
                  </a:lnTo>
                  <a:lnTo>
                    <a:pt x="0" y="2"/>
                  </a:lnTo>
                  <a:close/>
                </a:path>
              </a:pathLst>
            </a:custGeom>
            <a:solidFill>
              <a:srgbClr val="000000"/>
            </a:solidFill>
            <a:ln w="9525">
              <a:noFill/>
              <a:round/>
              <a:headEnd/>
              <a:tailEnd/>
            </a:ln>
          </p:spPr>
          <p:txBody>
            <a:bodyPr/>
            <a:lstStyle/>
            <a:p>
              <a:endParaRPr lang="el-GR"/>
            </a:p>
          </p:txBody>
        </p:sp>
        <p:sp>
          <p:nvSpPr>
            <p:cNvPr id="41275" name="Freeform 670"/>
            <p:cNvSpPr>
              <a:spLocks/>
            </p:cNvSpPr>
            <p:nvPr/>
          </p:nvSpPr>
          <p:spPr bwMode="auto">
            <a:xfrm>
              <a:off x="3905" y="2381"/>
              <a:ext cx="12" cy="24"/>
            </a:xfrm>
            <a:custGeom>
              <a:avLst/>
              <a:gdLst>
                <a:gd name="T0" fmla="*/ 0 w 12"/>
                <a:gd name="T1" fmla="*/ 19 h 24"/>
                <a:gd name="T2" fmla="*/ 2 w 12"/>
                <a:gd name="T3" fmla="*/ 14 h 24"/>
                <a:gd name="T4" fmla="*/ 4 w 12"/>
                <a:gd name="T5" fmla="*/ 10 h 24"/>
                <a:gd name="T6" fmla="*/ 6 w 12"/>
                <a:gd name="T7" fmla="*/ 5 h 24"/>
                <a:gd name="T8" fmla="*/ 7 w 12"/>
                <a:gd name="T9" fmla="*/ 2 h 24"/>
                <a:gd name="T10" fmla="*/ 8 w 12"/>
                <a:gd name="T11" fmla="*/ 2 h 24"/>
                <a:gd name="T12" fmla="*/ 10 w 12"/>
                <a:gd name="T13" fmla="*/ 0 h 24"/>
                <a:gd name="T14" fmla="*/ 11 w 12"/>
                <a:gd name="T15" fmla="*/ 0 h 24"/>
                <a:gd name="T16" fmla="*/ 12 w 12"/>
                <a:gd name="T17" fmla="*/ 0 h 24"/>
                <a:gd name="T18" fmla="*/ 12 w 12"/>
                <a:gd name="T19" fmla="*/ 7 h 24"/>
                <a:gd name="T20" fmla="*/ 11 w 12"/>
                <a:gd name="T21" fmla="*/ 14 h 24"/>
                <a:gd name="T22" fmla="*/ 7 w 12"/>
                <a:gd name="T23" fmla="*/ 21 h 24"/>
                <a:gd name="T24" fmla="*/ 0 w 12"/>
                <a:gd name="T25" fmla="*/ 24 h 24"/>
                <a:gd name="T26" fmla="*/ 0 w 12"/>
                <a:gd name="T27" fmla="*/ 23 h 24"/>
                <a:gd name="T28" fmla="*/ 0 w 12"/>
                <a:gd name="T29" fmla="*/ 21 h 24"/>
                <a:gd name="T30" fmla="*/ 0 w 12"/>
                <a:gd name="T31" fmla="*/ 20 h 24"/>
                <a:gd name="T32" fmla="*/ 0 w 12"/>
                <a:gd name="T33" fmla="*/ 19 h 24"/>
                <a:gd name="T34" fmla="*/ 0 w 12"/>
                <a:gd name="T35" fmla="*/ 19 h 24"/>
                <a:gd name="T36" fmla="*/ 0 w 12"/>
                <a:gd name="T37" fmla="*/ 19 h 24"/>
                <a:gd name="T38" fmla="*/ 0 w 12"/>
                <a:gd name="T39" fmla="*/ 19 h 24"/>
                <a:gd name="T40" fmla="*/ 0 w 12"/>
                <a:gd name="T41" fmla="*/ 19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24"/>
                <a:gd name="T65" fmla="*/ 12 w 1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24">
                  <a:moveTo>
                    <a:pt x="0" y="19"/>
                  </a:moveTo>
                  <a:lnTo>
                    <a:pt x="2" y="14"/>
                  </a:lnTo>
                  <a:lnTo>
                    <a:pt x="4" y="10"/>
                  </a:lnTo>
                  <a:lnTo>
                    <a:pt x="6" y="5"/>
                  </a:lnTo>
                  <a:lnTo>
                    <a:pt x="7" y="2"/>
                  </a:lnTo>
                  <a:lnTo>
                    <a:pt x="8" y="2"/>
                  </a:lnTo>
                  <a:lnTo>
                    <a:pt x="10" y="0"/>
                  </a:lnTo>
                  <a:lnTo>
                    <a:pt x="11" y="0"/>
                  </a:lnTo>
                  <a:lnTo>
                    <a:pt x="12" y="0"/>
                  </a:lnTo>
                  <a:lnTo>
                    <a:pt x="12" y="7"/>
                  </a:lnTo>
                  <a:lnTo>
                    <a:pt x="11" y="14"/>
                  </a:lnTo>
                  <a:lnTo>
                    <a:pt x="7" y="21"/>
                  </a:lnTo>
                  <a:lnTo>
                    <a:pt x="0" y="24"/>
                  </a:lnTo>
                  <a:lnTo>
                    <a:pt x="0" y="23"/>
                  </a:lnTo>
                  <a:lnTo>
                    <a:pt x="0" y="21"/>
                  </a:lnTo>
                  <a:lnTo>
                    <a:pt x="0" y="20"/>
                  </a:lnTo>
                  <a:lnTo>
                    <a:pt x="0" y="19"/>
                  </a:lnTo>
                  <a:close/>
                </a:path>
              </a:pathLst>
            </a:custGeom>
            <a:solidFill>
              <a:srgbClr val="000000"/>
            </a:solidFill>
            <a:ln w="9525">
              <a:noFill/>
              <a:round/>
              <a:headEnd/>
              <a:tailEnd/>
            </a:ln>
          </p:spPr>
          <p:txBody>
            <a:bodyPr/>
            <a:lstStyle/>
            <a:p>
              <a:endParaRPr lang="el-GR"/>
            </a:p>
          </p:txBody>
        </p:sp>
        <p:sp>
          <p:nvSpPr>
            <p:cNvPr id="41276" name="Freeform 671"/>
            <p:cNvSpPr>
              <a:spLocks/>
            </p:cNvSpPr>
            <p:nvPr/>
          </p:nvSpPr>
          <p:spPr bwMode="auto">
            <a:xfrm>
              <a:off x="3921" y="2648"/>
              <a:ext cx="9" cy="14"/>
            </a:xfrm>
            <a:custGeom>
              <a:avLst/>
              <a:gdLst>
                <a:gd name="T0" fmla="*/ 0 w 9"/>
                <a:gd name="T1" fmla="*/ 1 h 14"/>
                <a:gd name="T2" fmla="*/ 1 w 9"/>
                <a:gd name="T3" fmla="*/ 1 h 14"/>
                <a:gd name="T4" fmla="*/ 2 w 9"/>
                <a:gd name="T5" fmla="*/ 0 h 14"/>
                <a:gd name="T6" fmla="*/ 4 w 9"/>
                <a:gd name="T7" fmla="*/ 0 h 14"/>
                <a:gd name="T8" fmla="*/ 4 w 9"/>
                <a:gd name="T9" fmla="*/ 0 h 14"/>
                <a:gd name="T10" fmla="*/ 6 w 9"/>
                <a:gd name="T11" fmla="*/ 5 h 14"/>
                <a:gd name="T12" fmla="*/ 9 w 9"/>
                <a:gd name="T13" fmla="*/ 8 h 14"/>
                <a:gd name="T14" fmla="*/ 9 w 9"/>
                <a:gd name="T15" fmla="*/ 9 h 14"/>
                <a:gd name="T16" fmla="*/ 9 w 9"/>
                <a:gd name="T17" fmla="*/ 11 h 14"/>
                <a:gd name="T18" fmla="*/ 7 w 9"/>
                <a:gd name="T19" fmla="*/ 11 h 14"/>
                <a:gd name="T20" fmla="*/ 6 w 9"/>
                <a:gd name="T21" fmla="*/ 13 h 14"/>
                <a:gd name="T22" fmla="*/ 5 w 9"/>
                <a:gd name="T23" fmla="*/ 14 h 14"/>
                <a:gd name="T24" fmla="*/ 4 w 9"/>
                <a:gd name="T25" fmla="*/ 14 h 14"/>
                <a:gd name="T26" fmla="*/ 2 w 9"/>
                <a:gd name="T27" fmla="*/ 13 h 14"/>
                <a:gd name="T28" fmla="*/ 2 w 9"/>
                <a:gd name="T29" fmla="*/ 11 h 14"/>
                <a:gd name="T30" fmla="*/ 1 w 9"/>
                <a:gd name="T31" fmla="*/ 8 h 14"/>
                <a:gd name="T32" fmla="*/ 0 w 9"/>
                <a:gd name="T33" fmla="*/ 1 h 14"/>
                <a:gd name="T34" fmla="*/ 0 w 9"/>
                <a:gd name="T35" fmla="*/ 1 h 14"/>
                <a:gd name="T36" fmla="*/ 0 w 9"/>
                <a:gd name="T37" fmla="*/ 1 h 14"/>
                <a:gd name="T38" fmla="*/ 0 w 9"/>
                <a:gd name="T39" fmla="*/ 1 h 14"/>
                <a:gd name="T40" fmla="*/ 0 w 9"/>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4"/>
                <a:gd name="T65" fmla="*/ 9 w 9"/>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4">
                  <a:moveTo>
                    <a:pt x="0" y="1"/>
                  </a:moveTo>
                  <a:lnTo>
                    <a:pt x="1" y="1"/>
                  </a:lnTo>
                  <a:lnTo>
                    <a:pt x="2" y="0"/>
                  </a:lnTo>
                  <a:lnTo>
                    <a:pt x="4" y="0"/>
                  </a:lnTo>
                  <a:lnTo>
                    <a:pt x="6" y="5"/>
                  </a:lnTo>
                  <a:lnTo>
                    <a:pt x="9" y="8"/>
                  </a:lnTo>
                  <a:lnTo>
                    <a:pt x="9" y="9"/>
                  </a:lnTo>
                  <a:lnTo>
                    <a:pt x="9" y="11"/>
                  </a:lnTo>
                  <a:lnTo>
                    <a:pt x="7" y="11"/>
                  </a:lnTo>
                  <a:lnTo>
                    <a:pt x="6" y="13"/>
                  </a:lnTo>
                  <a:lnTo>
                    <a:pt x="5" y="14"/>
                  </a:lnTo>
                  <a:lnTo>
                    <a:pt x="4" y="14"/>
                  </a:lnTo>
                  <a:lnTo>
                    <a:pt x="2" y="13"/>
                  </a:lnTo>
                  <a:lnTo>
                    <a:pt x="2" y="11"/>
                  </a:lnTo>
                  <a:lnTo>
                    <a:pt x="1" y="8"/>
                  </a:lnTo>
                  <a:lnTo>
                    <a:pt x="0" y="1"/>
                  </a:lnTo>
                  <a:close/>
                </a:path>
              </a:pathLst>
            </a:custGeom>
            <a:solidFill>
              <a:srgbClr val="000000"/>
            </a:solidFill>
            <a:ln w="9525">
              <a:noFill/>
              <a:round/>
              <a:headEnd/>
              <a:tailEnd/>
            </a:ln>
          </p:spPr>
          <p:txBody>
            <a:bodyPr/>
            <a:lstStyle/>
            <a:p>
              <a:endParaRPr lang="el-GR"/>
            </a:p>
          </p:txBody>
        </p:sp>
        <p:sp>
          <p:nvSpPr>
            <p:cNvPr id="41277" name="Freeform 672"/>
            <p:cNvSpPr>
              <a:spLocks/>
            </p:cNvSpPr>
            <p:nvPr/>
          </p:nvSpPr>
          <p:spPr bwMode="auto">
            <a:xfrm>
              <a:off x="3934" y="2709"/>
              <a:ext cx="18" cy="42"/>
            </a:xfrm>
            <a:custGeom>
              <a:avLst/>
              <a:gdLst>
                <a:gd name="T0" fmla="*/ 0 w 18"/>
                <a:gd name="T1" fmla="*/ 1 h 42"/>
                <a:gd name="T2" fmla="*/ 2 w 18"/>
                <a:gd name="T3" fmla="*/ 1 h 42"/>
                <a:gd name="T4" fmla="*/ 2 w 18"/>
                <a:gd name="T5" fmla="*/ 0 h 42"/>
                <a:gd name="T6" fmla="*/ 3 w 18"/>
                <a:gd name="T7" fmla="*/ 0 h 42"/>
                <a:gd name="T8" fmla="*/ 3 w 18"/>
                <a:gd name="T9" fmla="*/ 0 h 42"/>
                <a:gd name="T10" fmla="*/ 8 w 18"/>
                <a:gd name="T11" fmla="*/ 8 h 42"/>
                <a:gd name="T12" fmla="*/ 14 w 18"/>
                <a:gd name="T13" fmla="*/ 21 h 42"/>
                <a:gd name="T14" fmla="*/ 18 w 18"/>
                <a:gd name="T15" fmla="*/ 33 h 42"/>
                <a:gd name="T16" fmla="*/ 17 w 18"/>
                <a:gd name="T17" fmla="*/ 42 h 42"/>
                <a:gd name="T18" fmla="*/ 10 w 18"/>
                <a:gd name="T19" fmla="*/ 34 h 42"/>
                <a:gd name="T20" fmla="*/ 7 w 18"/>
                <a:gd name="T21" fmla="*/ 23 h 42"/>
                <a:gd name="T22" fmla="*/ 3 w 18"/>
                <a:gd name="T23" fmla="*/ 11 h 42"/>
                <a:gd name="T24" fmla="*/ 0 w 18"/>
                <a:gd name="T25" fmla="*/ 1 h 42"/>
                <a:gd name="T26" fmla="*/ 0 w 18"/>
                <a:gd name="T27" fmla="*/ 1 h 42"/>
                <a:gd name="T28" fmla="*/ 0 w 18"/>
                <a:gd name="T29" fmla="*/ 1 h 42"/>
                <a:gd name="T30" fmla="*/ 0 w 18"/>
                <a:gd name="T31" fmla="*/ 1 h 42"/>
                <a:gd name="T32" fmla="*/ 0 w 18"/>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2"/>
                <a:gd name="T53" fmla="*/ 18 w 1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2">
                  <a:moveTo>
                    <a:pt x="0" y="1"/>
                  </a:moveTo>
                  <a:lnTo>
                    <a:pt x="2" y="1"/>
                  </a:lnTo>
                  <a:lnTo>
                    <a:pt x="2" y="0"/>
                  </a:lnTo>
                  <a:lnTo>
                    <a:pt x="3" y="0"/>
                  </a:lnTo>
                  <a:lnTo>
                    <a:pt x="8" y="8"/>
                  </a:lnTo>
                  <a:lnTo>
                    <a:pt x="14" y="21"/>
                  </a:lnTo>
                  <a:lnTo>
                    <a:pt x="18" y="33"/>
                  </a:lnTo>
                  <a:lnTo>
                    <a:pt x="17" y="42"/>
                  </a:lnTo>
                  <a:lnTo>
                    <a:pt x="10" y="34"/>
                  </a:lnTo>
                  <a:lnTo>
                    <a:pt x="7" y="23"/>
                  </a:lnTo>
                  <a:lnTo>
                    <a:pt x="3" y="11"/>
                  </a:lnTo>
                  <a:lnTo>
                    <a:pt x="0" y="1"/>
                  </a:lnTo>
                  <a:close/>
                </a:path>
              </a:pathLst>
            </a:custGeom>
            <a:solidFill>
              <a:srgbClr val="000000"/>
            </a:solidFill>
            <a:ln w="9525">
              <a:noFill/>
              <a:round/>
              <a:headEnd/>
              <a:tailEnd/>
            </a:ln>
          </p:spPr>
          <p:txBody>
            <a:bodyPr/>
            <a:lstStyle/>
            <a:p>
              <a:endParaRPr lang="el-GR"/>
            </a:p>
          </p:txBody>
        </p:sp>
        <p:sp>
          <p:nvSpPr>
            <p:cNvPr id="41278" name="Freeform 673"/>
            <p:cNvSpPr>
              <a:spLocks/>
            </p:cNvSpPr>
            <p:nvPr/>
          </p:nvSpPr>
          <p:spPr bwMode="auto">
            <a:xfrm>
              <a:off x="3947" y="2272"/>
              <a:ext cx="17" cy="29"/>
            </a:xfrm>
            <a:custGeom>
              <a:avLst/>
              <a:gdLst>
                <a:gd name="T0" fmla="*/ 0 w 17"/>
                <a:gd name="T1" fmla="*/ 23 h 29"/>
                <a:gd name="T2" fmla="*/ 6 w 17"/>
                <a:gd name="T3" fmla="*/ 12 h 29"/>
                <a:gd name="T4" fmla="*/ 8 w 17"/>
                <a:gd name="T5" fmla="*/ 6 h 29"/>
                <a:gd name="T6" fmla="*/ 11 w 17"/>
                <a:gd name="T7" fmla="*/ 3 h 29"/>
                <a:gd name="T8" fmla="*/ 12 w 17"/>
                <a:gd name="T9" fmla="*/ 0 h 29"/>
                <a:gd name="T10" fmla="*/ 13 w 17"/>
                <a:gd name="T11" fmla="*/ 0 h 29"/>
                <a:gd name="T12" fmla="*/ 15 w 17"/>
                <a:gd name="T13" fmla="*/ 0 h 29"/>
                <a:gd name="T14" fmla="*/ 16 w 17"/>
                <a:gd name="T15" fmla="*/ 0 h 29"/>
                <a:gd name="T16" fmla="*/ 17 w 17"/>
                <a:gd name="T17" fmla="*/ 1 h 29"/>
                <a:gd name="T18" fmla="*/ 17 w 17"/>
                <a:gd name="T19" fmla="*/ 3 h 29"/>
                <a:gd name="T20" fmla="*/ 16 w 17"/>
                <a:gd name="T21" fmla="*/ 7 h 29"/>
                <a:gd name="T22" fmla="*/ 12 w 17"/>
                <a:gd name="T23" fmla="*/ 14 h 29"/>
                <a:gd name="T24" fmla="*/ 5 w 17"/>
                <a:gd name="T25" fmla="*/ 29 h 29"/>
                <a:gd name="T26" fmla="*/ 4 w 17"/>
                <a:gd name="T27" fmla="*/ 29 h 29"/>
                <a:gd name="T28" fmla="*/ 2 w 17"/>
                <a:gd name="T29" fmla="*/ 29 h 29"/>
                <a:gd name="T30" fmla="*/ 1 w 17"/>
                <a:gd name="T31" fmla="*/ 29 h 29"/>
                <a:gd name="T32" fmla="*/ 0 w 17"/>
                <a:gd name="T33" fmla="*/ 29 h 29"/>
                <a:gd name="T34" fmla="*/ 0 w 17"/>
                <a:gd name="T35" fmla="*/ 28 h 29"/>
                <a:gd name="T36" fmla="*/ 0 w 17"/>
                <a:gd name="T37" fmla="*/ 26 h 29"/>
                <a:gd name="T38" fmla="*/ 0 w 17"/>
                <a:gd name="T39" fmla="*/ 24 h 29"/>
                <a:gd name="T40" fmla="*/ 0 w 17"/>
                <a:gd name="T41" fmla="*/ 23 h 29"/>
                <a:gd name="T42" fmla="*/ 0 w 17"/>
                <a:gd name="T43" fmla="*/ 23 h 29"/>
                <a:gd name="T44" fmla="*/ 0 w 17"/>
                <a:gd name="T45" fmla="*/ 23 h 29"/>
                <a:gd name="T46" fmla="*/ 0 w 17"/>
                <a:gd name="T47" fmla="*/ 23 h 29"/>
                <a:gd name="T48" fmla="*/ 0 w 17"/>
                <a:gd name="T49" fmla="*/ 23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9"/>
                <a:gd name="T77" fmla="*/ 17 w 1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9">
                  <a:moveTo>
                    <a:pt x="0" y="23"/>
                  </a:moveTo>
                  <a:lnTo>
                    <a:pt x="6" y="12"/>
                  </a:lnTo>
                  <a:lnTo>
                    <a:pt x="8" y="6"/>
                  </a:lnTo>
                  <a:lnTo>
                    <a:pt x="11" y="3"/>
                  </a:lnTo>
                  <a:lnTo>
                    <a:pt x="12" y="0"/>
                  </a:lnTo>
                  <a:lnTo>
                    <a:pt x="13" y="0"/>
                  </a:lnTo>
                  <a:lnTo>
                    <a:pt x="15" y="0"/>
                  </a:lnTo>
                  <a:lnTo>
                    <a:pt x="16" y="0"/>
                  </a:lnTo>
                  <a:lnTo>
                    <a:pt x="17" y="1"/>
                  </a:lnTo>
                  <a:lnTo>
                    <a:pt x="17" y="3"/>
                  </a:lnTo>
                  <a:lnTo>
                    <a:pt x="16" y="7"/>
                  </a:lnTo>
                  <a:lnTo>
                    <a:pt x="12" y="14"/>
                  </a:lnTo>
                  <a:lnTo>
                    <a:pt x="5" y="29"/>
                  </a:lnTo>
                  <a:lnTo>
                    <a:pt x="4" y="29"/>
                  </a:lnTo>
                  <a:lnTo>
                    <a:pt x="2" y="29"/>
                  </a:lnTo>
                  <a:lnTo>
                    <a:pt x="1" y="29"/>
                  </a:lnTo>
                  <a:lnTo>
                    <a:pt x="0" y="29"/>
                  </a:lnTo>
                  <a:lnTo>
                    <a:pt x="0" y="28"/>
                  </a:lnTo>
                  <a:lnTo>
                    <a:pt x="0" y="26"/>
                  </a:lnTo>
                  <a:lnTo>
                    <a:pt x="0" y="24"/>
                  </a:lnTo>
                  <a:lnTo>
                    <a:pt x="0" y="23"/>
                  </a:lnTo>
                  <a:close/>
                </a:path>
              </a:pathLst>
            </a:custGeom>
            <a:solidFill>
              <a:srgbClr val="000000"/>
            </a:solidFill>
            <a:ln w="9525">
              <a:noFill/>
              <a:round/>
              <a:headEnd/>
              <a:tailEnd/>
            </a:ln>
          </p:spPr>
          <p:txBody>
            <a:bodyPr/>
            <a:lstStyle/>
            <a:p>
              <a:endParaRPr lang="el-GR"/>
            </a:p>
          </p:txBody>
        </p:sp>
        <p:sp>
          <p:nvSpPr>
            <p:cNvPr id="41279" name="Freeform 674"/>
            <p:cNvSpPr>
              <a:spLocks/>
            </p:cNvSpPr>
            <p:nvPr/>
          </p:nvSpPr>
          <p:spPr bwMode="auto">
            <a:xfrm>
              <a:off x="3946" y="2417"/>
              <a:ext cx="8" cy="8"/>
            </a:xfrm>
            <a:custGeom>
              <a:avLst/>
              <a:gdLst>
                <a:gd name="T0" fmla="*/ 1 w 8"/>
                <a:gd name="T1" fmla="*/ 5 h 8"/>
                <a:gd name="T2" fmla="*/ 3 w 8"/>
                <a:gd name="T3" fmla="*/ 2 h 8"/>
                <a:gd name="T4" fmla="*/ 5 w 8"/>
                <a:gd name="T5" fmla="*/ 0 h 8"/>
                <a:gd name="T6" fmla="*/ 7 w 8"/>
                <a:gd name="T7" fmla="*/ 0 h 8"/>
                <a:gd name="T8" fmla="*/ 8 w 8"/>
                <a:gd name="T9" fmla="*/ 0 h 8"/>
                <a:gd name="T10" fmla="*/ 7 w 8"/>
                <a:gd name="T11" fmla="*/ 2 h 8"/>
                <a:gd name="T12" fmla="*/ 7 w 8"/>
                <a:gd name="T13" fmla="*/ 4 h 8"/>
                <a:gd name="T14" fmla="*/ 7 w 8"/>
                <a:gd name="T15" fmla="*/ 5 h 8"/>
                <a:gd name="T16" fmla="*/ 7 w 8"/>
                <a:gd name="T17" fmla="*/ 8 h 8"/>
                <a:gd name="T18" fmla="*/ 6 w 8"/>
                <a:gd name="T19" fmla="*/ 8 h 8"/>
                <a:gd name="T20" fmla="*/ 5 w 8"/>
                <a:gd name="T21" fmla="*/ 8 h 8"/>
                <a:gd name="T22" fmla="*/ 2 w 8"/>
                <a:gd name="T23" fmla="*/ 8 h 8"/>
                <a:gd name="T24" fmla="*/ 1 w 8"/>
                <a:gd name="T25" fmla="*/ 8 h 8"/>
                <a:gd name="T26" fmla="*/ 0 w 8"/>
                <a:gd name="T27" fmla="*/ 6 h 8"/>
                <a:gd name="T28" fmla="*/ 0 w 8"/>
                <a:gd name="T29" fmla="*/ 6 h 8"/>
                <a:gd name="T30" fmla="*/ 0 w 8"/>
                <a:gd name="T31" fmla="*/ 6 h 8"/>
                <a:gd name="T32" fmla="*/ 1 w 8"/>
                <a:gd name="T33" fmla="*/ 5 h 8"/>
                <a:gd name="T34" fmla="*/ 1 w 8"/>
                <a:gd name="T35" fmla="*/ 5 h 8"/>
                <a:gd name="T36" fmla="*/ 1 w 8"/>
                <a:gd name="T37" fmla="*/ 5 h 8"/>
                <a:gd name="T38" fmla="*/ 1 w 8"/>
                <a:gd name="T39" fmla="*/ 5 h 8"/>
                <a:gd name="T40" fmla="*/ 1 w 8"/>
                <a:gd name="T41" fmla="*/ 5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8"/>
                <a:gd name="T65" fmla="*/ 8 w 8"/>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8">
                  <a:moveTo>
                    <a:pt x="1" y="5"/>
                  </a:moveTo>
                  <a:lnTo>
                    <a:pt x="3" y="2"/>
                  </a:lnTo>
                  <a:lnTo>
                    <a:pt x="5" y="0"/>
                  </a:lnTo>
                  <a:lnTo>
                    <a:pt x="7" y="0"/>
                  </a:lnTo>
                  <a:lnTo>
                    <a:pt x="8" y="0"/>
                  </a:lnTo>
                  <a:lnTo>
                    <a:pt x="7" y="2"/>
                  </a:lnTo>
                  <a:lnTo>
                    <a:pt x="7" y="4"/>
                  </a:lnTo>
                  <a:lnTo>
                    <a:pt x="7" y="5"/>
                  </a:lnTo>
                  <a:lnTo>
                    <a:pt x="7" y="8"/>
                  </a:lnTo>
                  <a:lnTo>
                    <a:pt x="6" y="8"/>
                  </a:lnTo>
                  <a:lnTo>
                    <a:pt x="5" y="8"/>
                  </a:lnTo>
                  <a:lnTo>
                    <a:pt x="2" y="8"/>
                  </a:lnTo>
                  <a:lnTo>
                    <a:pt x="1" y="8"/>
                  </a:lnTo>
                  <a:lnTo>
                    <a:pt x="0" y="6"/>
                  </a:lnTo>
                  <a:lnTo>
                    <a:pt x="1" y="5"/>
                  </a:lnTo>
                  <a:close/>
                </a:path>
              </a:pathLst>
            </a:custGeom>
            <a:solidFill>
              <a:srgbClr val="000000"/>
            </a:solidFill>
            <a:ln w="9525">
              <a:noFill/>
              <a:round/>
              <a:headEnd/>
              <a:tailEnd/>
            </a:ln>
          </p:spPr>
          <p:txBody>
            <a:bodyPr/>
            <a:lstStyle/>
            <a:p>
              <a:endParaRPr lang="el-GR"/>
            </a:p>
          </p:txBody>
        </p:sp>
        <p:sp>
          <p:nvSpPr>
            <p:cNvPr id="41280" name="Freeform 675"/>
            <p:cNvSpPr>
              <a:spLocks/>
            </p:cNvSpPr>
            <p:nvPr/>
          </p:nvSpPr>
          <p:spPr bwMode="auto">
            <a:xfrm>
              <a:off x="3972" y="2293"/>
              <a:ext cx="19" cy="37"/>
            </a:xfrm>
            <a:custGeom>
              <a:avLst/>
              <a:gdLst>
                <a:gd name="T0" fmla="*/ 0 w 19"/>
                <a:gd name="T1" fmla="*/ 34 h 37"/>
                <a:gd name="T2" fmla="*/ 8 w 19"/>
                <a:gd name="T3" fmla="*/ 17 h 37"/>
                <a:gd name="T4" fmla="*/ 13 w 19"/>
                <a:gd name="T5" fmla="*/ 7 h 37"/>
                <a:gd name="T6" fmla="*/ 16 w 19"/>
                <a:gd name="T7" fmla="*/ 3 h 37"/>
                <a:gd name="T8" fmla="*/ 18 w 19"/>
                <a:gd name="T9" fmla="*/ 0 h 37"/>
                <a:gd name="T10" fmla="*/ 19 w 19"/>
                <a:gd name="T11" fmla="*/ 0 h 37"/>
                <a:gd name="T12" fmla="*/ 19 w 19"/>
                <a:gd name="T13" fmla="*/ 0 h 37"/>
                <a:gd name="T14" fmla="*/ 19 w 19"/>
                <a:gd name="T15" fmla="*/ 1 h 37"/>
                <a:gd name="T16" fmla="*/ 19 w 19"/>
                <a:gd name="T17" fmla="*/ 1 h 37"/>
                <a:gd name="T18" fmla="*/ 18 w 19"/>
                <a:gd name="T19" fmla="*/ 9 h 37"/>
                <a:gd name="T20" fmla="*/ 14 w 19"/>
                <a:gd name="T21" fmla="*/ 18 h 37"/>
                <a:gd name="T22" fmla="*/ 11 w 19"/>
                <a:gd name="T23" fmla="*/ 28 h 37"/>
                <a:gd name="T24" fmla="*/ 5 w 19"/>
                <a:gd name="T25" fmla="*/ 37 h 37"/>
                <a:gd name="T26" fmla="*/ 2 w 19"/>
                <a:gd name="T27" fmla="*/ 37 h 37"/>
                <a:gd name="T28" fmla="*/ 1 w 19"/>
                <a:gd name="T29" fmla="*/ 35 h 37"/>
                <a:gd name="T30" fmla="*/ 0 w 19"/>
                <a:gd name="T31" fmla="*/ 35 h 37"/>
                <a:gd name="T32" fmla="*/ 0 w 19"/>
                <a:gd name="T33" fmla="*/ 34 h 37"/>
                <a:gd name="T34" fmla="*/ 0 w 19"/>
                <a:gd name="T35" fmla="*/ 34 h 37"/>
                <a:gd name="T36" fmla="*/ 0 w 19"/>
                <a:gd name="T37" fmla="*/ 34 h 37"/>
                <a:gd name="T38" fmla="*/ 0 w 19"/>
                <a:gd name="T39" fmla="*/ 34 h 37"/>
                <a:gd name="T40" fmla="*/ 0 w 19"/>
                <a:gd name="T41" fmla="*/ 34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7"/>
                <a:gd name="T65" fmla="*/ 19 w 1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7">
                  <a:moveTo>
                    <a:pt x="0" y="34"/>
                  </a:moveTo>
                  <a:lnTo>
                    <a:pt x="8" y="17"/>
                  </a:lnTo>
                  <a:lnTo>
                    <a:pt x="13" y="7"/>
                  </a:lnTo>
                  <a:lnTo>
                    <a:pt x="16" y="3"/>
                  </a:lnTo>
                  <a:lnTo>
                    <a:pt x="18" y="0"/>
                  </a:lnTo>
                  <a:lnTo>
                    <a:pt x="19" y="0"/>
                  </a:lnTo>
                  <a:lnTo>
                    <a:pt x="19" y="1"/>
                  </a:lnTo>
                  <a:lnTo>
                    <a:pt x="18" y="9"/>
                  </a:lnTo>
                  <a:lnTo>
                    <a:pt x="14" y="18"/>
                  </a:lnTo>
                  <a:lnTo>
                    <a:pt x="11" y="28"/>
                  </a:lnTo>
                  <a:lnTo>
                    <a:pt x="5" y="37"/>
                  </a:lnTo>
                  <a:lnTo>
                    <a:pt x="2" y="37"/>
                  </a:lnTo>
                  <a:lnTo>
                    <a:pt x="1" y="35"/>
                  </a:lnTo>
                  <a:lnTo>
                    <a:pt x="0" y="35"/>
                  </a:lnTo>
                  <a:lnTo>
                    <a:pt x="0" y="34"/>
                  </a:lnTo>
                  <a:close/>
                </a:path>
              </a:pathLst>
            </a:custGeom>
            <a:solidFill>
              <a:srgbClr val="000000"/>
            </a:solidFill>
            <a:ln w="9525">
              <a:noFill/>
              <a:round/>
              <a:headEnd/>
              <a:tailEnd/>
            </a:ln>
          </p:spPr>
          <p:txBody>
            <a:bodyPr/>
            <a:lstStyle/>
            <a:p>
              <a:endParaRPr lang="el-GR"/>
            </a:p>
          </p:txBody>
        </p:sp>
        <p:sp>
          <p:nvSpPr>
            <p:cNvPr id="41281" name="Freeform 676"/>
            <p:cNvSpPr>
              <a:spLocks/>
            </p:cNvSpPr>
            <p:nvPr/>
          </p:nvSpPr>
          <p:spPr bwMode="auto">
            <a:xfrm>
              <a:off x="3972" y="2633"/>
              <a:ext cx="8" cy="14"/>
            </a:xfrm>
            <a:custGeom>
              <a:avLst/>
              <a:gdLst>
                <a:gd name="T0" fmla="*/ 0 w 8"/>
                <a:gd name="T1" fmla="*/ 0 h 14"/>
                <a:gd name="T2" fmla="*/ 1 w 8"/>
                <a:gd name="T3" fmla="*/ 0 h 14"/>
                <a:gd name="T4" fmla="*/ 2 w 8"/>
                <a:gd name="T5" fmla="*/ 0 h 14"/>
                <a:gd name="T6" fmla="*/ 3 w 8"/>
                <a:gd name="T7" fmla="*/ 0 h 14"/>
                <a:gd name="T8" fmla="*/ 5 w 8"/>
                <a:gd name="T9" fmla="*/ 0 h 14"/>
                <a:gd name="T10" fmla="*/ 6 w 8"/>
                <a:gd name="T11" fmla="*/ 3 h 14"/>
                <a:gd name="T12" fmla="*/ 8 w 8"/>
                <a:gd name="T13" fmla="*/ 5 h 14"/>
                <a:gd name="T14" fmla="*/ 8 w 8"/>
                <a:gd name="T15" fmla="*/ 9 h 14"/>
                <a:gd name="T16" fmla="*/ 8 w 8"/>
                <a:gd name="T17" fmla="*/ 14 h 14"/>
                <a:gd name="T18" fmla="*/ 7 w 8"/>
                <a:gd name="T19" fmla="*/ 14 h 14"/>
                <a:gd name="T20" fmla="*/ 6 w 8"/>
                <a:gd name="T21" fmla="*/ 14 h 14"/>
                <a:gd name="T22" fmla="*/ 5 w 8"/>
                <a:gd name="T23" fmla="*/ 14 h 14"/>
                <a:gd name="T24" fmla="*/ 3 w 8"/>
                <a:gd name="T25" fmla="*/ 14 h 14"/>
                <a:gd name="T26" fmla="*/ 1 w 8"/>
                <a:gd name="T27" fmla="*/ 8 h 14"/>
                <a:gd name="T28" fmla="*/ 0 w 8"/>
                <a:gd name="T29" fmla="*/ 5 h 14"/>
                <a:gd name="T30" fmla="*/ 0 w 8"/>
                <a:gd name="T31" fmla="*/ 3 h 14"/>
                <a:gd name="T32" fmla="*/ 0 w 8"/>
                <a:gd name="T33" fmla="*/ 0 h 14"/>
                <a:gd name="T34" fmla="*/ 0 w 8"/>
                <a:gd name="T35" fmla="*/ 0 h 14"/>
                <a:gd name="T36" fmla="*/ 0 w 8"/>
                <a:gd name="T37" fmla="*/ 0 h 14"/>
                <a:gd name="T38" fmla="*/ 0 w 8"/>
                <a:gd name="T39" fmla="*/ 0 h 14"/>
                <a:gd name="T40" fmla="*/ 0 w 8"/>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4"/>
                <a:gd name="T65" fmla="*/ 8 w 8"/>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4">
                  <a:moveTo>
                    <a:pt x="0" y="0"/>
                  </a:moveTo>
                  <a:lnTo>
                    <a:pt x="1" y="0"/>
                  </a:lnTo>
                  <a:lnTo>
                    <a:pt x="2" y="0"/>
                  </a:lnTo>
                  <a:lnTo>
                    <a:pt x="3" y="0"/>
                  </a:lnTo>
                  <a:lnTo>
                    <a:pt x="5" y="0"/>
                  </a:lnTo>
                  <a:lnTo>
                    <a:pt x="6" y="3"/>
                  </a:lnTo>
                  <a:lnTo>
                    <a:pt x="8" y="5"/>
                  </a:lnTo>
                  <a:lnTo>
                    <a:pt x="8" y="9"/>
                  </a:lnTo>
                  <a:lnTo>
                    <a:pt x="8" y="14"/>
                  </a:lnTo>
                  <a:lnTo>
                    <a:pt x="7" y="14"/>
                  </a:lnTo>
                  <a:lnTo>
                    <a:pt x="6" y="14"/>
                  </a:lnTo>
                  <a:lnTo>
                    <a:pt x="5" y="14"/>
                  </a:lnTo>
                  <a:lnTo>
                    <a:pt x="3" y="14"/>
                  </a:lnTo>
                  <a:lnTo>
                    <a:pt x="1" y="8"/>
                  </a:lnTo>
                  <a:lnTo>
                    <a:pt x="0" y="5"/>
                  </a:lnTo>
                  <a:lnTo>
                    <a:pt x="0" y="3"/>
                  </a:lnTo>
                  <a:lnTo>
                    <a:pt x="0" y="0"/>
                  </a:lnTo>
                  <a:close/>
                </a:path>
              </a:pathLst>
            </a:custGeom>
            <a:solidFill>
              <a:srgbClr val="000000"/>
            </a:solidFill>
            <a:ln w="9525">
              <a:noFill/>
              <a:round/>
              <a:headEnd/>
              <a:tailEnd/>
            </a:ln>
          </p:spPr>
          <p:txBody>
            <a:bodyPr/>
            <a:lstStyle/>
            <a:p>
              <a:endParaRPr lang="el-GR"/>
            </a:p>
          </p:txBody>
        </p:sp>
        <p:sp>
          <p:nvSpPr>
            <p:cNvPr id="41282" name="Freeform 677"/>
            <p:cNvSpPr>
              <a:spLocks/>
            </p:cNvSpPr>
            <p:nvPr/>
          </p:nvSpPr>
          <p:spPr bwMode="auto">
            <a:xfrm>
              <a:off x="3988" y="2707"/>
              <a:ext cx="363" cy="344"/>
            </a:xfrm>
            <a:custGeom>
              <a:avLst/>
              <a:gdLst>
                <a:gd name="T0" fmla="*/ 18 w 363"/>
                <a:gd name="T1" fmla="*/ 167 h 344"/>
                <a:gd name="T2" fmla="*/ 22 w 363"/>
                <a:gd name="T3" fmla="*/ 162 h 344"/>
                <a:gd name="T4" fmla="*/ 66 w 363"/>
                <a:gd name="T5" fmla="*/ 170 h 344"/>
                <a:gd name="T6" fmla="*/ 71 w 363"/>
                <a:gd name="T7" fmla="*/ 168 h 344"/>
                <a:gd name="T8" fmla="*/ 43 w 363"/>
                <a:gd name="T9" fmla="*/ 134 h 344"/>
                <a:gd name="T10" fmla="*/ 74 w 363"/>
                <a:gd name="T11" fmla="*/ 134 h 344"/>
                <a:gd name="T12" fmla="*/ 100 w 363"/>
                <a:gd name="T13" fmla="*/ 151 h 344"/>
                <a:gd name="T14" fmla="*/ 66 w 363"/>
                <a:gd name="T15" fmla="*/ 117 h 344"/>
                <a:gd name="T16" fmla="*/ 89 w 363"/>
                <a:gd name="T17" fmla="*/ 104 h 344"/>
                <a:gd name="T18" fmla="*/ 150 w 363"/>
                <a:gd name="T19" fmla="*/ 156 h 344"/>
                <a:gd name="T20" fmla="*/ 108 w 363"/>
                <a:gd name="T21" fmla="*/ 117 h 344"/>
                <a:gd name="T22" fmla="*/ 110 w 363"/>
                <a:gd name="T23" fmla="*/ 75 h 344"/>
                <a:gd name="T24" fmla="*/ 148 w 363"/>
                <a:gd name="T25" fmla="*/ 94 h 344"/>
                <a:gd name="T26" fmla="*/ 120 w 363"/>
                <a:gd name="T27" fmla="*/ 66 h 344"/>
                <a:gd name="T28" fmla="*/ 148 w 363"/>
                <a:gd name="T29" fmla="*/ 55 h 344"/>
                <a:gd name="T30" fmla="*/ 206 w 363"/>
                <a:gd name="T31" fmla="*/ 98 h 344"/>
                <a:gd name="T32" fmla="*/ 171 w 363"/>
                <a:gd name="T33" fmla="*/ 66 h 344"/>
                <a:gd name="T34" fmla="*/ 148 w 363"/>
                <a:gd name="T35" fmla="*/ 41 h 344"/>
                <a:gd name="T36" fmla="*/ 173 w 363"/>
                <a:gd name="T37" fmla="*/ 29 h 344"/>
                <a:gd name="T38" fmla="*/ 213 w 363"/>
                <a:gd name="T39" fmla="*/ 59 h 344"/>
                <a:gd name="T40" fmla="*/ 190 w 363"/>
                <a:gd name="T41" fmla="*/ 36 h 344"/>
                <a:gd name="T42" fmla="*/ 194 w 363"/>
                <a:gd name="T43" fmla="*/ 3 h 344"/>
                <a:gd name="T44" fmla="*/ 265 w 363"/>
                <a:gd name="T45" fmla="*/ 49 h 344"/>
                <a:gd name="T46" fmla="*/ 331 w 363"/>
                <a:gd name="T47" fmla="*/ 72 h 344"/>
                <a:gd name="T48" fmla="*/ 363 w 363"/>
                <a:gd name="T49" fmla="*/ 83 h 344"/>
                <a:gd name="T50" fmla="*/ 342 w 363"/>
                <a:gd name="T51" fmla="*/ 94 h 344"/>
                <a:gd name="T52" fmla="*/ 363 w 363"/>
                <a:gd name="T53" fmla="*/ 110 h 344"/>
                <a:gd name="T54" fmla="*/ 341 w 363"/>
                <a:gd name="T55" fmla="*/ 131 h 344"/>
                <a:gd name="T56" fmla="*/ 309 w 363"/>
                <a:gd name="T57" fmla="*/ 126 h 344"/>
                <a:gd name="T58" fmla="*/ 356 w 363"/>
                <a:gd name="T59" fmla="*/ 145 h 344"/>
                <a:gd name="T60" fmla="*/ 357 w 363"/>
                <a:gd name="T61" fmla="*/ 173 h 344"/>
                <a:gd name="T62" fmla="*/ 323 w 363"/>
                <a:gd name="T63" fmla="*/ 167 h 344"/>
                <a:gd name="T64" fmla="*/ 343 w 363"/>
                <a:gd name="T65" fmla="*/ 180 h 344"/>
                <a:gd name="T66" fmla="*/ 361 w 363"/>
                <a:gd name="T67" fmla="*/ 199 h 344"/>
                <a:gd name="T68" fmla="*/ 314 w 363"/>
                <a:gd name="T69" fmla="*/ 197 h 344"/>
                <a:gd name="T70" fmla="*/ 297 w 363"/>
                <a:gd name="T71" fmla="*/ 196 h 344"/>
                <a:gd name="T72" fmla="*/ 359 w 363"/>
                <a:gd name="T73" fmla="*/ 215 h 344"/>
                <a:gd name="T74" fmla="*/ 336 w 363"/>
                <a:gd name="T75" fmla="*/ 235 h 344"/>
                <a:gd name="T76" fmla="*/ 310 w 363"/>
                <a:gd name="T77" fmla="*/ 230 h 344"/>
                <a:gd name="T78" fmla="*/ 347 w 363"/>
                <a:gd name="T79" fmla="*/ 247 h 344"/>
                <a:gd name="T80" fmla="*/ 361 w 363"/>
                <a:gd name="T81" fmla="*/ 276 h 344"/>
                <a:gd name="T82" fmla="*/ 301 w 363"/>
                <a:gd name="T83" fmla="*/ 259 h 344"/>
                <a:gd name="T84" fmla="*/ 281 w 363"/>
                <a:gd name="T85" fmla="*/ 249 h 344"/>
                <a:gd name="T86" fmla="*/ 338 w 363"/>
                <a:gd name="T87" fmla="*/ 280 h 344"/>
                <a:gd name="T88" fmla="*/ 358 w 363"/>
                <a:gd name="T89" fmla="*/ 309 h 344"/>
                <a:gd name="T90" fmla="*/ 326 w 363"/>
                <a:gd name="T91" fmla="*/ 303 h 344"/>
                <a:gd name="T92" fmla="*/ 284 w 363"/>
                <a:gd name="T93" fmla="*/ 288 h 344"/>
                <a:gd name="T94" fmla="*/ 285 w 363"/>
                <a:gd name="T95" fmla="*/ 296 h 344"/>
                <a:gd name="T96" fmla="*/ 358 w 363"/>
                <a:gd name="T97" fmla="*/ 317 h 344"/>
                <a:gd name="T98" fmla="*/ 335 w 363"/>
                <a:gd name="T99" fmla="*/ 329 h 344"/>
                <a:gd name="T100" fmla="*/ 263 w 363"/>
                <a:gd name="T101" fmla="*/ 314 h 344"/>
                <a:gd name="T102" fmla="*/ 286 w 363"/>
                <a:gd name="T103" fmla="*/ 325 h 344"/>
                <a:gd name="T104" fmla="*/ 357 w 363"/>
                <a:gd name="T105" fmla="*/ 339 h 344"/>
                <a:gd name="T106" fmla="*/ 317 w 363"/>
                <a:gd name="T107" fmla="*/ 340 h 344"/>
                <a:gd name="T108" fmla="*/ 212 w 363"/>
                <a:gd name="T109" fmla="*/ 317 h 344"/>
                <a:gd name="T110" fmla="*/ 113 w 363"/>
                <a:gd name="T111" fmla="*/ 272 h 344"/>
                <a:gd name="T112" fmla="*/ 37 w 363"/>
                <a:gd name="T113" fmla="*/ 209 h 344"/>
                <a:gd name="T114" fmla="*/ 0 w 363"/>
                <a:gd name="T115" fmla="*/ 168 h 3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3"/>
                <a:gd name="T175" fmla="*/ 0 h 344"/>
                <a:gd name="T176" fmla="*/ 363 w 363"/>
                <a:gd name="T177" fmla="*/ 344 h 3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3" h="344">
                  <a:moveTo>
                    <a:pt x="0" y="168"/>
                  </a:moveTo>
                  <a:lnTo>
                    <a:pt x="5" y="165"/>
                  </a:lnTo>
                  <a:lnTo>
                    <a:pt x="8" y="162"/>
                  </a:lnTo>
                  <a:lnTo>
                    <a:pt x="10" y="161"/>
                  </a:lnTo>
                  <a:lnTo>
                    <a:pt x="12" y="161"/>
                  </a:lnTo>
                  <a:lnTo>
                    <a:pt x="18" y="167"/>
                  </a:lnTo>
                  <a:lnTo>
                    <a:pt x="27" y="176"/>
                  </a:lnTo>
                  <a:lnTo>
                    <a:pt x="35" y="183"/>
                  </a:lnTo>
                  <a:lnTo>
                    <a:pt x="43" y="187"/>
                  </a:lnTo>
                  <a:lnTo>
                    <a:pt x="37" y="180"/>
                  </a:lnTo>
                  <a:lnTo>
                    <a:pt x="29" y="171"/>
                  </a:lnTo>
                  <a:lnTo>
                    <a:pt x="22" y="162"/>
                  </a:lnTo>
                  <a:lnTo>
                    <a:pt x="18" y="154"/>
                  </a:lnTo>
                  <a:lnTo>
                    <a:pt x="32" y="145"/>
                  </a:lnTo>
                  <a:lnTo>
                    <a:pt x="43" y="145"/>
                  </a:lnTo>
                  <a:lnTo>
                    <a:pt x="52" y="150"/>
                  </a:lnTo>
                  <a:lnTo>
                    <a:pt x="59" y="159"/>
                  </a:lnTo>
                  <a:lnTo>
                    <a:pt x="66" y="170"/>
                  </a:lnTo>
                  <a:lnTo>
                    <a:pt x="74" y="180"/>
                  </a:lnTo>
                  <a:lnTo>
                    <a:pt x="81" y="186"/>
                  </a:lnTo>
                  <a:lnTo>
                    <a:pt x="91" y="187"/>
                  </a:lnTo>
                  <a:lnTo>
                    <a:pt x="84" y="181"/>
                  </a:lnTo>
                  <a:lnTo>
                    <a:pt x="77" y="175"/>
                  </a:lnTo>
                  <a:lnTo>
                    <a:pt x="71" y="168"/>
                  </a:lnTo>
                  <a:lnTo>
                    <a:pt x="65" y="161"/>
                  </a:lnTo>
                  <a:lnTo>
                    <a:pt x="58" y="155"/>
                  </a:lnTo>
                  <a:lnTo>
                    <a:pt x="52" y="149"/>
                  </a:lnTo>
                  <a:lnTo>
                    <a:pt x="45" y="142"/>
                  </a:lnTo>
                  <a:lnTo>
                    <a:pt x="38" y="136"/>
                  </a:lnTo>
                  <a:lnTo>
                    <a:pt x="43" y="134"/>
                  </a:lnTo>
                  <a:lnTo>
                    <a:pt x="47" y="130"/>
                  </a:lnTo>
                  <a:lnTo>
                    <a:pt x="50" y="126"/>
                  </a:lnTo>
                  <a:lnTo>
                    <a:pt x="53" y="121"/>
                  </a:lnTo>
                  <a:lnTo>
                    <a:pt x="60" y="124"/>
                  </a:lnTo>
                  <a:lnTo>
                    <a:pt x="68" y="129"/>
                  </a:lnTo>
                  <a:lnTo>
                    <a:pt x="74" y="134"/>
                  </a:lnTo>
                  <a:lnTo>
                    <a:pt x="80" y="140"/>
                  </a:lnTo>
                  <a:lnTo>
                    <a:pt x="85" y="146"/>
                  </a:lnTo>
                  <a:lnTo>
                    <a:pt x="91" y="151"/>
                  </a:lnTo>
                  <a:lnTo>
                    <a:pt x="97" y="155"/>
                  </a:lnTo>
                  <a:lnTo>
                    <a:pt x="103" y="155"/>
                  </a:lnTo>
                  <a:lnTo>
                    <a:pt x="100" y="151"/>
                  </a:lnTo>
                  <a:lnTo>
                    <a:pt x="95" y="147"/>
                  </a:lnTo>
                  <a:lnTo>
                    <a:pt x="89" y="141"/>
                  </a:lnTo>
                  <a:lnTo>
                    <a:pt x="82" y="135"/>
                  </a:lnTo>
                  <a:lnTo>
                    <a:pt x="75" y="129"/>
                  </a:lnTo>
                  <a:lnTo>
                    <a:pt x="70" y="123"/>
                  </a:lnTo>
                  <a:lnTo>
                    <a:pt x="66" y="117"/>
                  </a:lnTo>
                  <a:lnTo>
                    <a:pt x="65" y="113"/>
                  </a:lnTo>
                  <a:lnTo>
                    <a:pt x="70" y="108"/>
                  </a:lnTo>
                  <a:lnTo>
                    <a:pt x="75" y="104"/>
                  </a:lnTo>
                  <a:lnTo>
                    <a:pt x="80" y="102"/>
                  </a:lnTo>
                  <a:lnTo>
                    <a:pt x="85" y="100"/>
                  </a:lnTo>
                  <a:lnTo>
                    <a:pt x="89" y="104"/>
                  </a:lnTo>
                  <a:lnTo>
                    <a:pt x="96" y="112"/>
                  </a:lnTo>
                  <a:lnTo>
                    <a:pt x="106" y="121"/>
                  </a:lnTo>
                  <a:lnTo>
                    <a:pt x="117" y="131"/>
                  </a:lnTo>
                  <a:lnTo>
                    <a:pt x="129" y="142"/>
                  </a:lnTo>
                  <a:lnTo>
                    <a:pt x="141" y="150"/>
                  </a:lnTo>
                  <a:lnTo>
                    <a:pt x="150" y="156"/>
                  </a:lnTo>
                  <a:lnTo>
                    <a:pt x="157" y="157"/>
                  </a:lnTo>
                  <a:lnTo>
                    <a:pt x="149" y="151"/>
                  </a:lnTo>
                  <a:lnTo>
                    <a:pt x="141" y="144"/>
                  </a:lnTo>
                  <a:lnTo>
                    <a:pt x="129" y="135"/>
                  </a:lnTo>
                  <a:lnTo>
                    <a:pt x="118" y="126"/>
                  </a:lnTo>
                  <a:lnTo>
                    <a:pt x="108" y="117"/>
                  </a:lnTo>
                  <a:lnTo>
                    <a:pt x="100" y="108"/>
                  </a:lnTo>
                  <a:lnTo>
                    <a:pt x="94" y="99"/>
                  </a:lnTo>
                  <a:lnTo>
                    <a:pt x="90" y="92"/>
                  </a:lnTo>
                  <a:lnTo>
                    <a:pt x="97" y="86"/>
                  </a:lnTo>
                  <a:lnTo>
                    <a:pt x="103" y="80"/>
                  </a:lnTo>
                  <a:lnTo>
                    <a:pt x="110" y="75"/>
                  </a:lnTo>
                  <a:lnTo>
                    <a:pt x="117" y="73"/>
                  </a:lnTo>
                  <a:lnTo>
                    <a:pt x="123" y="82"/>
                  </a:lnTo>
                  <a:lnTo>
                    <a:pt x="133" y="91"/>
                  </a:lnTo>
                  <a:lnTo>
                    <a:pt x="143" y="98"/>
                  </a:lnTo>
                  <a:lnTo>
                    <a:pt x="153" y="103"/>
                  </a:lnTo>
                  <a:lnTo>
                    <a:pt x="148" y="94"/>
                  </a:lnTo>
                  <a:lnTo>
                    <a:pt x="139" y="84"/>
                  </a:lnTo>
                  <a:lnTo>
                    <a:pt x="128" y="76"/>
                  </a:lnTo>
                  <a:lnTo>
                    <a:pt x="120" y="68"/>
                  </a:lnTo>
                  <a:lnTo>
                    <a:pt x="120" y="67"/>
                  </a:lnTo>
                  <a:lnTo>
                    <a:pt x="120" y="66"/>
                  </a:lnTo>
                  <a:lnTo>
                    <a:pt x="124" y="60"/>
                  </a:lnTo>
                  <a:lnTo>
                    <a:pt x="131" y="55"/>
                  </a:lnTo>
                  <a:lnTo>
                    <a:pt x="137" y="51"/>
                  </a:lnTo>
                  <a:lnTo>
                    <a:pt x="142" y="50"/>
                  </a:lnTo>
                  <a:lnTo>
                    <a:pt x="148" y="55"/>
                  </a:lnTo>
                  <a:lnTo>
                    <a:pt x="157" y="62"/>
                  </a:lnTo>
                  <a:lnTo>
                    <a:pt x="166" y="71"/>
                  </a:lnTo>
                  <a:lnTo>
                    <a:pt x="176" y="80"/>
                  </a:lnTo>
                  <a:lnTo>
                    <a:pt x="187" y="88"/>
                  </a:lnTo>
                  <a:lnTo>
                    <a:pt x="197" y="94"/>
                  </a:lnTo>
                  <a:lnTo>
                    <a:pt x="206" y="98"/>
                  </a:lnTo>
                  <a:lnTo>
                    <a:pt x="213" y="99"/>
                  </a:lnTo>
                  <a:lnTo>
                    <a:pt x="205" y="93"/>
                  </a:lnTo>
                  <a:lnTo>
                    <a:pt x="197" y="87"/>
                  </a:lnTo>
                  <a:lnTo>
                    <a:pt x="189" y="80"/>
                  </a:lnTo>
                  <a:lnTo>
                    <a:pt x="180" y="73"/>
                  </a:lnTo>
                  <a:lnTo>
                    <a:pt x="171" y="66"/>
                  </a:lnTo>
                  <a:lnTo>
                    <a:pt x="164" y="60"/>
                  </a:lnTo>
                  <a:lnTo>
                    <a:pt x="155" y="52"/>
                  </a:lnTo>
                  <a:lnTo>
                    <a:pt x="148" y="46"/>
                  </a:lnTo>
                  <a:lnTo>
                    <a:pt x="148" y="45"/>
                  </a:lnTo>
                  <a:lnTo>
                    <a:pt x="148" y="42"/>
                  </a:lnTo>
                  <a:lnTo>
                    <a:pt x="148" y="41"/>
                  </a:lnTo>
                  <a:lnTo>
                    <a:pt x="148" y="40"/>
                  </a:lnTo>
                  <a:lnTo>
                    <a:pt x="154" y="35"/>
                  </a:lnTo>
                  <a:lnTo>
                    <a:pt x="160" y="30"/>
                  </a:lnTo>
                  <a:lnTo>
                    <a:pt x="165" y="26"/>
                  </a:lnTo>
                  <a:lnTo>
                    <a:pt x="170" y="24"/>
                  </a:lnTo>
                  <a:lnTo>
                    <a:pt x="173" y="29"/>
                  </a:lnTo>
                  <a:lnTo>
                    <a:pt x="178" y="34"/>
                  </a:lnTo>
                  <a:lnTo>
                    <a:pt x="184" y="40"/>
                  </a:lnTo>
                  <a:lnTo>
                    <a:pt x="191" y="46"/>
                  </a:lnTo>
                  <a:lnTo>
                    <a:pt x="199" y="52"/>
                  </a:lnTo>
                  <a:lnTo>
                    <a:pt x="207" y="56"/>
                  </a:lnTo>
                  <a:lnTo>
                    <a:pt x="213" y="59"/>
                  </a:lnTo>
                  <a:lnTo>
                    <a:pt x="220" y="60"/>
                  </a:lnTo>
                  <a:lnTo>
                    <a:pt x="211" y="54"/>
                  </a:lnTo>
                  <a:lnTo>
                    <a:pt x="205" y="47"/>
                  </a:lnTo>
                  <a:lnTo>
                    <a:pt x="199" y="44"/>
                  </a:lnTo>
                  <a:lnTo>
                    <a:pt x="195" y="40"/>
                  </a:lnTo>
                  <a:lnTo>
                    <a:pt x="190" y="36"/>
                  </a:lnTo>
                  <a:lnTo>
                    <a:pt x="185" y="31"/>
                  </a:lnTo>
                  <a:lnTo>
                    <a:pt x="180" y="26"/>
                  </a:lnTo>
                  <a:lnTo>
                    <a:pt x="173" y="20"/>
                  </a:lnTo>
                  <a:lnTo>
                    <a:pt x="179" y="14"/>
                  </a:lnTo>
                  <a:lnTo>
                    <a:pt x="186" y="7"/>
                  </a:lnTo>
                  <a:lnTo>
                    <a:pt x="194" y="3"/>
                  </a:lnTo>
                  <a:lnTo>
                    <a:pt x="200" y="0"/>
                  </a:lnTo>
                  <a:lnTo>
                    <a:pt x="212" y="12"/>
                  </a:lnTo>
                  <a:lnTo>
                    <a:pt x="226" y="23"/>
                  </a:lnTo>
                  <a:lnTo>
                    <a:pt x="238" y="33"/>
                  </a:lnTo>
                  <a:lnTo>
                    <a:pt x="252" y="41"/>
                  </a:lnTo>
                  <a:lnTo>
                    <a:pt x="265" y="49"/>
                  </a:lnTo>
                  <a:lnTo>
                    <a:pt x="279" y="56"/>
                  </a:lnTo>
                  <a:lnTo>
                    <a:pt x="294" y="62"/>
                  </a:lnTo>
                  <a:lnTo>
                    <a:pt x="310" y="68"/>
                  </a:lnTo>
                  <a:lnTo>
                    <a:pt x="317" y="70"/>
                  </a:lnTo>
                  <a:lnTo>
                    <a:pt x="323" y="71"/>
                  </a:lnTo>
                  <a:lnTo>
                    <a:pt x="331" y="72"/>
                  </a:lnTo>
                  <a:lnTo>
                    <a:pt x="337" y="73"/>
                  </a:lnTo>
                  <a:lnTo>
                    <a:pt x="343" y="76"/>
                  </a:lnTo>
                  <a:lnTo>
                    <a:pt x="349" y="77"/>
                  </a:lnTo>
                  <a:lnTo>
                    <a:pt x="357" y="78"/>
                  </a:lnTo>
                  <a:lnTo>
                    <a:pt x="363" y="80"/>
                  </a:lnTo>
                  <a:lnTo>
                    <a:pt x="363" y="83"/>
                  </a:lnTo>
                  <a:lnTo>
                    <a:pt x="363" y="87"/>
                  </a:lnTo>
                  <a:lnTo>
                    <a:pt x="363" y="91"/>
                  </a:lnTo>
                  <a:lnTo>
                    <a:pt x="362" y="94"/>
                  </a:lnTo>
                  <a:lnTo>
                    <a:pt x="356" y="94"/>
                  </a:lnTo>
                  <a:lnTo>
                    <a:pt x="349" y="94"/>
                  </a:lnTo>
                  <a:lnTo>
                    <a:pt x="342" y="94"/>
                  </a:lnTo>
                  <a:lnTo>
                    <a:pt x="336" y="94"/>
                  </a:lnTo>
                  <a:lnTo>
                    <a:pt x="343" y="98"/>
                  </a:lnTo>
                  <a:lnTo>
                    <a:pt x="349" y="100"/>
                  </a:lnTo>
                  <a:lnTo>
                    <a:pt x="357" y="102"/>
                  </a:lnTo>
                  <a:lnTo>
                    <a:pt x="363" y="102"/>
                  </a:lnTo>
                  <a:lnTo>
                    <a:pt x="363" y="110"/>
                  </a:lnTo>
                  <a:lnTo>
                    <a:pt x="363" y="119"/>
                  </a:lnTo>
                  <a:lnTo>
                    <a:pt x="362" y="128"/>
                  </a:lnTo>
                  <a:lnTo>
                    <a:pt x="362" y="136"/>
                  </a:lnTo>
                  <a:lnTo>
                    <a:pt x="356" y="135"/>
                  </a:lnTo>
                  <a:lnTo>
                    <a:pt x="348" y="134"/>
                  </a:lnTo>
                  <a:lnTo>
                    <a:pt x="341" y="131"/>
                  </a:lnTo>
                  <a:lnTo>
                    <a:pt x="333" y="129"/>
                  </a:lnTo>
                  <a:lnTo>
                    <a:pt x="326" y="126"/>
                  </a:lnTo>
                  <a:lnTo>
                    <a:pt x="319" y="124"/>
                  </a:lnTo>
                  <a:lnTo>
                    <a:pt x="311" y="123"/>
                  </a:lnTo>
                  <a:lnTo>
                    <a:pt x="304" y="123"/>
                  </a:lnTo>
                  <a:lnTo>
                    <a:pt x="309" y="126"/>
                  </a:lnTo>
                  <a:lnTo>
                    <a:pt x="316" y="130"/>
                  </a:lnTo>
                  <a:lnTo>
                    <a:pt x="323" y="134"/>
                  </a:lnTo>
                  <a:lnTo>
                    <a:pt x="332" y="138"/>
                  </a:lnTo>
                  <a:lnTo>
                    <a:pt x="341" y="140"/>
                  </a:lnTo>
                  <a:lnTo>
                    <a:pt x="348" y="142"/>
                  </a:lnTo>
                  <a:lnTo>
                    <a:pt x="356" y="145"/>
                  </a:lnTo>
                  <a:lnTo>
                    <a:pt x="362" y="146"/>
                  </a:lnTo>
                  <a:lnTo>
                    <a:pt x="362" y="152"/>
                  </a:lnTo>
                  <a:lnTo>
                    <a:pt x="362" y="160"/>
                  </a:lnTo>
                  <a:lnTo>
                    <a:pt x="362" y="167"/>
                  </a:lnTo>
                  <a:lnTo>
                    <a:pt x="362" y="175"/>
                  </a:lnTo>
                  <a:lnTo>
                    <a:pt x="357" y="173"/>
                  </a:lnTo>
                  <a:lnTo>
                    <a:pt x="351" y="172"/>
                  </a:lnTo>
                  <a:lnTo>
                    <a:pt x="346" y="171"/>
                  </a:lnTo>
                  <a:lnTo>
                    <a:pt x="340" y="170"/>
                  </a:lnTo>
                  <a:lnTo>
                    <a:pt x="335" y="168"/>
                  </a:lnTo>
                  <a:lnTo>
                    <a:pt x="328" y="168"/>
                  </a:lnTo>
                  <a:lnTo>
                    <a:pt x="323" y="167"/>
                  </a:lnTo>
                  <a:lnTo>
                    <a:pt x="319" y="166"/>
                  </a:lnTo>
                  <a:lnTo>
                    <a:pt x="323" y="170"/>
                  </a:lnTo>
                  <a:lnTo>
                    <a:pt x="328" y="173"/>
                  </a:lnTo>
                  <a:lnTo>
                    <a:pt x="333" y="176"/>
                  </a:lnTo>
                  <a:lnTo>
                    <a:pt x="338" y="177"/>
                  </a:lnTo>
                  <a:lnTo>
                    <a:pt x="343" y="180"/>
                  </a:lnTo>
                  <a:lnTo>
                    <a:pt x="349" y="181"/>
                  </a:lnTo>
                  <a:lnTo>
                    <a:pt x="354" y="182"/>
                  </a:lnTo>
                  <a:lnTo>
                    <a:pt x="361" y="183"/>
                  </a:lnTo>
                  <a:lnTo>
                    <a:pt x="361" y="188"/>
                  </a:lnTo>
                  <a:lnTo>
                    <a:pt x="361" y="194"/>
                  </a:lnTo>
                  <a:lnTo>
                    <a:pt x="361" y="199"/>
                  </a:lnTo>
                  <a:lnTo>
                    <a:pt x="361" y="205"/>
                  </a:lnTo>
                  <a:lnTo>
                    <a:pt x="353" y="205"/>
                  </a:lnTo>
                  <a:lnTo>
                    <a:pt x="344" y="204"/>
                  </a:lnTo>
                  <a:lnTo>
                    <a:pt x="335" y="202"/>
                  </a:lnTo>
                  <a:lnTo>
                    <a:pt x="325" y="199"/>
                  </a:lnTo>
                  <a:lnTo>
                    <a:pt x="314" y="197"/>
                  </a:lnTo>
                  <a:lnTo>
                    <a:pt x="304" y="193"/>
                  </a:lnTo>
                  <a:lnTo>
                    <a:pt x="295" y="189"/>
                  </a:lnTo>
                  <a:lnTo>
                    <a:pt x="288" y="186"/>
                  </a:lnTo>
                  <a:lnTo>
                    <a:pt x="285" y="187"/>
                  </a:lnTo>
                  <a:lnTo>
                    <a:pt x="290" y="191"/>
                  </a:lnTo>
                  <a:lnTo>
                    <a:pt x="297" y="196"/>
                  </a:lnTo>
                  <a:lnTo>
                    <a:pt x="307" y="199"/>
                  </a:lnTo>
                  <a:lnTo>
                    <a:pt x="320" y="204"/>
                  </a:lnTo>
                  <a:lnTo>
                    <a:pt x="332" y="208"/>
                  </a:lnTo>
                  <a:lnTo>
                    <a:pt x="343" y="212"/>
                  </a:lnTo>
                  <a:lnTo>
                    <a:pt x="352" y="214"/>
                  </a:lnTo>
                  <a:lnTo>
                    <a:pt x="359" y="215"/>
                  </a:lnTo>
                  <a:lnTo>
                    <a:pt x="359" y="222"/>
                  </a:lnTo>
                  <a:lnTo>
                    <a:pt x="359" y="228"/>
                  </a:lnTo>
                  <a:lnTo>
                    <a:pt x="359" y="235"/>
                  </a:lnTo>
                  <a:lnTo>
                    <a:pt x="359" y="241"/>
                  </a:lnTo>
                  <a:lnTo>
                    <a:pt x="346" y="238"/>
                  </a:lnTo>
                  <a:lnTo>
                    <a:pt x="336" y="235"/>
                  </a:lnTo>
                  <a:lnTo>
                    <a:pt x="328" y="234"/>
                  </a:lnTo>
                  <a:lnTo>
                    <a:pt x="323" y="233"/>
                  </a:lnTo>
                  <a:lnTo>
                    <a:pt x="320" y="231"/>
                  </a:lnTo>
                  <a:lnTo>
                    <a:pt x="316" y="231"/>
                  </a:lnTo>
                  <a:lnTo>
                    <a:pt x="314" y="230"/>
                  </a:lnTo>
                  <a:lnTo>
                    <a:pt x="310" y="230"/>
                  </a:lnTo>
                  <a:lnTo>
                    <a:pt x="316" y="234"/>
                  </a:lnTo>
                  <a:lnTo>
                    <a:pt x="321" y="238"/>
                  </a:lnTo>
                  <a:lnTo>
                    <a:pt x="327" y="241"/>
                  </a:lnTo>
                  <a:lnTo>
                    <a:pt x="333" y="244"/>
                  </a:lnTo>
                  <a:lnTo>
                    <a:pt x="341" y="245"/>
                  </a:lnTo>
                  <a:lnTo>
                    <a:pt x="347" y="247"/>
                  </a:lnTo>
                  <a:lnTo>
                    <a:pt x="353" y="249"/>
                  </a:lnTo>
                  <a:lnTo>
                    <a:pt x="361" y="250"/>
                  </a:lnTo>
                  <a:lnTo>
                    <a:pt x="361" y="256"/>
                  </a:lnTo>
                  <a:lnTo>
                    <a:pt x="361" y="262"/>
                  </a:lnTo>
                  <a:lnTo>
                    <a:pt x="361" y="270"/>
                  </a:lnTo>
                  <a:lnTo>
                    <a:pt x="361" y="276"/>
                  </a:lnTo>
                  <a:lnTo>
                    <a:pt x="352" y="275"/>
                  </a:lnTo>
                  <a:lnTo>
                    <a:pt x="342" y="273"/>
                  </a:lnTo>
                  <a:lnTo>
                    <a:pt x="331" y="270"/>
                  </a:lnTo>
                  <a:lnTo>
                    <a:pt x="321" y="267"/>
                  </a:lnTo>
                  <a:lnTo>
                    <a:pt x="311" y="263"/>
                  </a:lnTo>
                  <a:lnTo>
                    <a:pt x="301" y="259"/>
                  </a:lnTo>
                  <a:lnTo>
                    <a:pt x="293" y="254"/>
                  </a:lnTo>
                  <a:lnTo>
                    <a:pt x="285" y="249"/>
                  </a:lnTo>
                  <a:lnTo>
                    <a:pt x="284" y="249"/>
                  </a:lnTo>
                  <a:lnTo>
                    <a:pt x="283" y="249"/>
                  </a:lnTo>
                  <a:lnTo>
                    <a:pt x="281" y="249"/>
                  </a:lnTo>
                  <a:lnTo>
                    <a:pt x="288" y="255"/>
                  </a:lnTo>
                  <a:lnTo>
                    <a:pt x="296" y="261"/>
                  </a:lnTo>
                  <a:lnTo>
                    <a:pt x="306" y="267"/>
                  </a:lnTo>
                  <a:lnTo>
                    <a:pt x="317" y="271"/>
                  </a:lnTo>
                  <a:lnTo>
                    <a:pt x="328" y="276"/>
                  </a:lnTo>
                  <a:lnTo>
                    <a:pt x="338" y="280"/>
                  </a:lnTo>
                  <a:lnTo>
                    <a:pt x="348" y="283"/>
                  </a:lnTo>
                  <a:lnTo>
                    <a:pt x="357" y="286"/>
                  </a:lnTo>
                  <a:lnTo>
                    <a:pt x="357" y="292"/>
                  </a:lnTo>
                  <a:lnTo>
                    <a:pt x="357" y="297"/>
                  </a:lnTo>
                  <a:lnTo>
                    <a:pt x="357" y="303"/>
                  </a:lnTo>
                  <a:lnTo>
                    <a:pt x="358" y="309"/>
                  </a:lnTo>
                  <a:lnTo>
                    <a:pt x="353" y="308"/>
                  </a:lnTo>
                  <a:lnTo>
                    <a:pt x="348" y="307"/>
                  </a:lnTo>
                  <a:lnTo>
                    <a:pt x="342" y="305"/>
                  </a:lnTo>
                  <a:lnTo>
                    <a:pt x="337" y="304"/>
                  </a:lnTo>
                  <a:lnTo>
                    <a:pt x="332" y="303"/>
                  </a:lnTo>
                  <a:lnTo>
                    <a:pt x="326" y="303"/>
                  </a:lnTo>
                  <a:lnTo>
                    <a:pt x="321" y="302"/>
                  </a:lnTo>
                  <a:lnTo>
                    <a:pt x="316" y="301"/>
                  </a:lnTo>
                  <a:lnTo>
                    <a:pt x="306" y="297"/>
                  </a:lnTo>
                  <a:lnTo>
                    <a:pt x="297" y="293"/>
                  </a:lnTo>
                  <a:lnTo>
                    <a:pt x="290" y="291"/>
                  </a:lnTo>
                  <a:lnTo>
                    <a:pt x="284" y="288"/>
                  </a:lnTo>
                  <a:lnTo>
                    <a:pt x="279" y="287"/>
                  </a:lnTo>
                  <a:lnTo>
                    <a:pt x="275" y="286"/>
                  </a:lnTo>
                  <a:lnTo>
                    <a:pt x="272" y="284"/>
                  </a:lnTo>
                  <a:lnTo>
                    <a:pt x="269" y="284"/>
                  </a:lnTo>
                  <a:lnTo>
                    <a:pt x="275" y="289"/>
                  </a:lnTo>
                  <a:lnTo>
                    <a:pt x="285" y="296"/>
                  </a:lnTo>
                  <a:lnTo>
                    <a:pt x="296" y="301"/>
                  </a:lnTo>
                  <a:lnTo>
                    <a:pt x="310" y="305"/>
                  </a:lnTo>
                  <a:lnTo>
                    <a:pt x="325" y="309"/>
                  </a:lnTo>
                  <a:lnTo>
                    <a:pt x="338" y="313"/>
                  </a:lnTo>
                  <a:lnTo>
                    <a:pt x="349" y="315"/>
                  </a:lnTo>
                  <a:lnTo>
                    <a:pt x="358" y="317"/>
                  </a:lnTo>
                  <a:lnTo>
                    <a:pt x="358" y="320"/>
                  </a:lnTo>
                  <a:lnTo>
                    <a:pt x="358" y="323"/>
                  </a:lnTo>
                  <a:lnTo>
                    <a:pt x="358" y="326"/>
                  </a:lnTo>
                  <a:lnTo>
                    <a:pt x="358" y="330"/>
                  </a:lnTo>
                  <a:lnTo>
                    <a:pt x="346" y="329"/>
                  </a:lnTo>
                  <a:lnTo>
                    <a:pt x="335" y="329"/>
                  </a:lnTo>
                  <a:lnTo>
                    <a:pt x="322" y="328"/>
                  </a:lnTo>
                  <a:lnTo>
                    <a:pt x="311" y="326"/>
                  </a:lnTo>
                  <a:lnTo>
                    <a:pt x="299" y="324"/>
                  </a:lnTo>
                  <a:lnTo>
                    <a:pt x="286" y="322"/>
                  </a:lnTo>
                  <a:lnTo>
                    <a:pt x="275" y="319"/>
                  </a:lnTo>
                  <a:lnTo>
                    <a:pt x="263" y="314"/>
                  </a:lnTo>
                  <a:lnTo>
                    <a:pt x="263" y="315"/>
                  </a:lnTo>
                  <a:lnTo>
                    <a:pt x="263" y="317"/>
                  </a:lnTo>
                  <a:lnTo>
                    <a:pt x="263" y="318"/>
                  </a:lnTo>
                  <a:lnTo>
                    <a:pt x="274" y="322"/>
                  </a:lnTo>
                  <a:lnTo>
                    <a:pt x="286" y="325"/>
                  </a:lnTo>
                  <a:lnTo>
                    <a:pt x="297" y="329"/>
                  </a:lnTo>
                  <a:lnTo>
                    <a:pt x="310" y="331"/>
                  </a:lnTo>
                  <a:lnTo>
                    <a:pt x="322" y="334"/>
                  </a:lnTo>
                  <a:lnTo>
                    <a:pt x="333" y="335"/>
                  </a:lnTo>
                  <a:lnTo>
                    <a:pt x="346" y="338"/>
                  </a:lnTo>
                  <a:lnTo>
                    <a:pt x="357" y="339"/>
                  </a:lnTo>
                  <a:lnTo>
                    <a:pt x="357" y="340"/>
                  </a:lnTo>
                  <a:lnTo>
                    <a:pt x="357" y="341"/>
                  </a:lnTo>
                  <a:lnTo>
                    <a:pt x="356" y="343"/>
                  </a:lnTo>
                  <a:lnTo>
                    <a:pt x="356" y="344"/>
                  </a:lnTo>
                  <a:lnTo>
                    <a:pt x="336" y="343"/>
                  </a:lnTo>
                  <a:lnTo>
                    <a:pt x="317" y="340"/>
                  </a:lnTo>
                  <a:lnTo>
                    <a:pt x="299" y="338"/>
                  </a:lnTo>
                  <a:lnTo>
                    <a:pt x="281" y="334"/>
                  </a:lnTo>
                  <a:lnTo>
                    <a:pt x="264" y="330"/>
                  </a:lnTo>
                  <a:lnTo>
                    <a:pt x="247" y="326"/>
                  </a:lnTo>
                  <a:lnTo>
                    <a:pt x="230" y="322"/>
                  </a:lnTo>
                  <a:lnTo>
                    <a:pt x="212" y="317"/>
                  </a:lnTo>
                  <a:lnTo>
                    <a:pt x="196" y="310"/>
                  </a:lnTo>
                  <a:lnTo>
                    <a:pt x="179" y="304"/>
                  </a:lnTo>
                  <a:lnTo>
                    <a:pt x="163" y="297"/>
                  </a:lnTo>
                  <a:lnTo>
                    <a:pt x="147" y="289"/>
                  </a:lnTo>
                  <a:lnTo>
                    <a:pt x="131" y="281"/>
                  </a:lnTo>
                  <a:lnTo>
                    <a:pt x="113" y="272"/>
                  </a:lnTo>
                  <a:lnTo>
                    <a:pt x="97" y="262"/>
                  </a:lnTo>
                  <a:lnTo>
                    <a:pt x="81" y="252"/>
                  </a:lnTo>
                  <a:lnTo>
                    <a:pt x="75" y="243"/>
                  </a:lnTo>
                  <a:lnTo>
                    <a:pt x="64" y="233"/>
                  </a:lnTo>
                  <a:lnTo>
                    <a:pt x="52" y="222"/>
                  </a:lnTo>
                  <a:lnTo>
                    <a:pt x="37" y="209"/>
                  </a:lnTo>
                  <a:lnTo>
                    <a:pt x="23" y="198"/>
                  </a:lnTo>
                  <a:lnTo>
                    <a:pt x="11" y="187"/>
                  </a:lnTo>
                  <a:lnTo>
                    <a:pt x="3" y="177"/>
                  </a:lnTo>
                  <a:lnTo>
                    <a:pt x="0" y="168"/>
                  </a:lnTo>
                  <a:close/>
                </a:path>
              </a:pathLst>
            </a:custGeom>
            <a:solidFill>
              <a:srgbClr val="FFFF00"/>
            </a:solidFill>
            <a:ln w="9525">
              <a:noFill/>
              <a:round/>
              <a:headEnd/>
              <a:tailEnd/>
            </a:ln>
          </p:spPr>
          <p:txBody>
            <a:bodyPr/>
            <a:lstStyle/>
            <a:p>
              <a:endParaRPr lang="el-GR"/>
            </a:p>
          </p:txBody>
        </p:sp>
        <p:sp>
          <p:nvSpPr>
            <p:cNvPr id="41283" name="Freeform 678"/>
            <p:cNvSpPr>
              <a:spLocks/>
            </p:cNvSpPr>
            <p:nvPr/>
          </p:nvSpPr>
          <p:spPr bwMode="auto">
            <a:xfrm>
              <a:off x="3991" y="2686"/>
              <a:ext cx="19" cy="36"/>
            </a:xfrm>
            <a:custGeom>
              <a:avLst/>
              <a:gdLst>
                <a:gd name="T0" fmla="*/ 0 w 19"/>
                <a:gd name="T1" fmla="*/ 0 h 36"/>
                <a:gd name="T2" fmla="*/ 2 w 19"/>
                <a:gd name="T3" fmla="*/ 0 h 36"/>
                <a:gd name="T4" fmla="*/ 2 w 19"/>
                <a:gd name="T5" fmla="*/ 0 h 36"/>
                <a:gd name="T6" fmla="*/ 3 w 19"/>
                <a:gd name="T7" fmla="*/ 0 h 36"/>
                <a:gd name="T8" fmla="*/ 3 w 19"/>
                <a:gd name="T9" fmla="*/ 0 h 36"/>
                <a:gd name="T10" fmla="*/ 8 w 19"/>
                <a:gd name="T11" fmla="*/ 9 h 36"/>
                <a:gd name="T12" fmla="*/ 13 w 19"/>
                <a:gd name="T13" fmla="*/ 18 h 36"/>
                <a:gd name="T14" fmla="*/ 18 w 19"/>
                <a:gd name="T15" fmla="*/ 26 h 36"/>
                <a:gd name="T16" fmla="*/ 19 w 19"/>
                <a:gd name="T17" fmla="*/ 35 h 36"/>
                <a:gd name="T18" fmla="*/ 19 w 19"/>
                <a:gd name="T19" fmla="*/ 35 h 36"/>
                <a:gd name="T20" fmla="*/ 18 w 19"/>
                <a:gd name="T21" fmla="*/ 35 h 36"/>
                <a:gd name="T22" fmla="*/ 16 w 19"/>
                <a:gd name="T23" fmla="*/ 35 h 36"/>
                <a:gd name="T24" fmla="*/ 15 w 19"/>
                <a:gd name="T25" fmla="*/ 36 h 36"/>
                <a:gd name="T26" fmla="*/ 10 w 19"/>
                <a:gd name="T27" fmla="*/ 30 h 36"/>
                <a:gd name="T28" fmla="*/ 7 w 19"/>
                <a:gd name="T29" fmla="*/ 20 h 36"/>
                <a:gd name="T30" fmla="*/ 3 w 19"/>
                <a:gd name="T31" fmla="*/ 9 h 36"/>
                <a:gd name="T32" fmla="*/ 0 w 19"/>
                <a:gd name="T33" fmla="*/ 0 h 36"/>
                <a:gd name="T34" fmla="*/ 0 w 19"/>
                <a:gd name="T35" fmla="*/ 0 h 36"/>
                <a:gd name="T36" fmla="*/ 0 w 19"/>
                <a:gd name="T37" fmla="*/ 0 h 36"/>
                <a:gd name="T38" fmla="*/ 0 w 19"/>
                <a:gd name="T39" fmla="*/ 0 h 36"/>
                <a:gd name="T40" fmla="*/ 0 w 19"/>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6"/>
                <a:gd name="T65" fmla="*/ 19 w 1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6">
                  <a:moveTo>
                    <a:pt x="0" y="0"/>
                  </a:moveTo>
                  <a:lnTo>
                    <a:pt x="2" y="0"/>
                  </a:lnTo>
                  <a:lnTo>
                    <a:pt x="3" y="0"/>
                  </a:lnTo>
                  <a:lnTo>
                    <a:pt x="8" y="9"/>
                  </a:lnTo>
                  <a:lnTo>
                    <a:pt x="13" y="18"/>
                  </a:lnTo>
                  <a:lnTo>
                    <a:pt x="18" y="26"/>
                  </a:lnTo>
                  <a:lnTo>
                    <a:pt x="19" y="35"/>
                  </a:lnTo>
                  <a:lnTo>
                    <a:pt x="18" y="35"/>
                  </a:lnTo>
                  <a:lnTo>
                    <a:pt x="16" y="35"/>
                  </a:lnTo>
                  <a:lnTo>
                    <a:pt x="15" y="36"/>
                  </a:lnTo>
                  <a:lnTo>
                    <a:pt x="10" y="30"/>
                  </a:lnTo>
                  <a:lnTo>
                    <a:pt x="7" y="20"/>
                  </a:lnTo>
                  <a:lnTo>
                    <a:pt x="3" y="9"/>
                  </a:lnTo>
                  <a:lnTo>
                    <a:pt x="0" y="0"/>
                  </a:lnTo>
                  <a:close/>
                </a:path>
              </a:pathLst>
            </a:custGeom>
            <a:solidFill>
              <a:srgbClr val="000000"/>
            </a:solidFill>
            <a:ln w="9525">
              <a:noFill/>
              <a:round/>
              <a:headEnd/>
              <a:tailEnd/>
            </a:ln>
          </p:spPr>
          <p:txBody>
            <a:bodyPr/>
            <a:lstStyle/>
            <a:p>
              <a:endParaRPr lang="el-GR"/>
            </a:p>
          </p:txBody>
        </p:sp>
        <p:sp>
          <p:nvSpPr>
            <p:cNvPr id="41284" name="Freeform 679"/>
            <p:cNvSpPr>
              <a:spLocks/>
            </p:cNvSpPr>
            <p:nvPr/>
          </p:nvSpPr>
          <p:spPr bwMode="auto">
            <a:xfrm>
              <a:off x="4009" y="2401"/>
              <a:ext cx="17" cy="29"/>
            </a:xfrm>
            <a:custGeom>
              <a:avLst/>
              <a:gdLst>
                <a:gd name="T0" fmla="*/ 0 w 17"/>
                <a:gd name="T1" fmla="*/ 26 h 29"/>
                <a:gd name="T2" fmla="*/ 3 w 17"/>
                <a:gd name="T3" fmla="*/ 18 h 29"/>
                <a:gd name="T4" fmla="*/ 7 w 17"/>
                <a:gd name="T5" fmla="*/ 10 h 29"/>
                <a:gd name="T6" fmla="*/ 12 w 17"/>
                <a:gd name="T7" fmla="*/ 5 h 29"/>
                <a:gd name="T8" fmla="*/ 17 w 17"/>
                <a:gd name="T9" fmla="*/ 0 h 29"/>
                <a:gd name="T10" fmla="*/ 14 w 17"/>
                <a:gd name="T11" fmla="*/ 10 h 29"/>
                <a:gd name="T12" fmla="*/ 12 w 17"/>
                <a:gd name="T13" fmla="*/ 16 h 29"/>
                <a:gd name="T14" fmla="*/ 10 w 17"/>
                <a:gd name="T15" fmla="*/ 21 h 29"/>
                <a:gd name="T16" fmla="*/ 7 w 17"/>
                <a:gd name="T17" fmla="*/ 29 h 29"/>
                <a:gd name="T18" fmla="*/ 6 w 17"/>
                <a:gd name="T19" fmla="*/ 29 h 29"/>
                <a:gd name="T20" fmla="*/ 5 w 17"/>
                <a:gd name="T21" fmla="*/ 29 h 29"/>
                <a:gd name="T22" fmla="*/ 2 w 17"/>
                <a:gd name="T23" fmla="*/ 29 h 29"/>
                <a:gd name="T24" fmla="*/ 1 w 17"/>
                <a:gd name="T25" fmla="*/ 29 h 29"/>
                <a:gd name="T26" fmla="*/ 0 w 17"/>
                <a:gd name="T27" fmla="*/ 27 h 29"/>
                <a:gd name="T28" fmla="*/ 0 w 17"/>
                <a:gd name="T29" fmla="*/ 27 h 29"/>
                <a:gd name="T30" fmla="*/ 0 w 17"/>
                <a:gd name="T31" fmla="*/ 27 h 29"/>
                <a:gd name="T32" fmla="*/ 0 w 17"/>
                <a:gd name="T33" fmla="*/ 26 h 29"/>
                <a:gd name="T34" fmla="*/ 0 w 17"/>
                <a:gd name="T35" fmla="*/ 26 h 29"/>
                <a:gd name="T36" fmla="*/ 0 w 17"/>
                <a:gd name="T37" fmla="*/ 26 h 29"/>
                <a:gd name="T38" fmla="*/ 0 w 17"/>
                <a:gd name="T39" fmla="*/ 26 h 29"/>
                <a:gd name="T40" fmla="*/ 0 w 17"/>
                <a:gd name="T41" fmla="*/ 26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9"/>
                <a:gd name="T65" fmla="*/ 17 w 17"/>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9">
                  <a:moveTo>
                    <a:pt x="0" y="26"/>
                  </a:moveTo>
                  <a:lnTo>
                    <a:pt x="3" y="18"/>
                  </a:lnTo>
                  <a:lnTo>
                    <a:pt x="7" y="10"/>
                  </a:lnTo>
                  <a:lnTo>
                    <a:pt x="12" y="5"/>
                  </a:lnTo>
                  <a:lnTo>
                    <a:pt x="17" y="0"/>
                  </a:lnTo>
                  <a:lnTo>
                    <a:pt x="14" y="10"/>
                  </a:lnTo>
                  <a:lnTo>
                    <a:pt x="12" y="16"/>
                  </a:lnTo>
                  <a:lnTo>
                    <a:pt x="10" y="21"/>
                  </a:lnTo>
                  <a:lnTo>
                    <a:pt x="7" y="29"/>
                  </a:lnTo>
                  <a:lnTo>
                    <a:pt x="6" y="29"/>
                  </a:lnTo>
                  <a:lnTo>
                    <a:pt x="5" y="29"/>
                  </a:lnTo>
                  <a:lnTo>
                    <a:pt x="2" y="29"/>
                  </a:lnTo>
                  <a:lnTo>
                    <a:pt x="1" y="29"/>
                  </a:lnTo>
                  <a:lnTo>
                    <a:pt x="0" y="27"/>
                  </a:lnTo>
                  <a:lnTo>
                    <a:pt x="0" y="26"/>
                  </a:lnTo>
                  <a:close/>
                </a:path>
              </a:pathLst>
            </a:custGeom>
            <a:solidFill>
              <a:srgbClr val="000000"/>
            </a:solidFill>
            <a:ln w="9525">
              <a:noFill/>
              <a:round/>
              <a:headEnd/>
              <a:tailEnd/>
            </a:ln>
          </p:spPr>
          <p:txBody>
            <a:bodyPr/>
            <a:lstStyle/>
            <a:p>
              <a:endParaRPr lang="el-GR"/>
            </a:p>
          </p:txBody>
        </p:sp>
        <p:sp>
          <p:nvSpPr>
            <p:cNvPr id="41285" name="Freeform 680"/>
            <p:cNvSpPr>
              <a:spLocks/>
            </p:cNvSpPr>
            <p:nvPr/>
          </p:nvSpPr>
          <p:spPr bwMode="auto">
            <a:xfrm>
              <a:off x="4011" y="2309"/>
              <a:ext cx="6" cy="8"/>
            </a:xfrm>
            <a:custGeom>
              <a:avLst/>
              <a:gdLst>
                <a:gd name="T0" fmla="*/ 0 w 6"/>
                <a:gd name="T1" fmla="*/ 3 h 8"/>
                <a:gd name="T2" fmla="*/ 0 w 6"/>
                <a:gd name="T3" fmla="*/ 2 h 8"/>
                <a:gd name="T4" fmla="*/ 0 w 6"/>
                <a:gd name="T5" fmla="*/ 1 h 8"/>
                <a:gd name="T6" fmla="*/ 0 w 6"/>
                <a:gd name="T7" fmla="*/ 1 h 8"/>
                <a:gd name="T8" fmla="*/ 0 w 6"/>
                <a:gd name="T9" fmla="*/ 0 h 8"/>
                <a:gd name="T10" fmla="*/ 1 w 6"/>
                <a:gd name="T11" fmla="*/ 0 h 8"/>
                <a:gd name="T12" fmla="*/ 4 w 6"/>
                <a:gd name="T13" fmla="*/ 0 h 8"/>
                <a:gd name="T14" fmla="*/ 5 w 6"/>
                <a:gd name="T15" fmla="*/ 0 h 8"/>
                <a:gd name="T16" fmla="*/ 6 w 6"/>
                <a:gd name="T17" fmla="*/ 0 h 8"/>
                <a:gd name="T18" fmla="*/ 6 w 6"/>
                <a:gd name="T19" fmla="*/ 1 h 8"/>
                <a:gd name="T20" fmla="*/ 6 w 6"/>
                <a:gd name="T21" fmla="*/ 3 h 8"/>
                <a:gd name="T22" fmla="*/ 5 w 6"/>
                <a:gd name="T23" fmla="*/ 6 h 8"/>
                <a:gd name="T24" fmla="*/ 5 w 6"/>
                <a:gd name="T25" fmla="*/ 8 h 8"/>
                <a:gd name="T26" fmla="*/ 4 w 6"/>
                <a:gd name="T27" fmla="*/ 8 h 8"/>
                <a:gd name="T28" fmla="*/ 3 w 6"/>
                <a:gd name="T29" fmla="*/ 8 h 8"/>
                <a:gd name="T30" fmla="*/ 1 w 6"/>
                <a:gd name="T31" fmla="*/ 8 h 8"/>
                <a:gd name="T32" fmla="*/ 0 w 6"/>
                <a:gd name="T33" fmla="*/ 8 h 8"/>
                <a:gd name="T34" fmla="*/ 0 w 6"/>
                <a:gd name="T35" fmla="*/ 7 h 8"/>
                <a:gd name="T36" fmla="*/ 0 w 6"/>
                <a:gd name="T37" fmla="*/ 6 h 8"/>
                <a:gd name="T38" fmla="*/ 0 w 6"/>
                <a:gd name="T39" fmla="*/ 5 h 8"/>
                <a:gd name="T40" fmla="*/ 0 w 6"/>
                <a:gd name="T41" fmla="*/ 3 h 8"/>
                <a:gd name="T42" fmla="*/ 0 w 6"/>
                <a:gd name="T43" fmla="*/ 3 h 8"/>
                <a:gd name="T44" fmla="*/ 0 w 6"/>
                <a:gd name="T45" fmla="*/ 3 h 8"/>
                <a:gd name="T46" fmla="*/ 0 w 6"/>
                <a:gd name="T47" fmla="*/ 3 h 8"/>
                <a:gd name="T48" fmla="*/ 0 w 6"/>
                <a:gd name="T49" fmla="*/ 3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8"/>
                <a:gd name="T77" fmla="*/ 6 w 6"/>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8">
                  <a:moveTo>
                    <a:pt x="0" y="3"/>
                  </a:moveTo>
                  <a:lnTo>
                    <a:pt x="0" y="2"/>
                  </a:lnTo>
                  <a:lnTo>
                    <a:pt x="0" y="1"/>
                  </a:lnTo>
                  <a:lnTo>
                    <a:pt x="0" y="0"/>
                  </a:lnTo>
                  <a:lnTo>
                    <a:pt x="1" y="0"/>
                  </a:lnTo>
                  <a:lnTo>
                    <a:pt x="4" y="0"/>
                  </a:lnTo>
                  <a:lnTo>
                    <a:pt x="5" y="0"/>
                  </a:lnTo>
                  <a:lnTo>
                    <a:pt x="6" y="0"/>
                  </a:lnTo>
                  <a:lnTo>
                    <a:pt x="6" y="1"/>
                  </a:lnTo>
                  <a:lnTo>
                    <a:pt x="6" y="3"/>
                  </a:lnTo>
                  <a:lnTo>
                    <a:pt x="5" y="6"/>
                  </a:lnTo>
                  <a:lnTo>
                    <a:pt x="5" y="8"/>
                  </a:lnTo>
                  <a:lnTo>
                    <a:pt x="4" y="8"/>
                  </a:lnTo>
                  <a:lnTo>
                    <a:pt x="3" y="8"/>
                  </a:lnTo>
                  <a:lnTo>
                    <a:pt x="1" y="8"/>
                  </a:lnTo>
                  <a:lnTo>
                    <a:pt x="0" y="8"/>
                  </a:lnTo>
                  <a:lnTo>
                    <a:pt x="0" y="7"/>
                  </a:lnTo>
                  <a:lnTo>
                    <a:pt x="0" y="6"/>
                  </a:lnTo>
                  <a:lnTo>
                    <a:pt x="0" y="5"/>
                  </a:lnTo>
                  <a:lnTo>
                    <a:pt x="0" y="3"/>
                  </a:lnTo>
                  <a:close/>
                </a:path>
              </a:pathLst>
            </a:custGeom>
            <a:solidFill>
              <a:srgbClr val="000000"/>
            </a:solidFill>
            <a:ln w="9525">
              <a:noFill/>
              <a:round/>
              <a:headEnd/>
              <a:tailEnd/>
            </a:ln>
          </p:spPr>
          <p:txBody>
            <a:bodyPr/>
            <a:lstStyle/>
            <a:p>
              <a:endParaRPr lang="el-GR"/>
            </a:p>
          </p:txBody>
        </p:sp>
        <p:sp>
          <p:nvSpPr>
            <p:cNvPr id="41286" name="Freeform 681"/>
            <p:cNvSpPr>
              <a:spLocks/>
            </p:cNvSpPr>
            <p:nvPr/>
          </p:nvSpPr>
          <p:spPr bwMode="auto">
            <a:xfrm>
              <a:off x="4014" y="2636"/>
              <a:ext cx="9" cy="16"/>
            </a:xfrm>
            <a:custGeom>
              <a:avLst/>
              <a:gdLst>
                <a:gd name="T0" fmla="*/ 0 w 9"/>
                <a:gd name="T1" fmla="*/ 1 h 16"/>
                <a:gd name="T2" fmla="*/ 1 w 9"/>
                <a:gd name="T3" fmla="*/ 0 h 16"/>
                <a:gd name="T4" fmla="*/ 2 w 9"/>
                <a:gd name="T5" fmla="*/ 0 h 16"/>
                <a:gd name="T6" fmla="*/ 2 w 9"/>
                <a:gd name="T7" fmla="*/ 0 h 16"/>
                <a:gd name="T8" fmla="*/ 3 w 9"/>
                <a:gd name="T9" fmla="*/ 0 h 16"/>
                <a:gd name="T10" fmla="*/ 6 w 9"/>
                <a:gd name="T11" fmla="*/ 5 h 16"/>
                <a:gd name="T12" fmla="*/ 8 w 9"/>
                <a:gd name="T13" fmla="*/ 7 h 16"/>
                <a:gd name="T14" fmla="*/ 8 w 9"/>
                <a:gd name="T15" fmla="*/ 10 h 16"/>
                <a:gd name="T16" fmla="*/ 9 w 9"/>
                <a:gd name="T17" fmla="*/ 13 h 16"/>
                <a:gd name="T18" fmla="*/ 8 w 9"/>
                <a:gd name="T19" fmla="*/ 13 h 16"/>
                <a:gd name="T20" fmla="*/ 7 w 9"/>
                <a:gd name="T21" fmla="*/ 15 h 16"/>
                <a:gd name="T22" fmla="*/ 5 w 9"/>
                <a:gd name="T23" fmla="*/ 16 h 16"/>
                <a:gd name="T24" fmla="*/ 2 w 9"/>
                <a:gd name="T25" fmla="*/ 16 h 16"/>
                <a:gd name="T26" fmla="*/ 2 w 9"/>
                <a:gd name="T27" fmla="*/ 11 h 16"/>
                <a:gd name="T28" fmla="*/ 1 w 9"/>
                <a:gd name="T29" fmla="*/ 7 h 16"/>
                <a:gd name="T30" fmla="*/ 1 w 9"/>
                <a:gd name="T31" fmla="*/ 4 h 16"/>
                <a:gd name="T32" fmla="*/ 0 w 9"/>
                <a:gd name="T33" fmla="*/ 1 h 16"/>
                <a:gd name="T34" fmla="*/ 0 w 9"/>
                <a:gd name="T35" fmla="*/ 1 h 16"/>
                <a:gd name="T36" fmla="*/ 0 w 9"/>
                <a:gd name="T37" fmla="*/ 1 h 16"/>
                <a:gd name="T38" fmla="*/ 0 w 9"/>
                <a:gd name="T39" fmla="*/ 1 h 16"/>
                <a:gd name="T40" fmla="*/ 0 w 9"/>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6"/>
                <a:gd name="T65" fmla="*/ 9 w 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6">
                  <a:moveTo>
                    <a:pt x="0" y="1"/>
                  </a:moveTo>
                  <a:lnTo>
                    <a:pt x="1" y="0"/>
                  </a:lnTo>
                  <a:lnTo>
                    <a:pt x="2" y="0"/>
                  </a:lnTo>
                  <a:lnTo>
                    <a:pt x="3" y="0"/>
                  </a:lnTo>
                  <a:lnTo>
                    <a:pt x="6" y="5"/>
                  </a:lnTo>
                  <a:lnTo>
                    <a:pt x="8" y="7"/>
                  </a:lnTo>
                  <a:lnTo>
                    <a:pt x="8" y="10"/>
                  </a:lnTo>
                  <a:lnTo>
                    <a:pt x="9" y="13"/>
                  </a:lnTo>
                  <a:lnTo>
                    <a:pt x="8" y="13"/>
                  </a:lnTo>
                  <a:lnTo>
                    <a:pt x="7" y="15"/>
                  </a:lnTo>
                  <a:lnTo>
                    <a:pt x="5" y="16"/>
                  </a:lnTo>
                  <a:lnTo>
                    <a:pt x="2" y="16"/>
                  </a:lnTo>
                  <a:lnTo>
                    <a:pt x="2" y="11"/>
                  </a:lnTo>
                  <a:lnTo>
                    <a:pt x="1" y="7"/>
                  </a:lnTo>
                  <a:lnTo>
                    <a:pt x="1" y="4"/>
                  </a:lnTo>
                  <a:lnTo>
                    <a:pt x="0" y="1"/>
                  </a:lnTo>
                  <a:close/>
                </a:path>
              </a:pathLst>
            </a:custGeom>
            <a:solidFill>
              <a:srgbClr val="000000"/>
            </a:solidFill>
            <a:ln w="9525">
              <a:noFill/>
              <a:round/>
              <a:headEnd/>
              <a:tailEnd/>
            </a:ln>
          </p:spPr>
          <p:txBody>
            <a:bodyPr/>
            <a:lstStyle/>
            <a:p>
              <a:endParaRPr lang="el-GR"/>
            </a:p>
          </p:txBody>
        </p:sp>
        <p:sp>
          <p:nvSpPr>
            <p:cNvPr id="41287" name="Freeform 682"/>
            <p:cNvSpPr>
              <a:spLocks/>
            </p:cNvSpPr>
            <p:nvPr/>
          </p:nvSpPr>
          <p:spPr bwMode="auto">
            <a:xfrm>
              <a:off x="4025" y="2041"/>
              <a:ext cx="341" cy="317"/>
            </a:xfrm>
            <a:custGeom>
              <a:avLst/>
              <a:gdLst>
                <a:gd name="T0" fmla="*/ 29 w 341"/>
                <a:gd name="T1" fmla="*/ 111 h 317"/>
                <a:gd name="T2" fmla="*/ 86 w 341"/>
                <a:gd name="T3" fmla="*/ 73 h 317"/>
                <a:gd name="T4" fmla="*/ 165 w 341"/>
                <a:gd name="T5" fmla="*/ 34 h 317"/>
                <a:gd name="T6" fmla="*/ 247 w 341"/>
                <a:gd name="T7" fmla="*/ 10 h 317"/>
                <a:gd name="T8" fmla="*/ 312 w 341"/>
                <a:gd name="T9" fmla="*/ 1 h 317"/>
                <a:gd name="T10" fmla="*/ 341 w 341"/>
                <a:gd name="T11" fmla="*/ 24 h 317"/>
                <a:gd name="T12" fmla="*/ 314 w 341"/>
                <a:gd name="T13" fmla="*/ 34 h 317"/>
                <a:gd name="T14" fmla="*/ 296 w 341"/>
                <a:gd name="T15" fmla="*/ 40 h 317"/>
                <a:gd name="T16" fmla="*/ 321 w 341"/>
                <a:gd name="T17" fmla="*/ 39 h 317"/>
                <a:gd name="T18" fmla="*/ 340 w 341"/>
                <a:gd name="T19" fmla="*/ 58 h 317"/>
                <a:gd name="T20" fmla="*/ 299 w 341"/>
                <a:gd name="T21" fmla="*/ 69 h 317"/>
                <a:gd name="T22" fmla="*/ 273 w 341"/>
                <a:gd name="T23" fmla="*/ 76 h 317"/>
                <a:gd name="T24" fmla="*/ 316 w 341"/>
                <a:gd name="T25" fmla="*/ 74 h 317"/>
                <a:gd name="T26" fmla="*/ 337 w 341"/>
                <a:gd name="T27" fmla="*/ 91 h 317"/>
                <a:gd name="T28" fmla="*/ 310 w 341"/>
                <a:gd name="T29" fmla="*/ 106 h 317"/>
                <a:gd name="T30" fmla="*/ 337 w 341"/>
                <a:gd name="T31" fmla="*/ 121 h 317"/>
                <a:gd name="T32" fmla="*/ 306 w 341"/>
                <a:gd name="T33" fmla="*/ 127 h 317"/>
                <a:gd name="T34" fmla="*/ 285 w 341"/>
                <a:gd name="T35" fmla="*/ 133 h 317"/>
                <a:gd name="T36" fmla="*/ 319 w 341"/>
                <a:gd name="T37" fmla="*/ 134 h 317"/>
                <a:gd name="T38" fmla="*/ 337 w 341"/>
                <a:gd name="T39" fmla="*/ 150 h 317"/>
                <a:gd name="T40" fmla="*/ 296 w 341"/>
                <a:gd name="T41" fmla="*/ 158 h 317"/>
                <a:gd name="T42" fmla="*/ 272 w 341"/>
                <a:gd name="T43" fmla="*/ 164 h 317"/>
                <a:gd name="T44" fmla="*/ 304 w 341"/>
                <a:gd name="T45" fmla="*/ 164 h 317"/>
                <a:gd name="T46" fmla="*/ 336 w 341"/>
                <a:gd name="T47" fmla="*/ 182 h 317"/>
                <a:gd name="T48" fmla="*/ 309 w 341"/>
                <a:gd name="T49" fmla="*/ 191 h 317"/>
                <a:gd name="T50" fmla="*/ 293 w 341"/>
                <a:gd name="T51" fmla="*/ 195 h 317"/>
                <a:gd name="T52" fmla="*/ 320 w 341"/>
                <a:gd name="T53" fmla="*/ 196 h 317"/>
                <a:gd name="T54" fmla="*/ 335 w 341"/>
                <a:gd name="T55" fmla="*/ 215 h 317"/>
                <a:gd name="T56" fmla="*/ 293 w 341"/>
                <a:gd name="T57" fmla="*/ 223 h 317"/>
                <a:gd name="T58" fmla="*/ 291 w 341"/>
                <a:gd name="T59" fmla="*/ 232 h 317"/>
                <a:gd name="T60" fmla="*/ 335 w 341"/>
                <a:gd name="T61" fmla="*/ 234 h 317"/>
                <a:gd name="T62" fmla="*/ 307 w 341"/>
                <a:gd name="T63" fmla="*/ 250 h 317"/>
                <a:gd name="T64" fmla="*/ 263 w 341"/>
                <a:gd name="T65" fmla="*/ 261 h 317"/>
                <a:gd name="T66" fmla="*/ 180 w 341"/>
                <a:gd name="T67" fmla="*/ 306 h 317"/>
                <a:gd name="T68" fmla="*/ 159 w 341"/>
                <a:gd name="T69" fmla="*/ 313 h 317"/>
                <a:gd name="T70" fmla="*/ 173 w 341"/>
                <a:gd name="T71" fmla="*/ 289 h 317"/>
                <a:gd name="T72" fmla="*/ 174 w 341"/>
                <a:gd name="T73" fmla="*/ 284 h 317"/>
                <a:gd name="T74" fmla="*/ 133 w 341"/>
                <a:gd name="T75" fmla="*/ 286 h 317"/>
                <a:gd name="T76" fmla="*/ 117 w 341"/>
                <a:gd name="T77" fmla="*/ 255 h 317"/>
                <a:gd name="T78" fmla="*/ 154 w 341"/>
                <a:gd name="T79" fmla="*/ 227 h 317"/>
                <a:gd name="T80" fmla="*/ 155 w 341"/>
                <a:gd name="T81" fmla="*/ 221 h 317"/>
                <a:gd name="T82" fmla="*/ 112 w 341"/>
                <a:gd name="T83" fmla="*/ 249 h 317"/>
                <a:gd name="T84" fmla="*/ 89 w 341"/>
                <a:gd name="T85" fmla="*/ 238 h 317"/>
                <a:gd name="T86" fmla="*/ 118 w 341"/>
                <a:gd name="T87" fmla="*/ 211 h 317"/>
                <a:gd name="T88" fmla="*/ 167 w 341"/>
                <a:gd name="T89" fmla="*/ 180 h 317"/>
                <a:gd name="T90" fmla="*/ 133 w 341"/>
                <a:gd name="T91" fmla="*/ 192 h 317"/>
                <a:gd name="T92" fmla="*/ 78 w 341"/>
                <a:gd name="T93" fmla="*/ 227 h 317"/>
                <a:gd name="T94" fmla="*/ 85 w 341"/>
                <a:gd name="T95" fmla="*/ 195 h 317"/>
                <a:gd name="T96" fmla="*/ 57 w 341"/>
                <a:gd name="T97" fmla="*/ 202 h 317"/>
                <a:gd name="T98" fmla="*/ 68 w 341"/>
                <a:gd name="T99" fmla="*/ 169 h 317"/>
                <a:gd name="T100" fmla="*/ 108 w 341"/>
                <a:gd name="T101" fmla="*/ 139 h 317"/>
                <a:gd name="T102" fmla="*/ 84 w 341"/>
                <a:gd name="T103" fmla="*/ 147 h 317"/>
                <a:gd name="T104" fmla="*/ 43 w 341"/>
                <a:gd name="T105" fmla="*/ 185 h 317"/>
                <a:gd name="T106" fmla="*/ 28 w 341"/>
                <a:gd name="T107" fmla="*/ 173 h 317"/>
                <a:gd name="T108" fmla="*/ 49 w 341"/>
                <a:gd name="T109" fmla="*/ 138 h 317"/>
                <a:gd name="T110" fmla="*/ 66 w 341"/>
                <a:gd name="T111" fmla="*/ 124 h 317"/>
                <a:gd name="T112" fmla="*/ 36 w 341"/>
                <a:gd name="T113" fmla="*/ 142 h 317"/>
                <a:gd name="T114" fmla="*/ 17 w 341"/>
                <a:gd name="T115" fmla="*/ 160 h 317"/>
                <a:gd name="T116" fmla="*/ 0 w 341"/>
                <a:gd name="T117" fmla="*/ 135 h 3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317"/>
                <a:gd name="T179" fmla="*/ 341 w 341"/>
                <a:gd name="T180" fmla="*/ 317 h 3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317">
                  <a:moveTo>
                    <a:pt x="0" y="135"/>
                  </a:moveTo>
                  <a:lnTo>
                    <a:pt x="6" y="131"/>
                  </a:lnTo>
                  <a:lnTo>
                    <a:pt x="12" y="126"/>
                  </a:lnTo>
                  <a:lnTo>
                    <a:pt x="18" y="121"/>
                  </a:lnTo>
                  <a:lnTo>
                    <a:pt x="24" y="116"/>
                  </a:lnTo>
                  <a:lnTo>
                    <a:pt x="29" y="111"/>
                  </a:lnTo>
                  <a:lnTo>
                    <a:pt x="36" y="107"/>
                  </a:lnTo>
                  <a:lnTo>
                    <a:pt x="42" y="102"/>
                  </a:lnTo>
                  <a:lnTo>
                    <a:pt x="48" y="97"/>
                  </a:lnTo>
                  <a:lnTo>
                    <a:pt x="60" y="89"/>
                  </a:lnTo>
                  <a:lnTo>
                    <a:pt x="74" y="80"/>
                  </a:lnTo>
                  <a:lnTo>
                    <a:pt x="86" y="73"/>
                  </a:lnTo>
                  <a:lnTo>
                    <a:pt x="100" y="65"/>
                  </a:lnTo>
                  <a:lnTo>
                    <a:pt x="112" y="59"/>
                  </a:lnTo>
                  <a:lnTo>
                    <a:pt x="126" y="52"/>
                  </a:lnTo>
                  <a:lnTo>
                    <a:pt x="138" y="45"/>
                  </a:lnTo>
                  <a:lnTo>
                    <a:pt x="152" y="40"/>
                  </a:lnTo>
                  <a:lnTo>
                    <a:pt x="165" y="34"/>
                  </a:lnTo>
                  <a:lnTo>
                    <a:pt x="179" y="29"/>
                  </a:lnTo>
                  <a:lnTo>
                    <a:pt x="191" y="24"/>
                  </a:lnTo>
                  <a:lnTo>
                    <a:pt x="206" y="21"/>
                  </a:lnTo>
                  <a:lnTo>
                    <a:pt x="220" y="16"/>
                  </a:lnTo>
                  <a:lnTo>
                    <a:pt x="233" y="12"/>
                  </a:lnTo>
                  <a:lnTo>
                    <a:pt x="247" y="10"/>
                  </a:lnTo>
                  <a:lnTo>
                    <a:pt x="262" y="6"/>
                  </a:lnTo>
                  <a:lnTo>
                    <a:pt x="273" y="5"/>
                  </a:lnTo>
                  <a:lnTo>
                    <a:pt x="283" y="3"/>
                  </a:lnTo>
                  <a:lnTo>
                    <a:pt x="294" y="2"/>
                  </a:lnTo>
                  <a:lnTo>
                    <a:pt x="304" y="2"/>
                  </a:lnTo>
                  <a:lnTo>
                    <a:pt x="312" y="1"/>
                  </a:lnTo>
                  <a:lnTo>
                    <a:pt x="322" y="1"/>
                  </a:lnTo>
                  <a:lnTo>
                    <a:pt x="331" y="0"/>
                  </a:lnTo>
                  <a:lnTo>
                    <a:pt x="341" y="0"/>
                  </a:lnTo>
                  <a:lnTo>
                    <a:pt x="341" y="8"/>
                  </a:lnTo>
                  <a:lnTo>
                    <a:pt x="341" y="16"/>
                  </a:lnTo>
                  <a:lnTo>
                    <a:pt x="341" y="24"/>
                  </a:lnTo>
                  <a:lnTo>
                    <a:pt x="341" y="32"/>
                  </a:lnTo>
                  <a:lnTo>
                    <a:pt x="336" y="32"/>
                  </a:lnTo>
                  <a:lnTo>
                    <a:pt x="330" y="32"/>
                  </a:lnTo>
                  <a:lnTo>
                    <a:pt x="325" y="33"/>
                  </a:lnTo>
                  <a:lnTo>
                    <a:pt x="320" y="33"/>
                  </a:lnTo>
                  <a:lnTo>
                    <a:pt x="314" y="34"/>
                  </a:lnTo>
                  <a:lnTo>
                    <a:pt x="307" y="35"/>
                  </a:lnTo>
                  <a:lnTo>
                    <a:pt x="301" y="37"/>
                  </a:lnTo>
                  <a:lnTo>
                    <a:pt x="295" y="38"/>
                  </a:lnTo>
                  <a:lnTo>
                    <a:pt x="296" y="39"/>
                  </a:lnTo>
                  <a:lnTo>
                    <a:pt x="296" y="40"/>
                  </a:lnTo>
                  <a:lnTo>
                    <a:pt x="298" y="40"/>
                  </a:lnTo>
                  <a:lnTo>
                    <a:pt x="304" y="40"/>
                  </a:lnTo>
                  <a:lnTo>
                    <a:pt x="309" y="39"/>
                  </a:lnTo>
                  <a:lnTo>
                    <a:pt x="312" y="39"/>
                  </a:lnTo>
                  <a:lnTo>
                    <a:pt x="317" y="39"/>
                  </a:lnTo>
                  <a:lnTo>
                    <a:pt x="321" y="39"/>
                  </a:lnTo>
                  <a:lnTo>
                    <a:pt x="326" y="39"/>
                  </a:lnTo>
                  <a:lnTo>
                    <a:pt x="332" y="40"/>
                  </a:lnTo>
                  <a:lnTo>
                    <a:pt x="340" y="40"/>
                  </a:lnTo>
                  <a:lnTo>
                    <a:pt x="340" y="47"/>
                  </a:lnTo>
                  <a:lnTo>
                    <a:pt x="340" y="52"/>
                  </a:lnTo>
                  <a:lnTo>
                    <a:pt x="340" y="58"/>
                  </a:lnTo>
                  <a:lnTo>
                    <a:pt x="338" y="64"/>
                  </a:lnTo>
                  <a:lnTo>
                    <a:pt x="331" y="64"/>
                  </a:lnTo>
                  <a:lnTo>
                    <a:pt x="324" y="65"/>
                  </a:lnTo>
                  <a:lnTo>
                    <a:pt x="315" y="66"/>
                  </a:lnTo>
                  <a:lnTo>
                    <a:pt x="307" y="68"/>
                  </a:lnTo>
                  <a:lnTo>
                    <a:pt x="299" y="69"/>
                  </a:lnTo>
                  <a:lnTo>
                    <a:pt x="290" y="70"/>
                  </a:lnTo>
                  <a:lnTo>
                    <a:pt x="282" y="73"/>
                  </a:lnTo>
                  <a:lnTo>
                    <a:pt x="273" y="74"/>
                  </a:lnTo>
                  <a:lnTo>
                    <a:pt x="273" y="75"/>
                  </a:lnTo>
                  <a:lnTo>
                    <a:pt x="273" y="76"/>
                  </a:lnTo>
                  <a:lnTo>
                    <a:pt x="274" y="77"/>
                  </a:lnTo>
                  <a:lnTo>
                    <a:pt x="283" y="76"/>
                  </a:lnTo>
                  <a:lnTo>
                    <a:pt x="291" y="76"/>
                  </a:lnTo>
                  <a:lnTo>
                    <a:pt x="300" y="75"/>
                  </a:lnTo>
                  <a:lnTo>
                    <a:pt x="307" y="74"/>
                  </a:lnTo>
                  <a:lnTo>
                    <a:pt x="316" y="74"/>
                  </a:lnTo>
                  <a:lnTo>
                    <a:pt x="324" y="73"/>
                  </a:lnTo>
                  <a:lnTo>
                    <a:pt x="331" y="73"/>
                  </a:lnTo>
                  <a:lnTo>
                    <a:pt x="338" y="73"/>
                  </a:lnTo>
                  <a:lnTo>
                    <a:pt x="338" y="79"/>
                  </a:lnTo>
                  <a:lnTo>
                    <a:pt x="338" y="85"/>
                  </a:lnTo>
                  <a:lnTo>
                    <a:pt x="337" y="91"/>
                  </a:lnTo>
                  <a:lnTo>
                    <a:pt x="337" y="97"/>
                  </a:lnTo>
                  <a:lnTo>
                    <a:pt x="330" y="97"/>
                  </a:lnTo>
                  <a:lnTo>
                    <a:pt x="321" y="98"/>
                  </a:lnTo>
                  <a:lnTo>
                    <a:pt x="312" y="100"/>
                  </a:lnTo>
                  <a:lnTo>
                    <a:pt x="304" y="103"/>
                  </a:lnTo>
                  <a:lnTo>
                    <a:pt x="310" y="106"/>
                  </a:lnTo>
                  <a:lnTo>
                    <a:pt x="321" y="107"/>
                  </a:lnTo>
                  <a:lnTo>
                    <a:pt x="331" y="107"/>
                  </a:lnTo>
                  <a:lnTo>
                    <a:pt x="338" y="107"/>
                  </a:lnTo>
                  <a:lnTo>
                    <a:pt x="338" y="112"/>
                  </a:lnTo>
                  <a:lnTo>
                    <a:pt x="338" y="116"/>
                  </a:lnTo>
                  <a:lnTo>
                    <a:pt x="337" y="121"/>
                  </a:lnTo>
                  <a:lnTo>
                    <a:pt x="337" y="126"/>
                  </a:lnTo>
                  <a:lnTo>
                    <a:pt x="331" y="126"/>
                  </a:lnTo>
                  <a:lnTo>
                    <a:pt x="325" y="126"/>
                  </a:lnTo>
                  <a:lnTo>
                    <a:pt x="319" y="126"/>
                  </a:lnTo>
                  <a:lnTo>
                    <a:pt x="312" y="126"/>
                  </a:lnTo>
                  <a:lnTo>
                    <a:pt x="306" y="127"/>
                  </a:lnTo>
                  <a:lnTo>
                    <a:pt x="300" y="128"/>
                  </a:lnTo>
                  <a:lnTo>
                    <a:pt x="293" y="129"/>
                  </a:lnTo>
                  <a:lnTo>
                    <a:pt x="285" y="131"/>
                  </a:lnTo>
                  <a:lnTo>
                    <a:pt x="285" y="132"/>
                  </a:lnTo>
                  <a:lnTo>
                    <a:pt x="285" y="133"/>
                  </a:lnTo>
                  <a:lnTo>
                    <a:pt x="285" y="134"/>
                  </a:lnTo>
                  <a:lnTo>
                    <a:pt x="293" y="134"/>
                  </a:lnTo>
                  <a:lnTo>
                    <a:pt x="299" y="134"/>
                  </a:lnTo>
                  <a:lnTo>
                    <a:pt x="305" y="134"/>
                  </a:lnTo>
                  <a:lnTo>
                    <a:pt x="312" y="134"/>
                  </a:lnTo>
                  <a:lnTo>
                    <a:pt x="319" y="134"/>
                  </a:lnTo>
                  <a:lnTo>
                    <a:pt x="325" y="134"/>
                  </a:lnTo>
                  <a:lnTo>
                    <a:pt x="331" y="134"/>
                  </a:lnTo>
                  <a:lnTo>
                    <a:pt x="337" y="134"/>
                  </a:lnTo>
                  <a:lnTo>
                    <a:pt x="337" y="139"/>
                  </a:lnTo>
                  <a:lnTo>
                    <a:pt x="337" y="145"/>
                  </a:lnTo>
                  <a:lnTo>
                    <a:pt x="337" y="150"/>
                  </a:lnTo>
                  <a:lnTo>
                    <a:pt x="337" y="156"/>
                  </a:lnTo>
                  <a:lnTo>
                    <a:pt x="330" y="156"/>
                  </a:lnTo>
                  <a:lnTo>
                    <a:pt x="321" y="156"/>
                  </a:lnTo>
                  <a:lnTo>
                    <a:pt x="314" y="156"/>
                  </a:lnTo>
                  <a:lnTo>
                    <a:pt x="305" y="158"/>
                  </a:lnTo>
                  <a:lnTo>
                    <a:pt x="296" y="158"/>
                  </a:lnTo>
                  <a:lnTo>
                    <a:pt x="288" y="159"/>
                  </a:lnTo>
                  <a:lnTo>
                    <a:pt x="279" y="160"/>
                  </a:lnTo>
                  <a:lnTo>
                    <a:pt x="270" y="163"/>
                  </a:lnTo>
                  <a:lnTo>
                    <a:pt x="272" y="164"/>
                  </a:lnTo>
                  <a:lnTo>
                    <a:pt x="273" y="165"/>
                  </a:lnTo>
                  <a:lnTo>
                    <a:pt x="280" y="165"/>
                  </a:lnTo>
                  <a:lnTo>
                    <a:pt x="286" y="164"/>
                  </a:lnTo>
                  <a:lnTo>
                    <a:pt x="291" y="164"/>
                  </a:lnTo>
                  <a:lnTo>
                    <a:pt x="298" y="164"/>
                  </a:lnTo>
                  <a:lnTo>
                    <a:pt x="304" y="164"/>
                  </a:lnTo>
                  <a:lnTo>
                    <a:pt x="312" y="164"/>
                  </a:lnTo>
                  <a:lnTo>
                    <a:pt x="324" y="164"/>
                  </a:lnTo>
                  <a:lnTo>
                    <a:pt x="337" y="164"/>
                  </a:lnTo>
                  <a:lnTo>
                    <a:pt x="337" y="170"/>
                  </a:lnTo>
                  <a:lnTo>
                    <a:pt x="337" y="176"/>
                  </a:lnTo>
                  <a:lnTo>
                    <a:pt x="336" y="182"/>
                  </a:lnTo>
                  <a:lnTo>
                    <a:pt x="336" y="189"/>
                  </a:lnTo>
                  <a:lnTo>
                    <a:pt x="331" y="189"/>
                  </a:lnTo>
                  <a:lnTo>
                    <a:pt x="326" y="190"/>
                  </a:lnTo>
                  <a:lnTo>
                    <a:pt x="320" y="190"/>
                  </a:lnTo>
                  <a:lnTo>
                    <a:pt x="315" y="190"/>
                  </a:lnTo>
                  <a:lnTo>
                    <a:pt x="309" y="191"/>
                  </a:lnTo>
                  <a:lnTo>
                    <a:pt x="304" y="191"/>
                  </a:lnTo>
                  <a:lnTo>
                    <a:pt x="298" y="192"/>
                  </a:lnTo>
                  <a:lnTo>
                    <a:pt x="293" y="192"/>
                  </a:lnTo>
                  <a:lnTo>
                    <a:pt x="293" y="194"/>
                  </a:lnTo>
                  <a:lnTo>
                    <a:pt x="293" y="195"/>
                  </a:lnTo>
                  <a:lnTo>
                    <a:pt x="293" y="196"/>
                  </a:lnTo>
                  <a:lnTo>
                    <a:pt x="298" y="196"/>
                  </a:lnTo>
                  <a:lnTo>
                    <a:pt x="304" y="196"/>
                  </a:lnTo>
                  <a:lnTo>
                    <a:pt x="309" y="196"/>
                  </a:lnTo>
                  <a:lnTo>
                    <a:pt x="315" y="196"/>
                  </a:lnTo>
                  <a:lnTo>
                    <a:pt x="320" y="196"/>
                  </a:lnTo>
                  <a:lnTo>
                    <a:pt x="326" y="196"/>
                  </a:lnTo>
                  <a:lnTo>
                    <a:pt x="331" y="195"/>
                  </a:lnTo>
                  <a:lnTo>
                    <a:pt x="336" y="195"/>
                  </a:lnTo>
                  <a:lnTo>
                    <a:pt x="335" y="201"/>
                  </a:lnTo>
                  <a:lnTo>
                    <a:pt x="335" y="207"/>
                  </a:lnTo>
                  <a:lnTo>
                    <a:pt x="335" y="215"/>
                  </a:lnTo>
                  <a:lnTo>
                    <a:pt x="335" y="221"/>
                  </a:lnTo>
                  <a:lnTo>
                    <a:pt x="330" y="221"/>
                  </a:lnTo>
                  <a:lnTo>
                    <a:pt x="321" y="221"/>
                  </a:lnTo>
                  <a:lnTo>
                    <a:pt x="312" y="221"/>
                  </a:lnTo>
                  <a:lnTo>
                    <a:pt x="303" y="222"/>
                  </a:lnTo>
                  <a:lnTo>
                    <a:pt x="293" y="223"/>
                  </a:lnTo>
                  <a:lnTo>
                    <a:pt x="283" y="224"/>
                  </a:lnTo>
                  <a:lnTo>
                    <a:pt x="274" y="227"/>
                  </a:lnTo>
                  <a:lnTo>
                    <a:pt x="268" y="231"/>
                  </a:lnTo>
                  <a:lnTo>
                    <a:pt x="274" y="232"/>
                  </a:lnTo>
                  <a:lnTo>
                    <a:pt x="282" y="233"/>
                  </a:lnTo>
                  <a:lnTo>
                    <a:pt x="291" y="232"/>
                  </a:lnTo>
                  <a:lnTo>
                    <a:pt x="301" y="232"/>
                  </a:lnTo>
                  <a:lnTo>
                    <a:pt x="311" y="231"/>
                  </a:lnTo>
                  <a:lnTo>
                    <a:pt x="321" y="231"/>
                  </a:lnTo>
                  <a:lnTo>
                    <a:pt x="328" y="229"/>
                  </a:lnTo>
                  <a:lnTo>
                    <a:pt x="335" y="229"/>
                  </a:lnTo>
                  <a:lnTo>
                    <a:pt x="335" y="234"/>
                  </a:lnTo>
                  <a:lnTo>
                    <a:pt x="335" y="238"/>
                  </a:lnTo>
                  <a:lnTo>
                    <a:pt x="335" y="243"/>
                  </a:lnTo>
                  <a:lnTo>
                    <a:pt x="335" y="248"/>
                  </a:lnTo>
                  <a:lnTo>
                    <a:pt x="324" y="249"/>
                  </a:lnTo>
                  <a:lnTo>
                    <a:pt x="315" y="250"/>
                  </a:lnTo>
                  <a:lnTo>
                    <a:pt x="307" y="250"/>
                  </a:lnTo>
                  <a:lnTo>
                    <a:pt x="301" y="252"/>
                  </a:lnTo>
                  <a:lnTo>
                    <a:pt x="296" y="253"/>
                  </a:lnTo>
                  <a:lnTo>
                    <a:pt x="291" y="254"/>
                  </a:lnTo>
                  <a:lnTo>
                    <a:pt x="286" y="255"/>
                  </a:lnTo>
                  <a:lnTo>
                    <a:pt x="279" y="257"/>
                  </a:lnTo>
                  <a:lnTo>
                    <a:pt x="263" y="261"/>
                  </a:lnTo>
                  <a:lnTo>
                    <a:pt x="248" y="268"/>
                  </a:lnTo>
                  <a:lnTo>
                    <a:pt x="233" y="274"/>
                  </a:lnTo>
                  <a:lnTo>
                    <a:pt x="220" y="280"/>
                  </a:lnTo>
                  <a:lnTo>
                    <a:pt x="206" y="287"/>
                  </a:lnTo>
                  <a:lnTo>
                    <a:pt x="194" y="296"/>
                  </a:lnTo>
                  <a:lnTo>
                    <a:pt x="180" y="306"/>
                  </a:lnTo>
                  <a:lnTo>
                    <a:pt x="167" y="317"/>
                  </a:lnTo>
                  <a:lnTo>
                    <a:pt x="165" y="317"/>
                  </a:lnTo>
                  <a:lnTo>
                    <a:pt x="164" y="317"/>
                  </a:lnTo>
                  <a:lnTo>
                    <a:pt x="163" y="317"/>
                  </a:lnTo>
                  <a:lnTo>
                    <a:pt x="162" y="317"/>
                  </a:lnTo>
                  <a:lnTo>
                    <a:pt x="159" y="313"/>
                  </a:lnTo>
                  <a:lnTo>
                    <a:pt x="157" y="311"/>
                  </a:lnTo>
                  <a:lnTo>
                    <a:pt x="155" y="307"/>
                  </a:lnTo>
                  <a:lnTo>
                    <a:pt x="155" y="303"/>
                  </a:lnTo>
                  <a:lnTo>
                    <a:pt x="162" y="297"/>
                  </a:lnTo>
                  <a:lnTo>
                    <a:pt x="168" y="294"/>
                  </a:lnTo>
                  <a:lnTo>
                    <a:pt x="173" y="289"/>
                  </a:lnTo>
                  <a:lnTo>
                    <a:pt x="183" y="282"/>
                  </a:lnTo>
                  <a:lnTo>
                    <a:pt x="183" y="280"/>
                  </a:lnTo>
                  <a:lnTo>
                    <a:pt x="183" y="279"/>
                  </a:lnTo>
                  <a:lnTo>
                    <a:pt x="181" y="279"/>
                  </a:lnTo>
                  <a:lnTo>
                    <a:pt x="180" y="279"/>
                  </a:lnTo>
                  <a:lnTo>
                    <a:pt x="174" y="284"/>
                  </a:lnTo>
                  <a:lnTo>
                    <a:pt x="164" y="291"/>
                  </a:lnTo>
                  <a:lnTo>
                    <a:pt x="154" y="297"/>
                  </a:lnTo>
                  <a:lnTo>
                    <a:pt x="148" y="301"/>
                  </a:lnTo>
                  <a:lnTo>
                    <a:pt x="143" y="296"/>
                  </a:lnTo>
                  <a:lnTo>
                    <a:pt x="138" y="291"/>
                  </a:lnTo>
                  <a:lnTo>
                    <a:pt x="133" y="286"/>
                  </a:lnTo>
                  <a:lnTo>
                    <a:pt x="129" y="281"/>
                  </a:lnTo>
                  <a:lnTo>
                    <a:pt x="125" y="276"/>
                  </a:lnTo>
                  <a:lnTo>
                    <a:pt x="120" y="270"/>
                  </a:lnTo>
                  <a:lnTo>
                    <a:pt x="115" y="265"/>
                  </a:lnTo>
                  <a:lnTo>
                    <a:pt x="110" y="260"/>
                  </a:lnTo>
                  <a:lnTo>
                    <a:pt x="117" y="255"/>
                  </a:lnTo>
                  <a:lnTo>
                    <a:pt x="123" y="250"/>
                  </a:lnTo>
                  <a:lnTo>
                    <a:pt x="129" y="245"/>
                  </a:lnTo>
                  <a:lnTo>
                    <a:pt x="136" y="240"/>
                  </a:lnTo>
                  <a:lnTo>
                    <a:pt x="142" y="236"/>
                  </a:lnTo>
                  <a:lnTo>
                    <a:pt x="148" y="232"/>
                  </a:lnTo>
                  <a:lnTo>
                    <a:pt x="154" y="227"/>
                  </a:lnTo>
                  <a:lnTo>
                    <a:pt x="160" y="223"/>
                  </a:lnTo>
                  <a:lnTo>
                    <a:pt x="160" y="222"/>
                  </a:lnTo>
                  <a:lnTo>
                    <a:pt x="162" y="221"/>
                  </a:lnTo>
                  <a:lnTo>
                    <a:pt x="162" y="219"/>
                  </a:lnTo>
                  <a:lnTo>
                    <a:pt x="155" y="221"/>
                  </a:lnTo>
                  <a:lnTo>
                    <a:pt x="149" y="224"/>
                  </a:lnTo>
                  <a:lnTo>
                    <a:pt x="142" y="228"/>
                  </a:lnTo>
                  <a:lnTo>
                    <a:pt x="134" y="233"/>
                  </a:lnTo>
                  <a:lnTo>
                    <a:pt x="126" y="239"/>
                  </a:lnTo>
                  <a:lnTo>
                    <a:pt x="118" y="244"/>
                  </a:lnTo>
                  <a:lnTo>
                    <a:pt x="112" y="249"/>
                  </a:lnTo>
                  <a:lnTo>
                    <a:pt x="106" y="254"/>
                  </a:lnTo>
                  <a:lnTo>
                    <a:pt x="101" y="250"/>
                  </a:lnTo>
                  <a:lnTo>
                    <a:pt x="97" y="247"/>
                  </a:lnTo>
                  <a:lnTo>
                    <a:pt x="94" y="243"/>
                  </a:lnTo>
                  <a:lnTo>
                    <a:pt x="89" y="239"/>
                  </a:lnTo>
                  <a:lnTo>
                    <a:pt x="89" y="238"/>
                  </a:lnTo>
                  <a:lnTo>
                    <a:pt x="89" y="237"/>
                  </a:lnTo>
                  <a:lnTo>
                    <a:pt x="89" y="236"/>
                  </a:lnTo>
                  <a:lnTo>
                    <a:pt x="89" y="234"/>
                  </a:lnTo>
                  <a:lnTo>
                    <a:pt x="99" y="226"/>
                  </a:lnTo>
                  <a:lnTo>
                    <a:pt x="108" y="218"/>
                  </a:lnTo>
                  <a:lnTo>
                    <a:pt x="118" y="211"/>
                  </a:lnTo>
                  <a:lnTo>
                    <a:pt x="128" y="205"/>
                  </a:lnTo>
                  <a:lnTo>
                    <a:pt x="137" y="198"/>
                  </a:lnTo>
                  <a:lnTo>
                    <a:pt x="147" y="192"/>
                  </a:lnTo>
                  <a:lnTo>
                    <a:pt x="157" y="187"/>
                  </a:lnTo>
                  <a:lnTo>
                    <a:pt x="167" y="181"/>
                  </a:lnTo>
                  <a:lnTo>
                    <a:pt x="167" y="180"/>
                  </a:lnTo>
                  <a:lnTo>
                    <a:pt x="165" y="179"/>
                  </a:lnTo>
                  <a:lnTo>
                    <a:pt x="155" y="181"/>
                  </a:lnTo>
                  <a:lnTo>
                    <a:pt x="144" y="186"/>
                  </a:lnTo>
                  <a:lnTo>
                    <a:pt x="133" y="192"/>
                  </a:lnTo>
                  <a:lnTo>
                    <a:pt x="123" y="198"/>
                  </a:lnTo>
                  <a:lnTo>
                    <a:pt x="112" y="207"/>
                  </a:lnTo>
                  <a:lnTo>
                    <a:pt x="102" y="215"/>
                  </a:lnTo>
                  <a:lnTo>
                    <a:pt x="92" y="223"/>
                  </a:lnTo>
                  <a:lnTo>
                    <a:pt x="83" y="231"/>
                  </a:lnTo>
                  <a:lnTo>
                    <a:pt x="78" y="227"/>
                  </a:lnTo>
                  <a:lnTo>
                    <a:pt x="73" y="222"/>
                  </a:lnTo>
                  <a:lnTo>
                    <a:pt x="68" y="215"/>
                  </a:lnTo>
                  <a:lnTo>
                    <a:pt x="66" y="210"/>
                  </a:lnTo>
                  <a:lnTo>
                    <a:pt x="73" y="205"/>
                  </a:lnTo>
                  <a:lnTo>
                    <a:pt x="80" y="200"/>
                  </a:lnTo>
                  <a:lnTo>
                    <a:pt x="85" y="195"/>
                  </a:lnTo>
                  <a:lnTo>
                    <a:pt x="89" y="190"/>
                  </a:lnTo>
                  <a:lnTo>
                    <a:pt x="81" y="192"/>
                  </a:lnTo>
                  <a:lnTo>
                    <a:pt x="75" y="196"/>
                  </a:lnTo>
                  <a:lnTo>
                    <a:pt x="68" y="201"/>
                  </a:lnTo>
                  <a:lnTo>
                    <a:pt x="59" y="206"/>
                  </a:lnTo>
                  <a:lnTo>
                    <a:pt x="57" y="202"/>
                  </a:lnTo>
                  <a:lnTo>
                    <a:pt x="53" y="200"/>
                  </a:lnTo>
                  <a:lnTo>
                    <a:pt x="50" y="196"/>
                  </a:lnTo>
                  <a:lnTo>
                    <a:pt x="48" y="194"/>
                  </a:lnTo>
                  <a:lnTo>
                    <a:pt x="54" y="185"/>
                  </a:lnTo>
                  <a:lnTo>
                    <a:pt x="62" y="176"/>
                  </a:lnTo>
                  <a:lnTo>
                    <a:pt x="68" y="169"/>
                  </a:lnTo>
                  <a:lnTo>
                    <a:pt x="76" y="163"/>
                  </a:lnTo>
                  <a:lnTo>
                    <a:pt x="84" y="156"/>
                  </a:lnTo>
                  <a:lnTo>
                    <a:pt x="91" y="150"/>
                  </a:lnTo>
                  <a:lnTo>
                    <a:pt x="100" y="145"/>
                  </a:lnTo>
                  <a:lnTo>
                    <a:pt x="107" y="140"/>
                  </a:lnTo>
                  <a:lnTo>
                    <a:pt x="108" y="139"/>
                  </a:lnTo>
                  <a:lnTo>
                    <a:pt x="108" y="137"/>
                  </a:lnTo>
                  <a:lnTo>
                    <a:pt x="108" y="135"/>
                  </a:lnTo>
                  <a:lnTo>
                    <a:pt x="110" y="134"/>
                  </a:lnTo>
                  <a:lnTo>
                    <a:pt x="102" y="137"/>
                  </a:lnTo>
                  <a:lnTo>
                    <a:pt x="94" y="142"/>
                  </a:lnTo>
                  <a:lnTo>
                    <a:pt x="84" y="147"/>
                  </a:lnTo>
                  <a:lnTo>
                    <a:pt x="75" y="154"/>
                  </a:lnTo>
                  <a:lnTo>
                    <a:pt x="66" y="161"/>
                  </a:lnTo>
                  <a:lnTo>
                    <a:pt x="58" y="170"/>
                  </a:lnTo>
                  <a:lnTo>
                    <a:pt x="50" y="177"/>
                  </a:lnTo>
                  <a:lnTo>
                    <a:pt x="44" y="185"/>
                  </a:lnTo>
                  <a:lnTo>
                    <a:pt x="43" y="185"/>
                  </a:lnTo>
                  <a:lnTo>
                    <a:pt x="42" y="185"/>
                  </a:lnTo>
                  <a:lnTo>
                    <a:pt x="40" y="185"/>
                  </a:lnTo>
                  <a:lnTo>
                    <a:pt x="37" y="181"/>
                  </a:lnTo>
                  <a:lnTo>
                    <a:pt x="33" y="176"/>
                  </a:lnTo>
                  <a:lnTo>
                    <a:pt x="28" y="173"/>
                  </a:lnTo>
                  <a:lnTo>
                    <a:pt x="24" y="169"/>
                  </a:lnTo>
                  <a:lnTo>
                    <a:pt x="27" y="161"/>
                  </a:lnTo>
                  <a:lnTo>
                    <a:pt x="31" y="155"/>
                  </a:lnTo>
                  <a:lnTo>
                    <a:pt x="37" y="149"/>
                  </a:lnTo>
                  <a:lnTo>
                    <a:pt x="43" y="143"/>
                  </a:lnTo>
                  <a:lnTo>
                    <a:pt x="49" y="138"/>
                  </a:lnTo>
                  <a:lnTo>
                    <a:pt x="57" y="133"/>
                  </a:lnTo>
                  <a:lnTo>
                    <a:pt x="63" y="131"/>
                  </a:lnTo>
                  <a:lnTo>
                    <a:pt x="68" y="128"/>
                  </a:lnTo>
                  <a:lnTo>
                    <a:pt x="68" y="127"/>
                  </a:lnTo>
                  <a:lnTo>
                    <a:pt x="68" y="126"/>
                  </a:lnTo>
                  <a:lnTo>
                    <a:pt x="66" y="124"/>
                  </a:lnTo>
                  <a:lnTo>
                    <a:pt x="66" y="123"/>
                  </a:lnTo>
                  <a:lnTo>
                    <a:pt x="62" y="124"/>
                  </a:lnTo>
                  <a:lnTo>
                    <a:pt x="55" y="127"/>
                  </a:lnTo>
                  <a:lnTo>
                    <a:pt x="48" y="131"/>
                  </a:lnTo>
                  <a:lnTo>
                    <a:pt x="42" y="135"/>
                  </a:lnTo>
                  <a:lnTo>
                    <a:pt x="36" y="142"/>
                  </a:lnTo>
                  <a:lnTo>
                    <a:pt x="29" y="148"/>
                  </a:lnTo>
                  <a:lnTo>
                    <a:pt x="23" y="154"/>
                  </a:lnTo>
                  <a:lnTo>
                    <a:pt x="19" y="160"/>
                  </a:lnTo>
                  <a:lnTo>
                    <a:pt x="18" y="160"/>
                  </a:lnTo>
                  <a:lnTo>
                    <a:pt x="17" y="160"/>
                  </a:lnTo>
                  <a:lnTo>
                    <a:pt x="16" y="160"/>
                  </a:lnTo>
                  <a:lnTo>
                    <a:pt x="11" y="155"/>
                  </a:lnTo>
                  <a:lnTo>
                    <a:pt x="5" y="149"/>
                  </a:lnTo>
                  <a:lnTo>
                    <a:pt x="0" y="142"/>
                  </a:lnTo>
                  <a:lnTo>
                    <a:pt x="0" y="135"/>
                  </a:lnTo>
                  <a:close/>
                </a:path>
              </a:pathLst>
            </a:custGeom>
            <a:solidFill>
              <a:srgbClr val="FF0000"/>
            </a:solidFill>
            <a:ln w="9525">
              <a:noFill/>
              <a:round/>
              <a:headEnd/>
              <a:tailEnd/>
            </a:ln>
          </p:spPr>
          <p:txBody>
            <a:bodyPr/>
            <a:lstStyle/>
            <a:p>
              <a:endParaRPr lang="el-GR"/>
            </a:p>
          </p:txBody>
        </p:sp>
        <p:sp>
          <p:nvSpPr>
            <p:cNvPr id="41288" name="Freeform 683"/>
            <p:cNvSpPr>
              <a:spLocks/>
            </p:cNvSpPr>
            <p:nvPr/>
          </p:nvSpPr>
          <p:spPr bwMode="auto">
            <a:xfrm>
              <a:off x="4022" y="2337"/>
              <a:ext cx="16" cy="21"/>
            </a:xfrm>
            <a:custGeom>
              <a:avLst/>
              <a:gdLst>
                <a:gd name="T0" fmla="*/ 1 w 16"/>
                <a:gd name="T1" fmla="*/ 17 h 21"/>
                <a:gd name="T2" fmla="*/ 5 w 16"/>
                <a:gd name="T3" fmla="*/ 12 h 21"/>
                <a:gd name="T4" fmla="*/ 9 w 16"/>
                <a:gd name="T5" fmla="*/ 7 h 21"/>
                <a:gd name="T6" fmla="*/ 13 w 16"/>
                <a:gd name="T7" fmla="*/ 2 h 21"/>
                <a:gd name="T8" fmla="*/ 16 w 16"/>
                <a:gd name="T9" fmla="*/ 0 h 21"/>
                <a:gd name="T10" fmla="*/ 15 w 16"/>
                <a:gd name="T11" fmla="*/ 5 h 21"/>
                <a:gd name="T12" fmla="*/ 14 w 16"/>
                <a:gd name="T13" fmla="*/ 9 h 21"/>
                <a:gd name="T14" fmla="*/ 11 w 16"/>
                <a:gd name="T15" fmla="*/ 15 h 21"/>
                <a:gd name="T16" fmla="*/ 8 w 16"/>
                <a:gd name="T17" fmla="*/ 21 h 21"/>
                <a:gd name="T18" fmla="*/ 4 w 16"/>
                <a:gd name="T19" fmla="*/ 21 h 21"/>
                <a:gd name="T20" fmla="*/ 1 w 16"/>
                <a:gd name="T21" fmla="*/ 21 h 21"/>
                <a:gd name="T22" fmla="*/ 0 w 16"/>
                <a:gd name="T23" fmla="*/ 20 h 21"/>
                <a:gd name="T24" fmla="*/ 1 w 16"/>
                <a:gd name="T25" fmla="*/ 17 h 21"/>
                <a:gd name="T26" fmla="*/ 1 w 16"/>
                <a:gd name="T27" fmla="*/ 17 h 21"/>
                <a:gd name="T28" fmla="*/ 1 w 16"/>
                <a:gd name="T29" fmla="*/ 17 h 21"/>
                <a:gd name="T30" fmla="*/ 1 w 16"/>
                <a:gd name="T31" fmla="*/ 17 h 21"/>
                <a:gd name="T32" fmla="*/ 1 w 16"/>
                <a:gd name="T33" fmla="*/ 1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1"/>
                <a:gd name="T53" fmla="*/ 16 w 1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1">
                  <a:moveTo>
                    <a:pt x="1" y="17"/>
                  </a:moveTo>
                  <a:lnTo>
                    <a:pt x="5" y="12"/>
                  </a:lnTo>
                  <a:lnTo>
                    <a:pt x="9" y="7"/>
                  </a:lnTo>
                  <a:lnTo>
                    <a:pt x="13" y="2"/>
                  </a:lnTo>
                  <a:lnTo>
                    <a:pt x="16" y="0"/>
                  </a:lnTo>
                  <a:lnTo>
                    <a:pt x="15" y="5"/>
                  </a:lnTo>
                  <a:lnTo>
                    <a:pt x="14" y="9"/>
                  </a:lnTo>
                  <a:lnTo>
                    <a:pt x="11" y="15"/>
                  </a:lnTo>
                  <a:lnTo>
                    <a:pt x="8" y="21"/>
                  </a:lnTo>
                  <a:lnTo>
                    <a:pt x="4" y="21"/>
                  </a:lnTo>
                  <a:lnTo>
                    <a:pt x="1" y="21"/>
                  </a:lnTo>
                  <a:lnTo>
                    <a:pt x="0" y="20"/>
                  </a:lnTo>
                  <a:lnTo>
                    <a:pt x="1" y="17"/>
                  </a:lnTo>
                  <a:close/>
                </a:path>
              </a:pathLst>
            </a:custGeom>
            <a:solidFill>
              <a:srgbClr val="000000"/>
            </a:solidFill>
            <a:ln w="9525">
              <a:noFill/>
              <a:round/>
              <a:headEnd/>
              <a:tailEnd/>
            </a:ln>
          </p:spPr>
          <p:txBody>
            <a:bodyPr/>
            <a:lstStyle/>
            <a:p>
              <a:endParaRPr lang="el-GR"/>
            </a:p>
          </p:txBody>
        </p:sp>
        <p:sp>
          <p:nvSpPr>
            <p:cNvPr id="41289" name="Freeform 684"/>
            <p:cNvSpPr>
              <a:spLocks/>
            </p:cNvSpPr>
            <p:nvPr/>
          </p:nvSpPr>
          <p:spPr bwMode="auto">
            <a:xfrm>
              <a:off x="4035" y="2690"/>
              <a:ext cx="14" cy="35"/>
            </a:xfrm>
            <a:custGeom>
              <a:avLst/>
              <a:gdLst>
                <a:gd name="T0" fmla="*/ 0 w 14"/>
                <a:gd name="T1" fmla="*/ 1 h 35"/>
                <a:gd name="T2" fmla="*/ 0 w 14"/>
                <a:gd name="T3" fmla="*/ 1 h 35"/>
                <a:gd name="T4" fmla="*/ 0 w 14"/>
                <a:gd name="T5" fmla="*/ 0 h 35"/>
                <a:gd name="T6" fmla="*/ 0 w 14"/>
                <a:gd name="T7" fmla="*/ 0 h 35"/>
                <a:gd name="T8" fmla="*/ 1 w 14"/>
                <a:gd name="T9" fmla="*/ 0 h 35"/>
                <a:gd name="T10" fmla="*/ 6 w 14"/>
                <a:gd name="T11" fmla="*/ 8 h 35"/>
                <a:gd name="T12" fmla="*/ 11 w 14"/>
                <a:gd name="T13" fmla="*/ 16 h 35"/>
                <a:gd name="T14" fmla="*/ 14 w 14"/>
                <a:gd name="T15" fmla="*/ 25 h 35"/>
                <a:gd name="T16" fmla="*/ 14 w 14"/>
                <a:gd name="T17" fmla="*/ 35 h 35"/>
                <a:gd name="T18" fmla="*/ 13 w 14"/>
                <a:gd name="T19" fmla="*/ 35 h 35"/>
                <a:gd name="T20" fmla="*/ 12 w 14"/>
                <a:gd name="T21" fmla="*/ 35 h 35"/>
                <a:gd name="T22" fmla="*/ 11 w 14"/>
                <a:gd name="T23" fmla="*/ 35 h 35"/>
                <a:gd name="T24" fmla="*/ 9 w 14"/>
                <a:gd name="T25" fmla="*/ 35 h 35"/>
                <a:gd name="T26" fmla="*/ 3 w 14"/>
                <a:gd name="T27" fmla="*/ 20 h 35"/>
                <a:gd name="T28" fmla="*/ 1 w 14"/>
                <a:gd name="T29" fmla="*/ 11 h 35"/>
                <a:gd name="T30" fmla="*/ 0 w 14"/>
                <a:gd name="T31" fmla="*/ 6 h 35"/>
                <a:gd name="T32" fmla="*/ 0 w 14"/>
                <a:gd name="T33" fmla="*/ 1 h 35"/>
                <a:gd name="T34" fmla="*/ 0 w 14"/>
                <a:gd name="T35" fmla="*/ 1 h 35"/>
                <a:gd name="T36" fmla="*/ 0 w 14"/>
                <a:gd name="T37" fmla="*/ 1 h 35"/>
                <a:gd name="T38" fmla="*/ 0 w 14"/>
                <a:gd name="T39" fmla="*/ 1 h 35"/>
                <a:gd name="T40" fmla="*/ 0 w 14"/>
                <a:gd name="T41" fmla="*/ 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5"/>
                <a:gd name="T65" fmla="*/ 14 w 1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5">
                  <a:moveTo>
                    <a:pt x="0" y="1"/>
                  </a:moveTo>
                  <a:lnTo>
                    <a:pt x="0" y="1"/>
                  </a:lnTo>
                  <a:lnTo>
                    <a:pt x="0" y="0"/>
                  </a:lnTo>
                  <a:lnTo>
                    <a:pt x="1" y="0"/>
                  </a:lnTo>
                  <a:lnTo>
                    <a:pt x="6" y="8"/>
                  </a:lnTo>
                  <a:lnTo>
                    <a:pt x="11" y="16"/>
                  </a:lnTo>
                  <a:lnTo>
                    <a:pt x="14" y="25"/>
                  </a:lnTo>
                  <a:lnTo>
                    <a:pt x="14" y="35"/>
                  </a:lnTo>
                  <a:lnTo>
                    <a:pt x="13" y="35"/>
                  </a:lnTo>
                  <a:lnTo>
                    <a:pt x="12" y="35"/>
                  </a:lnTo>
                  <a:lnTo>
                    <a:pt x="11" y="35"/>
                  </a:lnTo>
                  <a:lnTo>
                    <a:pt x="9" y="35"/>
                  </a:lnTo>
                  <a:lnTo>
                    <a:pt x="3" y="20"/>
                  </a:lnTo>
                  <a:lnTo>
                    <a:pt x="1" y="11"/>
                  </a:lnTo>
                  <a:lnTo>
                    <a:pt x="0" y="6"/>
                  </a:lnTo>
                  <a:lnTo>
                    <a:pt x="0" y="1"/>
                  </a:lnTo>
                  <a:close/>
                </a:path>
              </a:pathLst>
            </a:custGeom>
            <a:solidFill>
              <a:srgbClr val="000000"/>
            </a:solidFill>
            <a:ln w="9525">
              <a:noFill/>
              <a:round/>
              <a:headEnd/>
              <a:tailEnd/>
            </a:ln>
          </p:spPr>
          <p:txBody>
            <a:bodyPr/>
            <a:lstStyle/>
            <a:p>
              <a:endParaRPr lang="el-GR"/>
            </a:p>
          </p:txBody>
        </p:sp>
        <p:sp>
          <p:nvSpPr>
            <p:cNvPr id="41290" name="Freeform 685"/>
            <p:cNvSpPr>
              <a:spLocks/>
            </p:cNvSpPr>
            <p:nvPr/>
          </p:nvSpPr>
          <p:spPr bwMode="auto">
            <a:xfrm>
              <a:off x="4057" y="2646"/>
              <a:ext cx="13" cy="28"/>
            </a:xfrm>
            <a:custGeom>
              <a:avLst/>
              <a:gdLst>
                <a:gd name="T0" fmla="*/ 0 w 13"/>
                <a:gd name="T1" fmla="*/ 1 h 28"/>
                <a:gd name="T2" fmla="*/ 0 w 13"/>
                <a:gd name="T3" fmla="*/ 0 h 28"/>
                <a:gd name="T4" fmla="*/ 1 w 13"/>
                <a:gd name="T5" fmla="*/ 0 h 28"/>
                <a:gd name="T6" fmla="*/ 1 w 13"/>
                <a:gd name="T7" fmla="*/ 0 h 28"/>
                <a:gd name="T8" fmla="*/ 2 w 13"/>
                <a:gd name="T9" fmla="*/ 0 h 28"/>
                <a:gd name="T10" fmla="*/ 6 w 13"/>
                <a:gd name="T11" fmla="*/ 6 h 28"/>
                <a:gd name="T12" fmla="*/ 10 w 13"/>
                <a:gd name="T13" fmla="*/ 12 h 28"/>
                <a:gd name="T14" fmla="*/ 13 w 13"/>
                <a:gd name="T15" fmla="*/ 19 h 28"/>
                <a:gd name="T16" fmla="*/ 13 w 13"/>
                <a:gd name="T17" fmla="*/ 28 h 28"/>
                <a:gd name="T18" fmla="*/ 8 w 13"/>
                <a:gd name="T19" fmla="*/ 26 h 28"/>
                <a:gd name="T20" fmla="*/ 4 w 13"/>
                <a:gd name="T21" fmla="*/ 18 h 28"/>
                <a:gd name="T22" fmla="*/ 1 w 13"/>
                <a:gd name="T23" fmla="*/ 8 h 28"/>
                <a:gd name="T24" fmla="*/ 0 w 13"/>
                <a:gd name="T25" fmla="*/ 1 h 28"/>
                <a:gd name="T26" fmla="*/ 0 w 13"/>
                <a:gd name="T27" fmla="*/ 1 h 28"/>
                <a:gd name="T28" fmla="*/ 0 w 13"/>
                <a:gd name="T29" fmla="*/ 1 h 28"/>
                <a:gd name="T30" fmla="*/ 0 w 13"/>
                <a:gd name="T31" fmla="*/ 1 h 28"/>
                <a:gd name="T32" fmla="*/ 0 w 13"/>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8"/>
                <a:gd name="T53" fmla="*/ 13 w 13"/>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8">
                  <a:moveTo>
                    <a:pt x="0" y="1"/>
                  </a:moveTo>
                  <a:lnTo>
                    <a:pt x="0" y="0"/>
                  </a:lnTo>
                  <a:lnTo>
                    <a:pt x="1" y="0"/>
                  </a:lnTo>
                  <a:lnTo>
                    <a:pt x="2" y="0"/>
                  </a:lnTo>
                  <a:lnTo>
                    <a:pt x="6" y="6"/>
                  </a:lnTo>
                  <a:lnTo>
                    <a:pt x="10" y="12"/>
                  </a:lnTo>
                  <a:lnTo>
                    <a:pt x="13" y="19"/>
                  </a:lnTo>
                  <a:lnTo>
                    <a:pt x="13" y="28"/>
                  </a:lnTo>
                  <a:lnTo>
                    <a:pt x="8" y="26"/>
                  </a:lnTo>
                  <a:lnTo>
                    <a:pt x="4" y="18"/>
                  </a:lnTo>
                  <a:lnTo>
                    <a:pt x="1" y="8"/>
                  </a:lnTo>
                  <a:lnTo>
                    <a:pt x="0" y="1"/>
                  </a:lnTo>
                  <a:close/>
                </a:path>
              </a:pathLst>
            </a:custGeom>
            <a:solidFill>
              <a:srgbClr val="000000"/>
            </a:solidFill>
            <a:ln w="9525">
              <a:noFill/>
              <a:round/>
              <a:headEnd/>
              <a:tailEnd/>
            </a:ln>
          </p:spPr>
          <p:txBody>
            <a:bodyPr/>
            <a:lstStyle/>
            <a:p>
              <a:endParaRPr lang="el-GR"/>
            </a:p>
          </p:txBody>
        </p:sp>
        <p:sp>
          <p:nvSpPr>
            <p:cNvPr id="41291" name="Freeform 686"/>
            <p:cNvSpPr>
              <a:spLocks/>
            </p:cNvSpPr>
            <p:nvPr/>
          </p:nvSpPr>
          <p:spPr bwMode="auto">
            <a:xfrm>
              <a:off x="4068" y="2448"/>
              <a:ext cx="11" cy="26"/>
            </a:xfrm>
            <a:custGeom>
              <a:avLst/>
              <a:gdLst>
                <a:gd name="T0" fmla="*/ 0 w 11"/>
                <a:gd name="T1" fmla="*/ 22 h 26"/>
                <a:gd name="T2" fmla="*/ 2 w 11"/>
                <a:gd name="T3" fmla="*/ 17 h 26"/>
                <a:gd name="T4" fmla="*/ 4 w 11"/>
                <a:gd name="T5" fmla="*/ 13 h 26"/>
                <a:gd name="T6" fmla="*/ 6 w 11"/>
                <a:gd name="T7" fmla="*/ 8 h 26"/>
                <a:gd name="T8" fmla="*/ 7 w 11"/>
                <a:gd name="T9" fmla="*/ 1 h 26"/>
                <a:gd name="T10" fmla="*/ 9 w 11"/>
                <a:gd name="T11" fmla="*/ 0 h 26"/>
                <a:gd name="T12" fmla="*/ 10 w 11"/>
                <a:gd name="T13" fmla="*/ 0 h 26"/>
                <a:gd name="T14" fmla="*/ 10 w 11"/>
                <a:gd name="T15" fmla="*/ 0 h 26"/>
                <a:gd name="T16" fmla="*/ 11 w 11"/>
                <a:gd name="T17" fmla="*/ 0 h 26"/>
                <a:gd name="T18" fmla="*/ 10 w 11"/>
                <a:gd name="T19" fmla="*/ 8 h 26"/>
                <a:gd name="T20" fmla="*/ 10 w 11"/>
                <a:gd name="T21" fmla="*/ 14 h 26"/>
                <a:gd name="T22" fmla="*/ 7 w 11"/>
                <a:gd name="T23" fmla="*/ 20 h 26"/>
                <a:gd name="T24" fmla="*/ 2 w 11"/>
                <a:gd name="T25" fmla="*/ 26 h 26"/>
                <a:gd name="T26" fmla="*/ 1 w 11"/>
                <a:gd name="T27" fmla="*/ 26 h 26"/>
                <a:gd name="T28" fmla="*/ 0 w 11"/>
                <a:gd name="T29" fmla="*/ 26 h 26"/>
                <a:gd name="T30" fmla="*/ 0 w 11"/>
                <a:gd name="T31" fmla="*/ 25 h 26"/>
                <a:gd name="T32" fmla="*/ 0 w 11"/>
                <a:gd name="T33" fmla="*/ 22 h 26"/>
                <a:gd name="T34" fmla="*/ 0 w 11"/>
                <a:gd name="T35" fmla="*/ 22 h 26"/>
                <a:gd name="T36" fmla="*/ 0 w 11"/>
                <a:gd name="T37" fmla="*/ 22 h 26"/>
                <a:gd name="T38" fmla="*/ 0 w 11"/>
                <a:gd name="T39" fmla="*/ 22 h 26"/>
                <a:gd name="T40" fmla="*/ 0 w 11"/>
                <a:gd name="T41" fmla="*/ 22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26"/>
                <a:gd name="T65" fmla="*/ 11 w 1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26">
                  <a:moveTo>
                    <a:pt x="0" y="22"/>
                  </a:moveTo>
                  <a:lnTo>
                    <a:pt x="2" y="17"/>
                  </a:lnTo>
                  <a:lnTo>
                    <a:pt x="4" y="13"/>
                  </a:lnTo>
                  <a:lnTo>
                    <a:pt x="6" y="8"/>
                  </a:lnTo>
                  <a:lnTo>
                    <a:pt x="7" y="1"/>
                  </a:lnTo>
                  <a:lnTo>
                    <a:pt x="9" y="0"/>
                  </a:lnTo>
                  <a:lnTo>
                    <a:pt x="10" y="0"/>
                  </a:lnTo>
                  <a:lnTo>
                    <a:pt x="11" y="0"/>
                  </a:lnTo>
                  <a:lnTo>
                    <a:pt x="10" y="8"/>
                  </a:lnTo>
                  <a:lnTo>
                    <a:pt x="10" y="14"/>
                  </a:lnTo>
                  <a:lnTo>
                    <a:pt x="7" y="20"/>
                  </a:lnTo>
                  <a:lnTo>
                    <a:pt x="2" y="26"/>
                  </a:lnTo>
                  <a:lnTo>
                    <a:pt x="1" y="26"/>
                  </a:lnTo>
                  <a:lnTo>
                    <a:pt x="0" y="26"/>
                  </a:lnTo>
                  <a:lnTo>
                    <a:pt x="0" y="25"/>
                  </a:lnTo>
                  <a:lnTo>
                    <a:pt x="0" y="22"/>
                  </a:lnTo>
                  <a:close/>
                </a:path>
              </a:pathLst>
            </a:custGeom>
            <a:solidFill>
              <a:srgbClr val="000000"/>
            </a:solidFill>
            <a:ln w="9525">
              <a:noFill/>
              <a:round/>
              <a:headEnd/>
              <a:tailEnd/>
            </a:ln>
          </p:spPr>
          <p:txBody>
            <a:bodyPr/>
            <a:lstStyle/>
            <a:p>
              <a:endParaRPr lang="el-GR"/>
            </a:p>
          </p:txBody>
        </p:sp>
        <p:sp>
          <p:nvSpPr>
            <p:cNvPr id="41292" name="Freeform 687"/>
            <p:cNvSpPr>
              <a:spLocks/>
            </p:cNvSpPr>
            <p:nvPr/>
          </p:nvSpPr>
          <p:spPr bwMode="auto">
            <a:xfrm>
              <a:off x="4099" y="2625"/>
              <a:ext cx="10" cy="18"/>
            </a:xfrm>
            <a:custGeom>
              <a:avLst/>
              <a:gdLst>
                <a:gd name="T0" fmla="*/ 0 w 10"/>
                <a:gd name="T1" fmla="*/ 0 h 18"/>
                <a:gd name="T2" fmla="*/ 5 w 10"/>
                <a:gd name="T3" fmla="*/ 1 h 18"/>
                <a:gd name="T4" fmla="*/ 7 w 10"/>
                <a:gd name="T5" fmla="*/ 5 h 18"/>
                <a:gd name="T6" fmla="*/ 9 w 10"/>
                <a:gd name="T7" fmla="*/ 11 h 18"/>
                <a:gd name="T8" fmla="*/ 10 w 10"/>
                <a:gd name="T9" fmla="*/ 17 h 18"/>
                <a:gd name="T10" fmla="*/ 9 w 10"/>
                <a:gd name="T11" fmla="*/ 18 h 18"/>
                <a:gd name="T12" fmla="*/ 9 w 10"/>
                <a:gd name="T13" fmla="*/ 18 h 18"/>
                <a:gd name="T14" fmla="*/ 7 w 10"/>
                <a:gd name="T15" fmla="*/ 18 h 18"/>
                <a:gd name="T16" fmla="*/ 5 w 10"/>
                <a:gd name="T17" fmla="*/ 18 h 18"/>
                <a:gd name="T18" fmla="*/ 2 w 10"/>
                <a:gd name="T19" fmla="*/ 12 h 18"/>
                <a:gd name="T20" fmla="*/ 1 w 10"/>
                <a:gd name="T21" fmla="*/ 8 h 18"/>
                <a:gd name="T22" fmla="*/ 1 w 10"/>
                <a:gd name="T23" fmla="*/ 5 h 18"/>
                <a:gd name="T24" fmla="*/ 0 w 10"/>
                <a:gd name="T25" fmla="*/ 0 h 18"/>
                <a:gd name="T26" fmla="*/ 0 w 10"/>
                <a:gd name="T27" fmla="*/ 0 h 18"/>
                <a:gd name="T28" fmla="*/ 0 w 10"/>
                <a:gd name="T29" fmla="*/ 0 h 18"/>
                <a:gd name="T30" fmla="*/ 0 w 10"/>
                <a:gd name="T31" fmla="*/ 0 h 18"/>
                <a:gd name="T32" fmla="*/ 0 w 1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0"/>
                  </a:moveTo>
                  <a:lnTo>
                    <a:pt x="5" y="1"/>
                  </a:lnTo>
                  <a:lnTo>
                    <a:pt x="7" y="5"/>
                  </a:lnTo>
                  <a:lnTo>
                    <a:pt x="9" y="11"/>
                  </a:lnTo>
                  <a:lnTo>
                    <a:pt x="10" y="17"/>
                  </a:lnTo>
                  <a:lnTo>
                    <a:pt x="9" y="18"/>
                  </a:lnTo>
                  <a:lnTo>
                    <a:pt x="7" y="18"/>
                  </a:lnTo>
                  <a:lnTo>
                    <a:pt x="5" y="18"/>
                  </a:lnTo>
                  <a:lnTo>
                    <a:pt x="2" y="12"/>
                  </a:lnTo>
                  <a:lnTo>
                    <a:pt x="1" y="8"/>
                  </a:lnTo>
                  <a:lnTo>
                    <a:pt x="1" y="5"/>
                  </a:lnTo>
                  <a:lnTo>
                    <a:pt x="0" y="0"/>
                  </a:lnTo>
                  <a:close/>
                </a:path>
              </a:pathLst>
            </a:custGeom>
            <a:solidFill>
              <a:srgbClr val="000000"/>
            </a:solidFill>
            <a:ln w="9525">
              <a:noFill/>
              <a:round/>
              <a:headEnd/>
              <a:tailEnd/>
            </a:ln>
          </p:spPr>
          <p:txBody>
            <a:bodyPr/>
            <a:lstStyle/>
            <a:p>
              <a:endParaRPr lang="el-GR"/>
            </a:p>
          </p:txBody>
        </p:sp>
        <p:sp>
          <p:nvSpPr>
            <p:cNvPr id="41293" name="Freeform 688"/>
            <p:cNvSpPr>
              <a:spLocks/>
            </p:cNvSpPr>
            <p:nvPr/>
          </p:nvSpPr>
          <p:spPr bwMode="auto">
            <a:xfrm>
              <a:off x="4106" y="2410"/>
              <a:ext cx="10" cy="13"/>
            </a:xfrm>
            <a:custGeom>
              <a:avLst/>
              <a:gdLst>
                <a:gd name="T0" fmla="*/ 0 w 10"/>
                <a:gd name="T1" fmla="*/ 10 h 13"/>
                <a:gd name="T2" fmla="*/ 2 w 10"/>
                <a:gd name="T3" fmla="*/ 7 h 13"/>
                <a:gd name="T4" fmla="*/ 3 w 10"/>
                <a:gd name="T5" fmla="*/ 5 h 13"/>
                <a:gd name="T6" fmla="*/ 3 w 10"/>
                <a:gd name="T7" fmla="*/ 2 h 13"/>
                <a:gd name="T8" fmla="*/ 4 w 10"/>
                <a:gd name="T9" fmla="*/ 0 h 13"/>
                <a:gd name="T10" fmla="*/ 6 w 10"/>
                <a:gd name="T11" fmla="*/ 0 h 13"/>
                <a:gd name="T12" fmla="*/ 8 w 10"/>
                <a:gd name="T13" fmla="*/ 0 h 13"/>
                <a:gd name="T14" fmla="*/ 9 w 10"/>
                <a:gd name="T15" fmla="*/ 0 h 13"/>
                <a:gd name="T16" fmla="*/ 10 w 10"/>
                <a:gd name="T17" fmla="*/ 0 h 13"/>
                <a:gd name="T18" fmla="*/ 8 w 10"/>
                <a:gd name="T19" fmla="*/ 5 h 13"/>
                <a:gd name="T20" fmla="*/ 5 w 10"/>
                <a:gd name="T21" fmla="*/ 9 h 13"/>
                <a:gd name="T22" fmla="*/ 5 w 10"/>
                <a:gd name="T23" fmla="*/ 11 h 13"/>
                <a:gd name="T24" fmla="*/ 4 w 10"/>
                <a:gd name="T25" fmla="*/ 13 h 13"/>
                <a:gd name="T26" fmla="*/ 3 w 10"/>
                <a:gd name="T27" fmla="*/ 13 h 13"/>
                <a:gd name="T28" fmla="*/ 2 w 10"/>
                <a:gd name="T29" fmla="*/ 12 h 13"/>
                <a:gd name="T30" fmla="*/ 0 w 10"/>
                <a:gd name="T31" fmla="*/ 11 h 13"/>
                <a:gd name="T32" fmla="*/ 0 w 10"/>
                <a:gd name="T33" fmla="*/ 10 h 13"/>
                <a:gd name="T34" fmla="*/ 0 w 10"/>
                <a:gd name="T35" fmla="*/ 10 h 13"/>
                <a:gd name="T36" fmla="*/ 0 w 10"/>
                <a:gd name="T37" fmla="*/ 10 h 13"/>
                <a:gd name="T38" fmla="*/ 0 w 10"/>
                <a:gd name="T39" fmla="*/ 10 h 13"/>
                <a:gd name="T40" fmla="*/ 0 w 10"/>
                <a:gd name="T41" fmla="*/ 1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3"/>
                <a:gd name="T65" fmla="*/ 10 w 10"/>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3">
                  <a:moveTo>
                    <a:pt x="0" y="10"/>
                  </a:moveTo>
                  <a:lnTo>
                    <a:pt x="2" y="7"/>
                  </a:lnTo>
                  <a:lnTo>
                    <a:pt x="3" y="5"/>
                  </a:lnTo>
                  <a:lnTo>
                    <a:pt x="3" y="2"/>
                  </a:lnTo>
                  <a:lnTo>
                    <a:pt x="4" y="0"/>
                  </a:lnTo>
                  <a:lnTo>
                    <a:pt x="6" y="0"/>
                  </a:lnTo>
                  <a:lnTo>
                    <a:pt x="8" y="0"/>
                  </a:lnTo>
                  <a:lnTo>
                    <a:pt x="9" y="0"/>
                  </a:lnTo>
                  <a:lnTo>
                    <a:pt x="10" y="0"/>
                  </a:lnTo>
                  <a:lnTo>
                    <a:pt x="8" y="5"/>
                  </a:lnTo>
                  <a:lnTo>
                    <a:pt x="5" y="9"/>
                  </a:lnTo>
                  <a:lnTo>
                    <a:pt x="5" y="11"/>
                  </a:lnTo>
                  <a:lnTo>
                    <a:pt x="4" y="13"/>
                  </a:lnTo>
                  <a:lnTo>
                    <a:pt x="3" y="13"/>
                  </a:lnTo>
                  <a:lnTo>
                    <a:pt x="2" y="12"/>
                  </a:lnTo>
                  <a:lnTo>
                    <a:pt x="0" y="11"/>
                  </a:lnTo>
                  <a:lnTo>
                    <a:pt x="0" y="10"/>
                  </a:lnTo>
                  <a:close/>
                </a:path>
              </a:pathLst>
            </a:custGeom>
            <a:solidFill>
              <a:srgbClr val="000000"/>
            </a:solidFill>
            <a:ln w="9525">
              <a:noFill/>
              <a:round/>
              <a:headEnd/>
              <a:tailEnd/>
            </a:ln>
          </p:spPr>
          <p:txBody>
            <a:bodyPr/>
            <a:lstStyle/>
            <a:p>
              <a:endParaRPr lang="el-GR"/>
            </a:p>
          </p:txBody>
        </p:sp>
        <p:sp>
          <p:nvSpPr>
            <p:cNvPr id="41294" name="Freeform 689"/>
            <p:cNvSpPr>
              <a:spLocks/>
            </p:cNvSpPr>
            <p:nvPr/>
          </p:nvSpPr>
          <p:spPr bwMode="auto">
            <a:xfrm>
              <a:off x="4104" y="2919"/>
              <a:ext cx="25" cy="21"/>
            </a:xfrm>
            <a:custGeom>
              <a:avLst/>
              <a:gdLst>
                <a:gd name="T0" fmla="*/ 0 w 25"/>
                <a:gd name="T1" fmla="*/ 0 h 21"/>
                <a:gd name="T2" fmla="*/ 0 w 25"/>
                <a:gd name="T3" fmla="*/ 0 h 21"/>
                <a:gd name="T4" fmla="*/ 0 w 25"/>
                <a:gd name="T5" fmla="*/ 0 h 21"/>
                <a:gd name="T6" fmla="*/ 0 w 25"/>
                <a:gd name="T7" fmla="*/ 0 h 21"/>
                <a:gd name="T8" fmla="*/ 1 w 25"/>
                <a:gd name="T9" fmla="*/ 0 h 21"/>
                <a:gd name="T10" fmla="*/ 7 w 25"/>
                <a:gd name="T11" fmla="*/ 2 h 21"/>
                <a:gd name="T12" fmla="*/ 13 w 25"/>
                <a:gd name="T13" fmla="*/ 6 h 21"/>
                <a:gd name="T14" fmla="*/ 18 w 25"/>
                <a:gd name="T15" fmla="*/ 10 h 21"/>
                <a:gd name="T16" fmla="*/ 25 w 25"/>
                <a:gd name="T17" fmla="*/ 13 h 21"/>
                <a:gd name="T18" fmla="*/ 25 w 25"/>
                <a:gd name="T19" fmla="*/ 14 h 21"/>
                <a:gd name="T20" fmla="*/ 25 w 25"/>
                <a:gd name="T21" fmla="*/ 16 h 21"/>
                <a:gd name="T22" fmla="*/ 25 w 25"/>
                <a:gd name="T23" fmla="*/ 18 h 21"/>
                <a:gd name="T24" fmla="*/ 25 w 25"/>
                <a:gd name="T25" fmla="*/ 19 h 21"/>
                <a:gd name="T26" fmla="*/ 23 w 25"/>
                <a:gd name="T27" fmla="*/ 21 h 21"/>
                <a:gd name="T28" fmla="*/ 17 w 25"/>
                <a:gd name="T29" fmla="*/ 17 h 21"/>
                <a:gd name="T30" fmla="*/ 11 w 25"/>
                <a:gd name="T31" fmla="*/ 12 h 21"/>
                <a:gd name="T32" fmla="*/ 5 w 25"/>
                <a:gd name="T33" fmla="*/ 8 h 21"/>
                <a:gd name="T34" fmla="*/ 0 w 25"/>
                <a:gd name="T35" fmla="*/ 5 h 21"/>
                <a:gd name="T36" fmla="*/ 0 w 25"/>
                <a:gd name="T37" fmla="*/ 3 h 21"/>
                <a:gd name="T38" fmla="*/ 0 w 25"/>
                <a:gd name="T39" fmla="*/ 2 h 21"/>
                <a:gd name="T40" fmla="*/ 0 w 25"/>
                <a:gd name="T41" fmla="*/ 1 h 21"/>
                <a:gd name="T42" fmla="*/ 0 w 25"/>
                <a:gd name="T43" fmla="*/ 0 h 21"/>
                <a:gd name="T44" fmla="*/ 0 w 25"/>
                <a:gd name="T45" fmla="*/ 0 h 21"/>
                <a:gd name="T46" fmla="*/ 0 w 25"/>
                <a:gd name="T47" fmla="*/ 0 h 21"/>
                <a:gd name="T48" fmla="*/ 0 w 25"/>
                <a:gd name="T49" fmla="*/ 0 h 21"/>
                <a:gd name="T50" fmla="*/ 0 w 25"/>
                <a:gd name="T51" fmla="*/ 0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21"/>
                <a:gd name="T80" fmla="*/ 25 w 25"/>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21">
                  <a:moveTo>
                    <a:pt x="0" y="0"/>
                  </a:moveTo>
                  <a:lnTo>
                    <a:pt x="0" y="0"/>
                  </a:lnTo>
                  <a:lnTo>
                    <a:pt x="1" y="0"/>
                  </a:lnTo>
                  <a:lnTo>
                    <a:pt x="7" y="2"/>
                  </a:lnTo>
                  <a:lnTo>
                    <a:pt x="13" y="6"/>
                  </a:lnTo>
                  <a:lnTo>
                    <a:pt x="18" y="10"/>
                  </a:lnTo>
                  <a:lnTo>
                    <a:pt x="25" y="13"/>
                  </a:lnTo>
                  <a:lnTo>
                    <a:pt x="25" y="14"/>
                  </a:lnTo>
                  <a:lnTo>
                    <a:pt x="25" y="16"/>
                  </a:lnTo>
                  <a:lnTo>
                    <a:pt x="25" y="18"/>
                  </a:lnTo>
                  <a:lnTo>
                    <a:pt x="25" y="19"/>
                  </a:lnTo>
                  <a:lnTo>
                    <a:pt x="23" y="21"/>
                  </a:lnTo>
                  <a:lnTo>
                    <a:pt x="17" y="17"/>
                  </a:lnTo>
                  <a:lnTo>
                    <a:pt x="11" y="12"/>
                  </a:lnTo>
                  <a:lnTo>
                    <a:pt x="5" y="8"/>
                  </a:lnTo>
                  <a:lnTo>
                    <a:pt x="0" y="5"/>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295" name="Freeform 690"/>
            <p:cNvSpPr>
              <a:spLocks/>
            </p:cNvSpPr>
            <p:nvPr/>
          </p:nvSpPr>
          <p:spPr bwMode="auto">
            <a:xfrm>
              <a:off x="4112" y="2138"/>
              <a:ext cx="13" cy="8"/>
            </a:xfrm>
            <a:custGeom>
              <a:avLst/>
              <a:gdLst>
                <a:gd name="T0" fmla="*/ 2 w 13"/>
                <a:gd name="T1" fmla="*/ 4 h 8"/>
                <a:gd name="T2" fmla="*/ 4 w 13"/>
                <a:gd name="T3" fmla="*/ 3 h 8"/>
                <a:gd name="T4" fmla="*/ 5 w 13"/>
                <a:gd name="T5" fmla="*/ 1 h 8"/>
                <a:gd name="T6" fmla="*/ 8 w 13"/>
                <a:gd name="T7" fmla="*/ 1 h 8"/>
                <a:gd name="T8" fmla="*/ 13 w 13"/>
                <a:gd name="T9" fmla="*/ 0 h 8"/>
                <a:gd name="T10" fmla="*/ 12 w 13"/>
                <a:gd name="T11" fmla="*/ 4 h 8"/>
                <a:gd name="T12" fmla="*/ 10 w 13"/>
                <a:gd name="T13" fmla="*/ 5 h 8"/>
                <a:gd name="T14" fmla="*/ 7 w 13"/>
                <a:gd name="T15" fmla="*/ 8 h 8"/>
                <a:gd name="T16" fmla="*/ 2 w 13"/>
                <a:gd name="T17" fmla="*/ 8 h 8"/>
                <a:gd name="T18" fmla="*/ 0 w 13"/>
                <a:gd name="T19" fmla="*/ 6 h 8"/>
                <a:gd name="T20" fmla="*/ 0 w 13"/>
                <a:gd name="T21" fmla="*/ 5 h 8"/>
                <a:gd name="T22" fmla="*/ 0 w 13"/>
                <a:gd name="T23" fmla="*/ 5 h 8"/>
                <a:gd name="T24" fmla="*/ 2 w 13"/>
                <a:gd name="T25" fmla="*/ 4 h 8"/>
                <a:gd name="T26" fmla="*/ 2 w 13"/>
                <a:gd name="T27" fmla="*/ 4 h 8"/>
                <a:gd name="T28" fmla="*/ 2 w 13"/>
                <a:gd name="T29" fmla="*/ 4 h 8"/>
                <a:gd name="T30" fmla="*/ 2 w 13"/>
                <a:gd name="T31" fmla="*/ 4 h 8"/>
                <a:gd name="T32" fmla="*/ 2 w 13"/>
                <a:gd name="T33" fmla="*/ 4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8"/>
                <a:gd name="T53" fmla="*/ 13 w 13"/>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8">
                  <a:moveTo>
                    <a:pt x="2" y="4"/>
                  </a:moveTo>
                  <a:lnTo>
                    <a:pt x="4" y="3"/>
                  </a:lnTo>
                  <a:lnTo>
                    <a:pt x="5" y="1"/>
                  </a:lnTo>
                  <a:lnTo>
                    <a:pt x="8" y="1"/>
                  </a:lnTo>
                  <a:lnTo>
                    <a:pt x="13" y="0"/>
                  </a:lnTo>
                  <a:lnTo>
                    <a:pt x="12" y="4"/>
                  </a:lnTo>
                  <a:lnTo>
                    <a:pt x="10" y="5"/>
                  </a:lnTo>
                  <a:lnTo>
                    <a:pt x="7" y="8"/>
                  </a:lnTo>
                  <a:lnTo>
                    <a:pt x="2" y="8"/>
                  </a:lnTo>
                  <a:lnTo>
                    <a:pt x="0" y="6"/>
                  </a:lnTo>
                  <a:lnTo>
                    <a:pt x="0" y="5"/>
                  </a:lnTo>
                  <a:lnTo>
                    <a:pt x="2" y="4"/>
                  </a:lnTo>
                  <a:close/>
                </a:path>
              </a:pathLst>
            </a:custGeom>
            <a:solidFill>
              <a:srgbClr val="000000"/>
            </a:solidFill>
            <a:ln w="9525">
              <a:noFill/>
              <a:round/>
              <a:headEnd/>
              <a:tailEnd/>
            </a:ln>
          </p:spPr>
          <p:txBody>
            <a:bodyPr/>
            <a:lstStyle/>
            <a:p>
              <a:endParaRPr lang="el-GR"/>
            </a:p>
          </p:txBody>
        </p:sp>
        <p:sp>
          <p:nvSpPr>
            <p:cNvPr id="41296" name="Freeform 691"/>
            <p:cNvSpPr>
              <a:spLocks/>
            </p:cNvSpPr>
            <p:nvPr/>
          </p:nvSpPr>
          <p:spPr bwMode="auto">
            <a:xfrm>
              <a:off x="4126" y="2379"/>
              <a:ext cx="162" cy="156"/>
            </a:xfrm>
            <a:custGeom>
              <a:avLst/>
              <a:gdLst>
                <a:gd name="T0" fmla="*/ 5 w 162"/>
                <a:gd name="T1" fmla="*/ 104 h 156"/>
                <a:gd name="T2" fmla="*/ 24 w 162"/>
                <a:gd name="T3" fmla="*/ 49 h 156"/>
                <a:gd name="T4" fmla="*/ 46 w 162"/>
                <a:gd name="T5" fmla="*/ 16 h 156"/>
                <a:gd name="T6" fmla="*/ 46 w 162"/>
                <a:gd name="T7" fmla="*/ 21 h 156"/>
                <a:gd name="T8" fmla="*/ 58 w 162"/>
                <a:gd name="T9" fmla="*/ 10 h 156"/>
                <a:gd name="T10" fmla="*/ 74 w 162"/>
                <a:gd name="T11" fmla="*/ 7 h 156"/>
                <a:gd name="T12" fmla="*/ 71 w 162"/>
                <a:gd name="T13" fmla="*/ 26 h 156"/>
                <a:gd name="T14" fmla="*/ 54 w 162"/>
                <a:gd name="T15" fmla="*/ 47 h 156"/>
                <a:gd name="T16" fmla="*/ 69 w 162"/>
                <a:gd name="T17" fmla="*/ 38 h 156"/>
                <a:gd name="T18" fmla="*/ 83 w 162"/>
                <a:gd name="T19" fmla="*/ 19 h 156"/>
                <a:gd name="T20" fmla="*/ 88 w 162"/>
                <a:gd name="T21" fmla="*/ 19 h 156"/>
                <a:gd name="T22" fmla="*/ 92 w 162"/>
                <a:gd name="T23" fmla="*/ 49 h 156"/>
                <a:gd name="T24" fmla="*/ 84 w 162"/>
                <a:gd name="T25" fmla="*/ 67 h 156"/>
                <a:gd name="T26" fmla="*/ 90 w 162"/>
                <a:gd name="T27" fmla="*/ 62 h 156"/>
                <a:gd name="T28" fmla="*/ 105 w 162"/>
                <a:gd name="T29" fmla="*/ 43 h 156"/>
                <a:gd name="T30" fmla="*/ 109 w 162"/>
                <a:gd name="T31" fmla="*/ 43 h 156"/>
                <a:gd name="T32" fmla="*/ 121 w 162"/>
                <a:gd name="T33" fmla="*/ 59 h 156"/>
                <a:gd name="T34" fmla="*/ 114 w 162"/>
                <a:gd name="T35" fmla="*/ 72 h 156"/>
                <a:gd name="T36" fmla="*/ 100 w 162"/>
                <a:gd name="T37" fmla="*/ 96 h 156"/>
                <a:gd name="T38" fmla="*/ 124 w 162"/>
                <a:gd name="T39" fmla="*/ 73 h 156"/>
                <a:gd name="T40" fmla="*/ 141 w 162"/>
                <a:gd name="T41" fmla="*/ 77 h 156"/>
                <a:gd name="T42" fmla="*/ 131 w 162"/>
                <a:gd name="T43" fmla="*/ 105 h 156"/>
                <a:gd name="T44" fmla="*/ 132 w 162"/>
                <a:gd name="T45" fmla="*/ 106 h 156"/>
                <a:gd name="T46" fmla="*/ 135 w 162"/>
                <a:gd name="T47" fmla="*/ 107 h 156"/>
                <a:gd name="T48" fmla="*/ 140 w 162"/>
                <a:gd name="T49" fmla="*/ 102 h 156"/>
                <a:gd name="T50" fmla="*/ 150 w 162"/>
                <a:gd name="T51" fmla="*/ 89 h 156"/>
                <a:gd name="T52" fmla="*/ 153 w 162"/>
                <a:gd name="T53" fmla="*/ 88 h 156"/>
                <a:gd name="T54" fmla="*/ 158 w 162"/>
                <a:gd name="T55" fmla="*/ 91 h 156"/>
                <a:gd name="T56" fmla="*/ 155 w 162"/>
                <a:gd name="T57" fmla="*/ 111 h 156"/>
                <a:gd name="T58" fmla="*/ 143 w 162"/>
                <a:gd name="T59" fmla="*/ 156 h 156"/>
                <a:gd name="T60" fmla="*/ 132 w 162"/>
                <a:gd name="T61" fmla="*/ 154 h 156"/>
                <a:gd name="T62" fmla="*/ 127 w 162"/>
                <a:gd name="T63" fmla="*/ 141 h 156"/>
                <a:gd name="T64" fmla="*/ 124 w 162"/>
                <a:gd name="T65" fmla="*/ 131 h 156"/>
                <a:gd name="T66" fmla="*/ 119 w 162"/>
                <a:gd name="T67" fmla="*/ 154 h 156"/>
                <a:gd name="T68" fmla="*/ 98 w 162"/>
                <a:gd name="T69" fmla="*/ 153 h 156"/>
                <a:gd name="T70" fmla="*/ 92 w 162"/>
                <a:gd name="T71" fmla="*/ 141 h 156"/>
                <a:gd name="T72" fmla="*/ 92 w 162"/>
                <a:gd name="T73" fmla="*/ 128 h 156"/>
                <a:gd name="T74" fmla="*/ 89 w 162"/>
                <a:gd name="T75" fmla="*/ 128 h 156"/>
                <a:gd name="T76" fmla="*/ 84 w 162"/>
                <a:gd name="T77" fmla="*/ 140 h 156"/>
                <a:gd name="T78" fmla="*/ 73 w 162"/>
                <a:gd name="T79" fmla="*/ 153 h 156"/>
                <a:gd name="T80" fmla="*/ 64 w 162"/>
                <a:gd name="T81" fmla="*/ 146 h 156"/>
                <a:gd name="T82" fmla="*/ 63 w 162"/>
                <a:gd name="T83" fmla="*/ 125 h 156"/>
                <a:gd name="T84" fmla="*/ 61 w 162"/>
                <a:gd name="T85" fmla="*/ 126 h 156"/>
                <a:gd name="T86" fmla="*/ 57 w 162"/>
                <a:gd name="T87" fmla="*/ 140 h 156"/>
                <a:gd name="T88" fmla="*/ 51 w 162"/>
                <a:gd name="T89" fmla="*/ 153 h 156"/>
                <a:gd name="T90" fmla="*/ 41 w 162"/>
                <a:gd name="T91" fmla="*/ 153 h 156"/>
                <a:gd name="T92" fmla="*/ 42 w 162"/>
                <a:gd name="T93" fmla="*/ 127 h 156"/>
                <a:gd name="T94" fmla="*/ 43 w 162"/>
                <a:gd name="T95" fmla="*/ 106 h 156"/>
                <a:gd name="T96" fmla="*/ 38 w 162"/>
                <a:gd name="T97" fmla="*/ 119 h 156"/>
                <a:gd name="T98" fmla="*/ 30 w 162"/>
                <a:gd name="T99" fmla="*/ 153 h 156"/>
                <a:gd name="T100" fmla="*/ 20 w 162"/>
                <a:gd name="T101" fmla="*/ 152 h 156"/>
                <a:gd name="T102" fmla="*/ 16 w 162"/>
                <a:gd name="T103" fmla="*/ 141 h 156"/>
                <a:gd name="T104" fmla="*/ 12 w 162"/>
                <a:gd name="T105" fmla="*/ 137 h 156"/>
                <a:gd name="T106" fmla="*/ 0 w 162"/>
                <a:gd name="T107" fmla="*/ 152 h 156"/>
                <a:gd name="T108" fmla="*/ 0 w 162"/>
                <a:gd name="T109" fmla="*/ 138 h 156"/>
                <a:gd name="T110" fmla="*/ 0 w 162"/>
                <a:gd name="T111" fmla="*/ 135 h 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
                <a:gd name="T169" fmla="*/ 0 h 156"/>
                <a:gd name="T170" fmla="*/ 162 w 162"/>
                <a:gd name="T171" fmla="*/ 156 h 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 h="156">
                  <a:moveTo>
                    <a:pt x="0" y="135"/>
                  </a:moveTo>
                  <a:lnTo>
                    <a:pt x="1" y="121"/>
                  </a:lnTo>
                  <a:lnTo>
                    <a:pt x="5" y="104"/>
                  </a:lnTo>
                  <a:lnTo>
                    <a:pt x="10" y="85"/>
                  </a:lnTo>
                  <a:lnTo>
                    <a:pt x="16" y="67"/>
                  </a:lnTo>
                  <a:lnTo>
                    <a:pt x="24" y="49"/>
                  </a:lnTo>
                  <a:lnTo>
                    <a:pt x="31" y="33"/>
                  </a:lnTo>
                  <a:lnTo>
                    <a:pt x="38" y="22"/>
                  </a:lnTo>
                  <a:lnTo>
                    <a:pt x="46" y="16"/>
                  </a:lnTo>
                  <a:lnTo>
                    <a:pt x="46" y="17"/>
                  </a:lnTo>
                  <a:lnTo>
                    <a:pt x="46" y="19"/>
                  </a:lnTo>
                  <a:lnTo>
                    <a:pt x="46" y="21"/>
                  </a:lnTo>
                  <a:lnTo>
                    <a:pt x="47" y="22"/>
                  </a:lnTo>
                  <a:lnTo>
                    <a:pt x="53" y="16"/>
                  </a:lnTo>
                  <a:lnTo>
                    <a:pt x="58" y="10"/>
                  </a:lnTo>
                  <a:lnTo>
                    <a:pt x="62" y="4"/>
                  </a:lnTo>
                  <a:lnTo>
                    <a:pt x="68" y="0"/>
                  </a:lnTo>
                  <a:lnTo>
                    <a:pt x="74" y="7"/>
                  </a:lnTo>
                  <a:lnTo>
                    <a:pt x="77" y="15"/>
                  </a:lnTo>
                  <a:lnTo>
                    <a:pt x="74" y="20"/>
                  </a:lnTo>
                  <a:lnTo>
                    <a:pt x="71" y="26"/>
                  </a:lnTo>
                  <a:lnTo>
                    <a:pt x="66" y="31"/>
                  </a:lnTo>
                  <a:lnTo>
                    <a:pt x="59" y="38"/>
                  </a:lnTo>
                  <a:lnTo>
                    <a:pt x="54" y="47"/>
                  </a:lnTo>
                  <a:lnTo>
                    <a:pt x="51" y="57"/>
                  </a:lnTo>
                  <a:lnTo>
                    <a:pt x="58" y="51"/>
                  </a:lnTo>
                  <a:lnTo>
                    <a:pt x="69" y="38"/>
                  </a:lnTo>
                  <a:lnTo>
                    <a:pt x="78" y="26"/>
                  </a:lnTo>
                  <a:lnTo>
                    <a:pt x="82" y="19"/>
                  </a:lnTo>
                  <a:lnTo>
                    <a:pt x="83" y="19"/>
                  </a:lnTo>
                  <a:lnTo>
                    <a:pt x="85" y="19"/>
                  </a:lnTo>
                  <a:lnTo>
                    <a:pt x="87" y="19"/>
                  </a:lnTo>
                  <a:lnTo>
                    <a:pt x="88" y="19"/>
                  </a:lnTo>
                  <a:lnTo>
                    <a:pt x="98" y="32"/>
                  </a:lnTo>
                  <a:lnTo>
                    <a:pt x="98" y="41"/>
                  </a:lnTo>
                  <a:lnTo>
                    <a:pt x="92" y="49"/>
                  </a:lnTo>
                  <a:lnTo>
                    <a:pt x="82" y="67"/>
                  </a:lnTo>
                  <a:lnTo>
                    <a:pt x="83" y="67"/>
                  </a:lnTo>
                  <a:lnTo>
                    <a:pt x="84" y="67"/>
                  </a:lnTo>
                  <a:lnTo>
                    <a:pt x="84" y="68"/>
                  </a:lnTo>
                  <a:lnTo>
                    <a:pt x="85" y="68"/>
                  </a:lnTo>
                  <a:lnTo>
                    <a:pt x="90" y="62"/>
                  </a:lnTo>
                  <a:lnTo>
                    <a:pt x="95" y="56"/>
                  </a:lnTo>
                  <a:lnTo>
                    <a:pt x="100" y="49"/>
                  </a:lnTo>
                  <a:lnTo>
                    <a:pt x="105" y="43"/>
                  </a:lnTo>
                  <a:lnTo>
                    <a:pt x="106" y="43"/>
                  </a:lnTo>
                  <a:lnTo>
                    <a:pt x="108" y="43"/>
                  </a:lnTo>
                  <a:lnTo>
                    <a:pt x="109" y="43"/>
                  </a:lnTo>
                  <a:lnTo>
                    <a:pt x="110" y="43"/>
                  </a:lnTo>
                  <a:lnTo>
                    <a:pt x="117" y="53"/>
                  </a:lnTo>
                  <a:lnTo>
                    <a:pt x="121" y="59"/>
                  </a:lnTo>
                  <a:lnTo>
                    <a:pt x="121" y="64"/>
                  </a:lnTo>
                  <a:lnTo>
                    <a:pt x="119" y="68"/>
                  </a:lnTo>
                  <a:lnTo>
                    <a:pt x="114" y="72"/>
                  </a:lnTo>
                  <a:lnTo>
                    <a:pt x="109" y="78"/>
                  </a:lnTo>
                  <a:lnTo>
                    <a:pt x="104" y="85"/>
                  </a:lnTo>
                  <a:lnTo>
                    <a:pt x="100" y="96"/>
                  </a:lnTo>
                  <a:lnTo>
                    <a:pt x="108" y="93"/>
                  </a:lnTo>
                  <a:lnTo>
                    <a:pt x="116" y="83"/>
                  </a:lnTo>
                  <a:lnTo>
                    <a:pt x="124" y="73"/>
                  </a:lnTo>
                  <a:lnTo>
                    <a:pt x="129" y="67"/>
                  </a:lnTo>
                  <a:lnTo>
                    <a:pt x="131" y="67"/>
                  </a:lnTo>
                  <a:lnTo>
                    <a:pt x="141" y="77"/>
                  </a:lnTo>
                  <a:lnTo>
                    <a:pt x="143" y="83"/>
                  </a:lnTo>
                  <a:lnTo>
                    <a:pt x="140" y="91"/>
                  </a:lnTo>
                  <a:lnTo>
                    <a:pt x="131" y="105"/>
                  </a:lnTo>
                  <a:lnTo>
                    <a:pt x="132" y="105"/>
                  </a:lnTo>
                  <a:lnTo>
                    <a:pt x="132" y="106"/>
                  </a:lnTo>
                  <a:lnTo>
                    <a:pt x="132" y="107"/>
                  </a:lnTo>
                  <a:lnTo>
                    <a:pt x="134" y="107"/>
                  </a:lnTo>
                  <a:lnTo>
                    <a:pt x="135" y="107"/>
                  </a:lnTo>
                  <a:lnTo>
                    <a:pt x="136" y="107"/>
                  </a:lnTo>
                  <a:lnTo>
                    <a:pt x="140" y="102"/>
                  </a:lnTo>
                  <a:lnTo>
                    <a:pt x="143" y="98"/>
                  </a:lnTo>
                  <a:lnTo>
                    <a:pt x="146" y="94"/>
                  </a:lnTo>
                  <a:lnTo>
                    <a:pt x="150" y="89"/>
                  </a:lnTo>
                  <a:lnTo>
                    <a:pt x="151" y="88"/>
                  </a:lnTo>
                  <a:lnTo>
                    <a:pt x="152" y="88"/>
                  </a:lnTo>
                  <a:lnTo>
                    <a:pt x="153" y="88"/>
                  </a:lnTo>
                  <a:lnTo>
                    <a:pt x="157" y="90"/>
                  </a:lnTo>
                  <a:lnTo>
                    <a:pt x="158" y="91"/>
                  </a:lnTo>
                  <a:lnTo>
                    <a:pt x="161" y="94"/>
                  </a:lnTo>
                  <a:lnTo>
                    <a:pt x="162" y="98"/>
                  </a:lnTo>
                  <a:lnTo>
                    <a:pt x="155" y="111"/>
                  </a:lnTo>
                  <a:lnTo>
                    <a:pt x="150" y="125"/>
                  </a:lnTo>
                  <a:lnTo>
                    <a:pt x="146" y="140"/>
                  </a:lnTo>
                  <a:lnTo>
                    <a:pt x="143" y="156"/>
                  </a:lnTo>
                  <a:lnTo>
                    <a:pt x="140" y="154"/>
                  </a:lnTo>
                  <a:lnTo>
                    <a:pt x="136" y="154"/>
                  </a:lnTo>
                  <a:lnTo>
                    <a:pt x="132" y="154"/>
                  </a:lnTo>
                  <a:lnTo>
                    <a:pt x="129" y="154"/>
                  </a:lnTo>
                  <a:lnTo>
                    <a:pt x="127" y="147"/>
                  </a:lnTo>
                  <a:lnTo>
                    <a:pt x="127" y="141"/>
                  </a:lnTo>
                  <a:lnTo>
                    <a:pt x="127" y="133"/>
                  </a:lnTo>
                  <a:lnTo>
                    <a:pt x="126" y="127"/>
                  </a:lnTo>
                  <a:lnTo>
                    <a:pt x="124" y="131"/>
                  </a:lnTo>
                  <a:lnTo>
                    <a:pt x="121" y="138"/>
                  </a:lnTo>
                  <a:lnTo>
                    <a:pt x="120" y="146"/>
                  </a:lnTo>
                  <a:lnTo>
                    <a:pt x="119" y="154"/>
                  </a:lnTo>
                  <a:lnTo>
                    <a:pt x="113" y="154"/>
                  </a:lnTo>
                  <a:lnTo>
                    <a:pt x="105" y="153"/>
                  </a:lnTo>
                  <a:lnTo>
                    <a:pt x="98" y="153"/>
                  </a:lnTo>
                  <a:lnTo>
                    <a:pt x="90" y="153"/>
                  </a:lnTo>
                  <a:lnTo>
                    <a:pt x="90" y="147"/>
                  </a:lnTo>
                  <a:lnTo>
                    <a:pt x="92" y="141"/>
                  </a:lnTo>
                  <a:lnTo>
                    <a:pt x="92" y="136"/>
                  </a:lnTo>
                  <a:lnTo>
                    <a:pt x="93" y="130"/>
                  </a:lnTo>
                  <a:lnTo>
                    <a:pt x="92" y="128"/>
                  </a:lnTo>
                  <a:lnTo>
                    <a:pt x="90" y="128"/>
                  </a:lnTo>
                  <a:lnTo>
                    <a:pt x="89" y="128"/>
                  </a:lnTo>
                  <a:lnTo>
                    <a:pt x="88" y="130"/>
                  </a:lnTo>
                  <a:lnTo>
                    <a:pt x="87" y="132"/>
                  </a:lnTo>
                  <a:lnTo>
                    <a:pt x="84" y="140"/>
                  </a:lnTo>
                  <a:lnTo>
                    <a:pt x="80" y="153"/>
                  </a:lnTo>
                  <a:lnTo>
                    <a:pt x="77" y="153"/>
                  </a:lnTo>
                  <a:lnTo>
                    <a:pt x="73" y="153"/>
                  </a:lnTo>
                  <a:lnTo>
                    <a:pt x="68" y="153"/>
                  </a:lnTo>
                  <a:lnTo>
                    <a:pt x="64" y="153"/>
                  </a:lnTo>
                  <a:lnTo>
                    <a:pt x="64" y="146"/>
                  </a:lnTo>
                  <a:lnTo>
                    <a:pt x="64" y="138"/>
                  </a:lnTo>
                  <a:lnTo>
                    <a:pt x="64" y="132"/>
                  </a:lnTo>
                  <a:lnTo>
                    <a:pt x="63" y="125"/>
                  </a:lnTo>
                  <a:lnTo>
                    <a:pt x="62" y="126"/>
                  </a:lnTo>
                  <a:lnTo>
                    <a:pt x="61" y="126"/>
                  </a:lnTo>
                  <a:lnTo>
                    <a:pt x="59" y="126"/>
                  </a:lnTo>
                  <a:lnTo>
                    <a:pt x="58" y="133"/>
                  </a:lnTo>
                  <a:lnTo>
                    <a:pt x="57" y="140"/>
                  </a:lnTo>
                  <a:lnTo>
                    <a:pt x="54" y="147"/>
                  </a:lnTo>
                  <a:lnTo>
                    <a:pt x="53" y="153"/>
                  </a:lnTo>
                  <a:lnTo>
                    <a:pt x="51" y="153"/>
                  </a:lnTo>
                  <a:lnTo>
                    <a:pt x="47" y="153"/>
                  </a:lnTo>
                  <a:lnTo>
                    <a:pt x="43" y="153"/>
                  </a:lnTo>
                  <a:lnTo>
                    <a:pt x="41" y="153"/>
                  </a:lnTo>
                  <a:lnTo>
                    <a:pt x="41" y="147"/>
                  </a:lnTo>
                  <a:lnTo>
                    <a:pt x="41" y="140"/>
                  </a:lnTo>
                  <a:lnTo>
                    <a:pt x="42" y="127"/>
                  </a:lnTo>
                  <a:lnTo>
                    <a:pt x="45" y="106"/>
                  </a:lnTo>
                  <a:lnTo>
                    <a:pt x="43" y="106"/>
                  </a:lnTo>
                  <a:lnTo>
                    <a:pt x="42" y="107"/>
                  </a:lnTo>
                  <a:lnTo>
                    <a:pt x="41" y="107"/>
                  </a:lnTo>
                  <a:lnTo>
                    <a:pt x="38" y="119"/>
                  </a:lnTo>
                  <a:lnTo>
                    <a:pt x="36" y="130"/>
                  </a:lnTo>
                  <a:lnTo>
                    <a:pt x="32" y="141"/>
                  </a:lnTo>
                  <a:lnTo>
                    <a:pt x="30" y="153"/>
                  </a:lnTo>
                  <a:lnTo>
                    <a:pt x="26" y="153"/>
                  </a:lnTo>
                  <a:lnTo>
                    <a:pt x="24" y="152"/>
                  </a:lnTo>
                  <a:lnTo>
                    <a:pt x="20" y="152"/>
                  </a:lnTo>
                  <a:lnTo>
                    <a:pt x="16" y="152"/>
                  </a:lnTo>
                  <a:lnTo>
                    <a:pt x="16" y="147"/>
                  </a:lnTo>
                  <a:lnTo>
                    <a:pt x="16" y="141"/>
                  </a:lnTo>
                  <a:lnTo>
                    <a:pt x="15" y="136"/>
                  </a:lnTo>
                  <a:lnTo>
                    <a:pt x="15" y="131"/>
                  </a:lnTo>
                  <a:lnTo>
                    <a:pt x="12" y="137"/>
                  </a:lnTo>
                  <a:lnTo>
                    <a:pt x="11" y="144"/>
                  </a:lnTo>
                  <a:lnTo>
                    <a:pt x="7" y="151"/>
                  </a:lnTo>
                  <a:lnTo>
                    <a:pt x="0" y="152"/>
                  </a:lnTo>
                  <a:lnTo>
                    <a:pt x="0" y="147"/>
                  </a:lnTo>
                  <a:lnTo>
                    <a:pt x="0" y="143"/>
                  </a:lnTo>
                  <a:lnTo>
                    <a:pt x="0" y="138"/>
                  </a:lnTo>
                  <a:lnTo>
                    <a:pt x="0" y="135"/>
                  </a:lnTo>
                  <a:close/>
                </a:path>
              </a:pathLst>
            </a:custGeom>
            <a:solidFill>
              <a:srgbClr val="FF0000"/>
            </a:solidFill>
            <a:ln w="9525">
              <a:noFill/>
              <a:round/>
              <a:headEnd/>
              <a:tailEnd/>
            </a:ln>
          </p:spPr>
          <p:txBody>
            <a:bodyPr/>
            <a:lstStyle/>
            <a:p>
              <a:endParaRPr lang="el-GR"/>
            </a:p>
          </p:txBody>
        </p:sp>
        <p:sp>
          <p:nvSpPr>
            <p:cNvPr id="41297" name="Freeform 692"/>
            <p:cNvSpPr>
              <a:spLocks/>
            </p:cNvSpPr>
            <p:nvPr/>
          </p:nvSpPr>
          <p:spPr bwMode="auto">
            <a:xfrm>
              <a:off x="4125" y="2541"/>
              <a:ext cx="170" cy="152"/>
            </a:xfrm>
            <a:custGeom>
              <a:avLst/>
              <a:gdLst>
                <a:gd name="T0" fmla="*/ 12 w 170"/>
                <a:gd name="T1" fmla="*/ 0 h 152"/>
                <a:gd name="T2" fmla="*/ 26 w 170"/>
                <a:gd name="T3" fmla="*/ 6 h 152"/>
                <a:gd name="T4" fmla="*/ 29 w 170"/>
                <a:gd name="T5" fmla="*/ 23 h 152"/>
                <a:gd name="T6" fmla="*/ 33 w 170"/>
                <a:gd name="T7" fmla="*/ 23 h 152"/>
                <a:gd name="T8" fmla="*/ 34 w 170"/>
                <a:gd name="T9" fmla="*/ 12 h 152"/>
                <a:gd name="T10" fmla="*/ 42 w 170"/>
                <a:gd name="T11" fmla="*/ 1 h 152"/>
                <a:gd name="T12" fmla="*/ 54 w 170"/>
                <a:gd name="T13" fmla="*/ 2 h 152"/>
                <a:gd name="T14" fmla="*/ 62 w 170"/>
                <a:gd name="T15" fmla="*/ 38 h 152"/>
                <a:gd name="T16" fmla="*/ 68 w 170"/>
                <a:gd name="T17" fmla="*/ 50 h 152"/>
                <a:gd name="T18" fmla="*/ 68 w 170"/>
                <a:gd name="T19" fmla="*/ 39 h 152"/>
                <a:gd name="T20" fmla="*/ 63 w 170"/>
                <a:gd name="T21" fmla="*/ 2 h 152"/>
                <a:gd name="T22" fmla="*/ 79 w 170"/>
                <a:gd name="T23" fmla="*/ 2 h 152"/>
                <a:gd name="T24" fmla="*/ 90 w 170"/>
                <a:gd name="T25" fmla="*/ 23 h 152"/>
                <a:gd name="T26" fmla="*/ 96 w 170"/>
                <a:gd name="T27" fmla="*/ 45 h 152"/>
                <a:gd name="T28" fmla="*/ 99 w 170"/>
                <a:gd name="T29" fmla="*/ 45 h 152"/>
                <a:gd name="T30" fmla="*/ 94 w 170"/>
                <a:gd name="T31" fmla="*/ 10 h 152"/>
                <a:gd name="T32" fmla="*/ 107 w 170"/>
                <a:gd name="T33" fmla="*/ 2 h 152"/>
                <a:gd name="T34" fmla="*/ 122 w 170"/>
                <a:gd name="T35" fmla="*/ 13 h 152"/>
                <a:gd name="T36" fmla="*/ 126 w 170"/>
                <a:gd name="T37" fmla="*/ 23 h 152"/>
                <a:gd name="T38" fmla="*/ 128 w 170"/>
                <a:gd name="T39" fmla="*/ 23 h 152"/>
                <a:gd name="T40" fmla="*/ 130 w 170"/>
                <a:gd name="T41" fmla="*/ 13 h 152"/>
                <a:gd name="T42" fmla="*/ 133 w 170"/>
                <a:gd name="T43" fmla="*/ 5 h 152"/>
                <a:gd name="T44" fmla="*/ 146 w 170"/>
                <a:gd name="T45" fmla="*/ 5 h 152"/>
                <a:gd name="T46" fmla="*/ 152 w 170"/>
                <a:gd name="T47" fmla="*/ 24 h 152"/>
                <a:gd name="T48" fmla="*/ 164 w 170"/>
                <a:gd name="T49" fmla="*/ 43 h 152"/>
                <a:gd name="T50" fmla="*/ 163 w 170"/>
                <a:gd name="T51" fmla="*/ 63 h 152"/>
                <a:gd name="T52" fmla="*/ 148 w 170"/>
                <a:gd name="T53" fmla="*/ 58 h 152"/>
                <a:gd name="T54" fmla="*/ 146 w 170"/>
                <a:gd name="T55" fmla="*/ 80 h 152"/>
                <a:gd name="T56" fmla="*/ 128 w 170"/>
                <a:gd name="T57" fmla="*/ 79 h 152"/>
                <a:gd name="T58" fmla="*/ 123 w 170"/>
                <a:gd name="T59" fmla="*/ 73 h 152"/>
                <a:gd name="T60" fmla="*/ 120 w 170"/>
                <a:gd name="T61" fmla="*/ 73 h 152"/>
                <a:gd name="T62" fmla="*/ 120 w 170"/>
                <a:gd name="T63" fmla="*/ 100 h 152"/>
                <a:gd name="T64" fmla="*/ 95 w 170"/>
                <a:gd name="T65" fmla="*/ 92 h 152"/>
                <a:gd name="T66" fmla="*/ 84 w 170"/>
                <a:gd name="T67" fmla="*/ 74 h 152"/>
                <a:gd name="T68" fmla="*/ 81 w 170"/>
                <a:gd name="T69" fmla="*/ 74 h 152"/>
                <a:gd name="T70" fmla="*/ 95 w 170"/>
                <a:gd name="T71" fmla="*/ 107 h 152"/>
                <a:gd name="T72" fmla="*/ 90 w 170"/>
                <a:gd name="T73" fmla="*/ 127 h 152"/>
                <a:gd name="T74" fmla="*/ 74 w 170"/>
                <a:gd name="T75" fmla="*/ 124 h 152"/>
                <a:gd name="T76" fmla="*/ 67 w 170"/>
                <a:gd name="T77" fmla="*/ 116 h 152"/>
                <a:gd name="T78" fmla="*/ 73 w 170"/>
                <a:gd name="T79" fmla="*/ 133 h 152"/>
                <a:gd name="T80" fmla="*/ 68 w 170"/>
                <a:gd name="T81" fmla="*/ 147 h 152"/>
                <a:gd name="T82" fmla="*/ 43 w 170"/>
                <a:gd name="T83" fmla="*/ 132 h 152"/>
                <a:gd name="T84" fmla="*/ 17 w 170"/>
                <a:gd name="T85" fmla="*/ 79 h 152"/>
                <a:gd name="T86" fmla="*/ 2 w 170"/>
                <a:gd name="T87" fmla="*/ 22 h 152"/>
                <a:gd name="T88" fmla="*/ 0 w 170"/>
                <a:gd name="T89" fmla="*/ 0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152"/>
                <a:gd name="T137" fmla="*/ 170 w 170"/>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152">
                  <a:moveTo>
                    <a:pt x="0" y="0"/>
                  </a:moveTo>
                  <a:lnTo>
                    <a:pt x="6" y="0"/>
                  </a:lnTo>
                  <a:lnTo>
                    <a:pt x="12" y="0"/>
                  </a:lnTo>
                  <a:lnTo>
                    <a:pt x="18" y="0"/>
                  </a:lnTo>
                  <a:lnTo>
                    <a:pt x="25" y="0"/>
                  </a:lnTo>
                  <a:lnTo>
                    <a:pt x="26" y="6"/>
                  </a:lnTo>
                  <a:lnTo>
                    <a:pt x="27" y="12"/>
                  </a:lnTo>
                  <a:lnTo>
                    <a:pt x="28" y="17"/>
                  </a:lnTo>
                  <a:lnTo>
                    <a:pt x="29" y="23"/>
                  </a:lnTo>
                  <a:lnTo>
                    <a:pt x="31" y="23"/>
                  </a:lnTo>
                  <a:lnTo>
                    <a:pt x="32" y="23"/>
                  </a:lnTo>
                  <a:lnTo>
                    <a:pt x="33" y="23"/>
                  </a:lnTo>
                  <a:lnTo>
                    <a:pt x="34" y="23"/>
                  </a:lnTo>
                  <a:lnTo>
                    <a:pt x="34" y="18"/>
                  </a:lnTo>
                  <a:lnTo>
                    <a:pt x="34" y="12"/>
                  </a:lnTo>
                  <a:lnTo>
                    <a:pt x="33" y="7"/>
                  </a:lnTo>
                  <a:lnTo>
                    <a:pt x="33" y="2"/>
                  </a:lnTo>
                  <a:lnTo>
                    <a:pt x="42" y="1"/>
                  </a:lnTo>
                  <a:lnTo>
                    <a:pt x="47" y="1"/>
                  </a:lnTo>
                  <a:lnTo>
                    <a:pt x="50" y="1"/>
                  </a:lnTo>
                  <a:lnTo>
                    <a:pt x="54" y="2"/>
                  </a:lnTo>
                  <a:lnTo>
                    <a:pt x="57" y="13"/>
                  </a:lnTo>
                  <a:lnTo>
                    <a:pt x="59" y="26"/>
                  </a:lnTo>
                  <a:lnTo>
                    <a:pt x="62" y="38"/>
                  </a:lnTo>
                  <a:lnTo>
                    <a:pt x="65" y="50"/>
                  </a:lnTo>
                  <a:lnTo>
                    <a:pt x="67" y="50"/>
                  </a:lnTo>
                  <a:lnTo>
                    <a:pt x="68" y="50"/>
                  </a:lnTo>
                  <a:lnTo>
                    <a:pt x="69" y="52"/>
                  </a:lnTo>
                  <a:lnTo>
                    <a:pt x="68" y="39"/>
                  </a:lnTo>
                  <a:lnTo>
                    <a:pt x="65" y="26"/>
                  </a:lnTo>
                  <a:lnTo>
                    <a:pt x="63" y="13"/>
                  </a:lnTo>
                  <a:lnTo>
                    <a:pt x="63" y="2"/>
                  </a:lnTo>
                  <a:lnTo>
                    <a:pt x="68" y="2"/>
                  </a:lnTo>
                  <a:lnTo>
                    <a:pt x="74" y="2"/>
                  </a:lnTo>
                  <a:lnTo>
                    <a:pt x="79" y="2"/>
                  </a:lnTo>
                  <a:lnTo>
                    <a:pt x="84" y="2"/>
                  </a:lnTo>
                  <a:lnTo>
                    <a:pt x="88" y="13"/>
                  </a:lnTo>
                  <a:lnTo>
                    <a:pt x="90" y="23"/>
                  </a:lnTo>
                  <a:lnTo>
                    <a:pt x="93" y="34"/>
                  </a:lnTo>
                  <a:lnTo>
                    <a:pt x="95" y="45"/>
                  </a:lnTo>
                  <a:lnTo>
                    <a:pt x="96" y="45"/>
                  </a:lnTo>
                  <a:lnTo>
                    <a:pt x="97" y="45"/>
                  </a:lnTo>
                  <a:lnTo>
                    <a:pt x="99" y="45"/>
                  </a:lnTo>
                  <a:lnTo>
                    <a:pt x="99" y="38"/>
                  </a:lnTo>
                  <a:lnTo>
                    <a:pt x="96" y="24"/>
                  </a:lnTo>
                  <a:lnTo>
                    <a:pt x="94" y="10"/>
                  </a:lnTo>
                  <a:lnTo>
                    <a:pt x="94" y="2"/>
                  </a:lnTo>
                  <a:lnTo>
                    <a:pt x="100" y="2"/>
                  </a:lnTo>
                  <a:lnTo>
                    <a:pt x="107" y="2"/>
                  </a:lnTo>
                  <a:lnTo>
                    <a:pt x="114" y="2"/>
                  </a:lnTo>
                  <a:lnTo>
                    <a:pt x="120" y="3"/>
                  </a:lnTo>
                  <a:lnTo>
                    <a:pt x="122" y="13"/>
                  </a:lnTo>
                  <a:lnTo>
                    <a:pt x="123" y="18"/>
                  </a:lnTo>
                  <a:lnTo>
                    <a:pt x="125" y="22"/>
                  </a:lnTo>
                  <a:lnTo>
                    <a:pt x="126" y="23"/>
                  </a:lnTo>
                  <a:lnTo>
                    <a:pt x="127" y="23"/>
                  </a:lnTo>
                  <a:lnTo>
                    <a:pt x="128" y="23"/>
                  </a:lnTo>
                  <a:lnTo>
                    <a:pt x="130" y="23"/>
                  </a:lnTo>
                  <a:lnTo>
                    <a:pt x="130" y="18"/>
                  </a:lnTo>
                  <a:lnTo>
                    <a:pt x="130" y="13"/>
                  </a:lnTo>
                  <a:lnTo>
                    <a:pt x="130" y="10"/>
                  </a:lnTo>
                  <a:lnTo>
                    <a:pt x="128" y="5"/>
                  </a:lnTo>
                  <a:lnTo>
                    <a:pt x="133" y="5"/>
                  </a:lnTo>
                  <a:lnTo>
                    <a:pt x="137" y="5"/>
                  </a:lnTo>
                  <a:lnTo>
                    <a:pt x="142" y="5"/>
                  </a:lnTo>
                  <a:lnTo>
                    <a:pt x="146" y="5"/>
                  </a:lnTo>
                  <a:lnTo>
                    <a:pt x="148" y="11"/>
                  </a:lnTo>
                  <a:lnTo>
                    <a:pt x="151" y="17"/>
                  </a:lnTo>
                  <a:lnTo>
                    <a:pt x="152" y="24"/>
                  </a:lnTo>
                  <a:lnTo>
                    <a:pt x="154" y="31"/>
                  </a:lnTo>
                  <a:lnTo>
                    <a:pt x="159" y="37"/>
                  </a:lnTo>
                  <a:lnTo>
                    <a:pt x="164" y="43"/>
                  </a:lnTo>
                  <a:lnTo>
                    <a:pt x="169" y="50"/>
                  </a:lnTo>
                  <a:lnTo>
                    <a:pt x="170" y="57"/>
                  </a:lnTo>
                  <a:lnTo>
                    <a:pt x="163" y="63"/>
                  </a:lnTo>
                  <a:lnTo>
                    <a:pt x="159" y="63"/>
                  </a:lnTo>
                  <a:lnTo>
                    <a:pt x="157" y="62"/>
                  </a:lnTo>
                  <a:lnTo>
                    <a:pt x="148" y="58"/>
                  </a:lnTo>
                  <a:lnTo>
                    <a:pt x="151" y="66"/>
                  </a:lnTo>
                  <a:lnTo>
                    <a:pt x="151" y="74"/>
                  </a:lnTo>
                  <a:lnTo>
                    <a:pt x="146" y="80"/>
                  </a:lnTo>
                  <a:lnTo>
                    <a:pt x="133" y="85"/>
                  </a:lnTo>
                  <a:lnTo>
                    <a:pt x="131" y="83"/>
                  </a:lnTo>
                  <a:lnTo>
                    <a:pt x="128" y="79"/>
                  </a:lnTo>
                  <a:lnTo>
                    <a:pt x="126" y="76"/>
                  </a:lnTo>
                  <a:lnTo>
                    <a:pt x="123" y="73"/>
                  </a:lnTo>
                  <a:lnTo>
                    <a:pt x="122" y="73"/>
                  </a:lnTo>
                  <a:lnTo>
                    <a:pt x="121" y="73"/>
                  </a:lnTo>
                  <a:lnTo>
                    <a:pt x="120" y="73"/>
                  </a:lnTo>
                  <a:lnTo>
                    <a:pt x="125" y="86"/>
                  </a:lnTo>
                  <a:lnTo>
                    <a:pt x="126" y="94"/>
                  </a:lnTo>
                  <a:lnTo>
                    <a:pt x="120" y="100"/>
                  </a:lnTo>
                  <a:lnTo>
                    <a:pt x="107" y="111"/>
                  </a:lnTo>
                  <a:lnTo>
                    <a:pt x="100" y="101"/>
                  </a:lnTo>
                  <a:lnTo>
                    <a:pt x="95" y="92"/>
                  </a:lnTo>
                  <a:lnTo>
                    <a:pt x="89" y="83"/>
                  </a:lnTo>
                  <a:lnTo>
                    <a:pt x="85" y="73"/>
                  </a:lnTo>
                  <a:lnTo>
                    <a:pt x="84" y="74"/>
                  </a:lnTo>
                  <a:lnTo>
                    <a:pt x="83" y="74"/>
                  </a:lnTo>
                  <a:lnTo>
                    <a:pt x="81" y="74"/>
                  </a:lnTo>
                  <a:lnTo>
                    <a:pt x="85" y="85"/>
                  </a:lnTo>
                  <a:lnTo>
                    <a:pt x="90" y="96"/>
                  </a:lnTo>
                  <a:lnTo>
                    <a:pt x="95" y="107"/>
                  </a:lnTo>
                  <a:lnTo>
                    <a:pt x="97" y="120"/>
                  </a:lnTo>
                  <a:lnTo>
                    <a:pt x="94" y="123"/>
                  </a:lnTo>
                  <a:lnTo>
                    <a:pt x="90" y="127"/>
                  </a:lnTo>
                  <a:lnTo>
                    <a:pt x="85" y="129"/>
                  </a:lnTo>
                  <a:lnTo>
                    <a:pt x="79" y="132"/>
                  </a:lnTo>
                  <a:lnTo>
                    <a:pt x="74" y="124"/>
                  </a:lnTo>
                  <a:lnTo>
                    <a:pt x="72" y="120"/>
                  </a:lnTo>
                  <a:lnTo>
                    <a:pt x="69" y="117"/>
                  </a:lnTo>
                  <a:lnTo>
                    <a:pt x="67" y="116"/>
                  </a:lnTo>
                  <a:lnTo>
                    <a:pt x="68" y="121"/>
                  </a:lnTo>
                  <a:lnTo>
                    <a:pt x="70" y="127"/>
                  </a:lnTo>
                  <a:lnTo>
                    <a:pt x="73" y="133"/>
                  </a:lnTo>
                  <a:lnTo>
                    <a:pt x="74" y="139"/>
                  </a:lnTo>
                  <a:lnTo>
                    <a:pt x="72" y="143"/>
                  </a:lnTo>
                  <a:lnTo>
                    <a:pt x="68" y="147"/>
                  </a:lnTo>
                  <a:lnTo>
                    <a:pt x="63" y="150"/>
                  </a:lnTo>
                  <a:lnTo>
                    <a:pt x="57" y="152"/>
                  </a:lnTo>
                  <a:lnTo>
                    <a:pt x="43" y="132"/>
                  </a:lnTo>
                  <a:lnTo>
                    <a:pt x="33" y="115"/>
                  </a:lnTo>
                  <a:lnTo>
                    <a:pt x="23" y="96"/>
                  </a:lnTo>
                  <a:lnTo>
                    <a:pt x="17" y="79"/>
                  </a:lnTo>
                  <a:lnTo>
                    <a:pt x="11" y="62"/>
                  </a:lnTo>
                  <a:lnTo>
                    <a:pt x="6" y="42"/>
                  </a:lnTo>
                  <a:lnTo>
                    <a:pt x="2" y="22"/>
                  </a:lnTo>
                  <a:lnTo>
                    <a:pt x="0" y="0"/>
                  </a:lnTo>
                  <a:close/>
                </a:path>
              </a:pathLst>
            </a:custGeom>
            <a:solidFill>
              <a:srgbClr val="FFFF00"/>
            </a:solidFill>
            <a:ln w="9525">
              <a:noFill/>
              <a:round/>
              <a:headEnd/>
              <a:tailEnd/>
            </a:ln>
          </p:spPr>
          <p:txBody>
            <a:bodyPr/>
            <a:lstStyle/>
            <a:p>
              <a:endParaRPr lang="el-GR"/>
            </a:p>
          </p:txBody>
        </p:sp>
        <p:sp>
          <p:nvSpPr>
            <p:cNvPr id="41298" name="Freeform 693"/>
            <p:cNvSpPr>
              <a:spLocks/>
            </p:cNvSpPr>
            <p:nvPr/>
          </p:nvSpPr>
          <p:spPr bwMode="auto">
            <a:xfrm>
              <a:off x="4129" y="2656"/>
              <a:ext cx="6" cy="8"/>
            </a:xfrm>
            <a:custGeom>
              <a:avLst/>
              <a:gdLst>
                <a:gd name="T0" fmla="*/ 0 w 6"/>
                <a:gd name="T1" fmla="*/ 0 h 8"/>
                <a:gd name="T2" fmla="*/ 0 w 6"/>
                <a:gd name="T3" fmla="*/ 0 h 8"/>
                <a:gd name="T4" fmla="*/ 0 w 6"/>
                <a:gd name="T5" fmla="*/ 0 h 8"/>
                <a:gd name="T6" fmla="*/ 0 w 6"/>
                <a:gd name="T7" fmla="*/ 0 h 8"/>
                <a:gd name="T8" fmla="*/ 1 w 6"/>
                <a:gd name="T9" fmla="*/ 0 h 8"/>
                <a:gd name="T10" fmla="*/ 3 w 6"/>
                <a:gd name="T11" fmla="*/ 2 h 8"/>
                <a:gd name="T12" fmla="*/ 6 w 6"/>
                <a:gd name="T13" fmla="*/ 3 h 8"/>
                <a:gd name="T14" fmla="*/ 6 w 6"/>
                <a:gd name="T15" fmla="*/ 5 h 8"/>
                <a:gd name="T16" fmla="*/ 6 w 6"/>
                <a:gd name="T17" fmla="*/ 6 h 8"/>
                <a:gd name="T18" fmla="*/ 4 w 6"/>
                <a:gd name="T19" fmla="*/ 6 h 8"/>
                <a:gd name="T20" fmla="*/ 3 w 6"/>
                <a:gd name="T21" fmla="*/ 6 h 8"/>
                <a:gd name="T22" fmla="*/ 3 w 6"/>
                <a:gd name="T23" fmla="*/ 7 h 8"/>
                <a:gd name="T24" fmla="*/ 2 w 6"/>
                <a:gd name="T25" fmla="*/ 8 h 8"/>
                <a:gd name="T26" fmla="*/ 1 w 6"/>
                <a:gd name="T27" fmla="*/ 7 h 8"/>
                <a:gd name="T28" fmla="*/ 0 w 6"/>
                <a:gd name="T29" fmla="*/ 6 h 8"/>
                <a:gd name="T30" fmla="*/ 0 w 6"/>
                <a:gd name="T31" fmla="*/ 3 h 8"/>
                <a:gd name="T32" fmla="*/ 0 w 6"/>
                <a:gd name="T33" fmla="*/ 0 h 8"/>
                <a:gd name="T34" fmla="*/ 0 w 6"/>
                <a:gd name="T35" fmla="*/ 0 h 8"/>
                <a:gd name="T36" fmla="*/ 0 w 6"/>
                <a:gd name="T37" fmla="*/ 0 h 8"/>
                <a:gd name="T38" fmla="*/ 0 w 6"/>
                <a:gd name="T39" fmla="*/ 0 h 8"/>
                <a:gd name="T40" fmla="*/ 0 w 6"/>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8"/>
                <a:gd name="T65" fmla="*/ 6 w 6"/>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8">
                  <a:moveTo>
                    <a:pt x="0" y="0"/>
                  </a:moveTo>
                  <a:lnTo>
                    <a:pt x="0" y="0"/>
                  </a:lnTo>
                  <a:lnTo>
                    <a:pt x="1" y="0"/>
                  </a:lnTo>
                  <a:lnTo>
                    <a:pt x="3" y="2"/>
                  </a:lnTo>
                  <a:lnTo>
                    <a:pt x="6" y="3"/>
                  </a:lnTo>
                  <a:lnTo>
                    <a:pt x="6" y="5"/>
                  </a:lnTo>
                  <a:lnTo>
                    <a:pt x="6" y="6"/>
                  </a:lnTo>
                  <a:lnTo>
                    <a:pt x="4" y="6"/>
                  </a:lnTo>
                  <a:lnTo>
                    <a:pt x="3" y="6"/>
                  </a:lnTo>
                  <a:lnTo>
                    <a:pt x="3" y="7"/>
                  </a:lnTo>
                  <a:lnTo>
                    <a:pt x="2" y="8"/>
                  </a:lnTo>
                  <a:lnTo>
                    <a:pt x="1" y="7"/>
                  </a:lnTo>
                  <a:lnTo>
                    <a:pt x="0" y="6"/>
                  </a:lnTo>
                  <a:lnTo>
                    <a:pt x="0" y="3"/>
                  </a:lnTo>
                  <a:lnTo>
                    <a:pt x="0" y="0"/>
                  </a:lnTo>
                  <a:close/>
                </a:path>
              </a:pathLst>
            </a:custGeom>
            <a:solidFill>
              <a:srgbClr val="000000"/>
            </a:solidFill>
            <a:ln w="9525">
              <a:noFill/>
              <a:round/>
              <a:headEnd/>
              <a:tailEnd/>
            </a:ln>
          </p:spPr>
          <p:txBody>
            <a:bodyPr/>
            <a:lstStyle/>
            <a:p>
              <a:endParaRPr lang="el-GR"/>
            </a:p>
          </p:txBody>
        </p:sp>
        <p:sp>
          <p:nvSpPr>
            <p:cNvPr id="41299" name="Freeform 694"/>
            <p:cNvSpPr>
              <a:spLocks/>
            </p:cNvSpPr>
            <p:nvPr/>
          </p:nvSpPr>
          <p:spPr bwMode="auto">
            <a:xfrm>
              <a:off x="4156" y="2157"/>
              <a:ext cx="32" cy="13"/>
            </a:xfrm>
            <a:custGeom>
              <a:avLst/>
              <a:gdLst>
                <a:gd name="T0" fmla="*/ 1 w 32"/>
                <a:gd name="T1" fmla="*/ 8 h 13"/>
                <a:gd name="T2" fmla="*/ 10 w 32"/>
                <a:gd name="T3" fmla="*/ 5 h 13"/>
                <a:gd name="T4" fmla="*/ 18 w 32"/>
                <a:gd name="T5" fmla="*/ 2 h 13"/>
                <a:gd name="T6" fmla="*/ 26 w 32"/>
                <a:gd name="T7" fmla="*/ 0 h 13"/>
                <a:gd name="T8" fmla="*/ 32 w 32"/>
                <a:gd name="T9" fmla="*/ 0 h 13"/>
                <a:gd name="T10" fmla="*/ 32 w 32"/>
                <a:gd name="T11" fmla="*/ 0 h 13"/>
                <a:gd name="T12" fmla="*/ 32 w 32"/>
                <a:gd name="T13" fmla="*/ 1 h 13"/>
                <a:gd name="T14" fmla="*/ 32 w 32"/>
                <a:gd name="T15" fmla="*/ 2 h 13"/>
                <a:gd name="T16" fmla="*/ 32 w 32"/>
                <a:gd name="T17" fmla="*/ 3 h 13"/>
                <a:gd name="T18" fmla="*/ 17 w 32"/>
                <a:gd name="T19" fmla="*/ 8 h 13"/>
                <a:gd name="T20" fmla="*/ 8 w 32"/>
                <a:gd name="T21" fmla="*/ 11 h 13"/>
                <a:gd name="T22" fmla="*/ 3 w 32"/>
                <a:gd name="T23" fmla="*/ 12 h 13"/>
                <a:gd name="T24" fmla="*/ 0 w 32"/>
                <a:gd name="T25" fmla="*/ 13 h 13"/>
                <a:gd name="T26" fmla="*/ 1 w 32"/>
                <a:gd name="T27" fmla="*/ 12 h 13"/>
                <a:gd name="T28" fmla="*/ 1 w 32"/>
                <a:gd name="T29" fmla="*/ 11 h 13"/>
                <a:gd name="T30" fmla="*/ 1 w 32"/>
                <a:gd name="T31" fmla="*/ 10 h 13"/>
                <a:gd name="T32" fmla="*/ 1 w 32"/>
                <a:gd name="T33" fmla="*/ 8 h 13"/>
                <a:gd name="T34" fmla="*/ 1 w 32"/>
                <a:gd name="T35" fmla="*/ 8 h 13"/>
                <a:gd name="T36" fmla="*/ 1 w 32"/>
                <a:gd name="T37" fmla="*/ 8 h 13"/>
                <a:gd name="T38" fmla="*/ 1 w 32"/>
                <a:gd name="T39" fmla="*/ 8 h 13"/>
                <a:gd name="T40" fmla="*/ 1 w 32"/>
                <a:gd name="T41" fmla="*/ 8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3"/>
                <a:gd name="T65" fmla="*/ 32 w 3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3">
                  <a:moveTo>
                    <a:pt x="1" y="8"/>
                  </a:moveTo>
                  <a:lnTo>
                    <a:pt x="10" y="5"/>
                  </a:lnTo>
                  <a:lnTo>
                    <a:pt x="18" y="2"/>
                  </a:lnTo>
                  <a:lnTo>
                    <a:pt x="26" y="0"/>
                  </a:lnTo>
                  <a:lnTo>
                    <a:pt x="32" y="0"/>
                  </a:lnTo>
                  <a:lnTo>
                    <a:pt x="32" y="1"/>
                  </a:lnTo>
                  <a:lnTo>
                    <a:pt x="32" y="2"/>
                  </a:lnTo>
                  <a:lnTo>
                    <a:pt x="32" y="3"/>
                  </a:lnTo>
                  <a:lnTo>
                    <a:pt x="17" y="8"/>
                  </a:lnTo>
                  <a:lnTo>
                    <a:pt x="8" y="11"/>
                  </a:lnTo>
                  <a:lnTo>
                    <a:pt x="3" y="12"/>
                  </a:lnTo>
                  <a:lnTo>
                    <a:pt x="0" y="13"/>
                  </a:lnTo>
                  <a:lnTo>
                    <a:pt x="1" y="12"/>
                  </a:lnTo>
                  <a:lnTo>
                    <a:pt x="1" y="11"/>
                  </a:lnTo>
                  <a:lnTo>
                    <a:pt x="1" y="10"/>
                  </a:lnTo>
                  <a:lnTo>
                    <a:pt x="1" y="8"/>
                  </a:lnTo>
                  <a:close/>
                </a:path>
              </a:pathLst>
            </a:custGeom>
            <a:solidFill>
              <a:srgbClr val="000000"/>
            </a:solidFill>
            <a:ln w="9525">
              <a:noFill/>
              <a:round/>
              <a:headEnd/>
              <a:tailEnd/>
            </a:ln>
          </p:spPr>
          <p:txBody>
            <a:bodyPr/>
            <a:lstStyle/>
            <a:p>
              <a:endParaRPr lang="el-GR"/>
            </a:p>
          </p:txBody>
        </p:sp>
        <p:sp>
          <p:nvSpPr>
            <p:cNvPr id="41300" name="Freeform 695"/>
            <p:cNvSpPr>
              <a:spLocks/>
            </p:cNvSpPr>
            <p:nvPr/>
          </p:nvSpPr>
          <p:spPr bwMode="auto">
            <a:xfrm>
              <a:off x="4159" y="2275"/>
              <a:ext cx="70" cy="48"/>
            </a:xfrm>
            <a:custGeom>
              <a:avLst/>
              <a:gdLst>
                <a:gd name="T0" fmla="*/ 0 w 70"/>
                <a:gd name="T1" fmla="*/ 45 h 48"/>
                <a:gd name="T2" fmla="*/ 7 w 70"/>
                <a:gd name="T3" fmla="*/ 39 h 48"/>
                <a:gd name="T4" fmla="*/ 15 w 70"/>
                <a:gd name="T5" fmla="*/ 31 h 48"/>
                <a:gd name="T6" fmla="*/ 25 w 70"/>
                <a:gd name="T7" fmla="*/ 24 h 48"/>
                <a:gd name="T8" fmla="*/ 35 w 70"/>
                <a:gd name="T9" fmla="*/ 16 h 48"/>
                <a:gd name="T10" fmla="*/ 46 w 70"/>
                <a:gd name="T11" fmla="*/ 10 h 48"/>
                <a:gd name="T12" fmla="*/ 55 w 70"/>
                <a:gd name="T13" fmla="*/ 4 h 48"/>
                <a:gd name="T14" fmla="*/ 63 w 70"/>
                <a:gd name="T15" fmla="*/ 2 h 48"/>
                <a:gd name="T16" fmla="*/ 70 w 70"/>
                <a:gd name="T17" fmla="*/ 0 h 48"/>
                <a:gd name="T18" fmla="*/ 66 w 70"/>
                <a:gd name="T19" fmla="*/ 3 h 48"/>
                <a:gd name="T20" fmla="*/ 59 w 70"/>
                <a:gd name="T21" fmla="*/ 9 h 48"/>
                <a:gd name="T22" fmla="*/ 47 w 70"/>
                <a:gd name="T23" fmla="*/ 16 h 48"/>
                <a:gd name="T24" fmla="*/ 35 w 70"/>
                <a:gd name="T25" fmla="*/ 25 h 48"/>
                <a:gd name="T26" fmla="*/ 23 w 70"/>
                <a:gd name="T27" fmla="*/ 34 h 48"/>
                <a:gd name="T28" fmla="*/ 12 w 70"/>
                <a:gd name="T29" fmla="*/ 41 h 48"/>
                <a:gd name="T30" fmla="*/ 4 w 70"/>
                <a:gd name="T31" fmla="*/ 47 h 48"/>
                <a:gd name="T32" fmla="*/ 0 w 70"/>
                <a:gd name="T33" fmla="*/ 48 h 48"/>
                <a:gd name="T34" fmla="*/ 0 w 70"/>
                <a:gd name="T35" fmla="*/ 47 h 48"/>
                <a:gd name="T36" fmla="*/ 0 w 70"/>
                <a:gd name="T37" fmla="*/ 46 h 48"/>
                <a:gd name="T38" fmla="*/ 0 w 70"/>
                <a:gd name="T39" fmla="*/ 45 h 48"/>
                <a:gd name="T40" fmla="*/ 0 w 70"/>
                <a:gd name="T41" fmla="*/ 45 h 48"/>
                <a:gd name="T42" fmla="*/ 0 w 70"/>
                <a:gd name="T43" fmla="*/ 45 h 48"/>
                <a:gd name="T44" fmla="*/ 0 w 70"/>
                <a:gd name="T45" fmla="*/ 45 h 48"/>
                <a:gd name="T46" fmla="*/ 0 w 70"/>
                <a:gd name="T47" fmla="*/ 45 h 48"/>
                <a:gd name="T48" fmla="*/ 0 w 70"/>
                <a:gd name="T49" fmla="*/ 4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45"/>
                  </a:moveTo>
                  <a:lnTo>
                    <a:pt x="7" y="39"/>
                  </a:lnTo>
                  <a:lnTo>
                    <a:pt x="15" y="31"/>
                  </a:lnTo>
                  <a:lnTo>
                    <a:pt x="25" y="24"/>
                  </a:lnTo>
                  <a:lnTo>
                    <a:pt x="35" y="16"/>
                  </a:lnTo>
                  <a:lnTo>
                    <a:pt x="46" y="10"/>
                  </a:lnTo>
                  <a:lnTo>
                    <a:pt x="55" y="4"/>
                  </a:lnTo>
                  <a:lnTo>
                    <a:pt x="63" y="2"/>
                  </a:lnTo>
                  <a:lnTo>
                    <a:pt x="70" y="0"/>
                  </a:lnTo>
                  <a:lnTo>
                    <a:pt x="66" y="3"/>
                  </a:lnTo>
                  <a:lnTo>
                    <a:pt x="59" y="9"/>
                  </a:lnTo>
                  <a:lnTo>
                    <a:pt x="47" y="16"/>
                  </a:lnTo>
                  <a:lnTo>
                    <a:pt x="35" y="25"/>
                  </a:lnTo>
                  <a:lnTo>
                    <a:pt x="23" y="34"/>
                  </a:lnTo>
                  <a:lnTo>
                    <a:pt x="12" y="41"/>
                  </a:lnTo>
                  <a:lnTo>
                    <a:pt x="4" y="47"/>
                  </a:lnTo>
                  <a:lnTo>
                    <a:pt x="0" y="48"/>
                  </a:lnTo>
                  <a:lnTo>
                    <a:pt x="0" y="47"/>
                  </a:lnTo>
                  <a:lnTo>
                    <a:pt x="0" y="46"/>
                  </a:lnTo>
                  <a:lnTo>
                    <a:pt x="0" y="45"/>
                  </a:lnTo>
                  <a:close/>
                </a:path>
              </a:pathLst>
            </a:custGeom>
            <a:solidFill>
              <a:srgbClr val="000000"/>
            </a:solidFill>
            <a:ln w="9525">
              <a:noFill/>
              <a:round/>
              <a:headEnd/>
              <a:tailEnd/>
            </a:ln>
          </p:spPr>
          <p:txBody>
            <a:bodyPr/>
            <a:lstStyle/>
            <a:p>
              <a:endParaRPr lang="el-GR"/>
            </a:p>
          </p:txBody>
        </p:sp>
        <p:sp>
          <p:nvSpPr>
            <p:cNvPr id="41301" name="Freeform 696"/>
            <p:cNvSpPr>
              <a:spLocks/>
            </p:cNvSpPr>
            <p:nvPr/>
          </p:nvSpPr>
          <p:spPr bwMode="auto">
            <a:xfrm>
              <a:off x="4164" y="2603"/>
              <a:ext cx="13" cy="32"/>
            </a:xfrm>
            <a:custGeom>
              <a:avLst/>
              <a:gdLst>
                <a:gd name="T0" fmla="*/ 0 w 13"/>
                <a:gd name="T1" fmla="*/ 0 h 32"/>
                <a:gd name="T2" fmla="*/ 2 w 13"/>
                <a:gd name="T3" fmla="*/ 0 h 32"/>
                <a:gd name="T4" fmla="*/ 3 w 13"/>
                <a:gd name="T5" fmla="*/ 0 h 32"/>
                <a:gd name="T6" fmla="*/ 3 w 13"/>
                <a:gd name="T7" fmla="*/ 0 h 32"/>
                <a:gd name="T8" fmla="*/ 4 w 13"/>
                <a:gd name="T9" fmla="*/ 0 h 32"/>
                <a:gd name="T10" fmla="*/ 7 w 13"/>
                <a:gd name="T11" fmla="*/ 7 h 32"/>
                <a:gd name="T12" fmla="*/ 10 w 13"/>
                <a:gd name="T13" fmla="*/ 16 h 32"/>
                <a:gd name="T14" fmla="*/ 13 w 13"/>
                <a:gd name="T15" fmla="*/ 23 h 32"/>
                <a:gd name="T16" fmla="*/ 13 w 13"/>
                <a:gd name="T17" fmla="*/ 32 h 32"/>
                <a:gd name="T18" fmla="*/ 11 w 13"/>
                <a:gd name="T19" fmla="*/ 32 h 32"/>
                <a:gd name="T20" fmla="*/ 11 w 13"/>
                <a:gd name="T21" fmla="*/ 32 h 32"/>
                <a:gd name="T22" fmla="*/ 10 w 13"/>
                <a:gd name="T23" fmla="*/ 32 h 32"/>
                <a:gd name="T24" fmla="*/ 9 w 13"/>
                <a:gd name="T25" fmla="*/ 32 h 32"/>
                <a:gd name="T26" fmla="*/ 8 w 13"/>
                <a:gd name="T27" fmla="*/ 29 h 32"/>
                <a:gd name="T28" fmla="*/ 7 w 13"/>
                <a:gd name="T29" fmla="*/ 24 h 32"/>
                <a:gd name="T30" fmla="*/ 4 w 13"/>
                <a:gd name="T31" fmla="*/ 16 h 32"/>
                <a:gd name="T32" fmla="*/ 0 w 13"/>
                <a:gd name="T33" fmla="*/ 0 h 32"/>
                <a:gd name="T34" fmla="*/ 0 w 13"/>
                <a:gd name="T35" fmla="*/ 0 h 32"/>
                <a:gd name="T36" fmla="*/ 0 w 13"/>
                <a:gd name="T37" fmla="*/ 0 h 32"/>
                <a:gd name="T38" fmla="*/ 0 w 13"/>
                <a:gd name="T39" fmla="*/ 0 h 32"/>
                <a:gd name="T40" fmla="*/ 0 w 1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2"/>
                <a:gd name="T65" fmla="*/ 13 w 13"/>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2">
                  <a:moveTo>
                    <a:pt x="0" y="0"/>
                  </a:moveTo>
                  <a:lnTo>
                    <a:pt x="2" y="0"/>
                  </a:lnTo>
                  <a:lnTo>
                    <a:pt x="3" y="0"/>
                  </a:lnTo>
                  <a:lnTo>
                    <a:pt x="4" y="0"/>
                  </a:lnTo>
                  <a:lnTo>
                    <a:pt x="7" y="7"/>
                  </a:lnTo>
                  <a:lnTo>
                    <a:pt x="10" y="16"/>
                  </a:lnTo>
                  <a:lnTo>
                    <a:pt x="13" y="23"/>
                  </a:lnTo>
                  <a:lnTo>
                    <a:pt x="13" y="32"/>
                  </a:lnTo>
                  <a:lnTo>
                    <a:pt x="11" y="32"/>
                  </a:lnTo>
                  <a:lnTo>
                    <a:pt x="10" y="32"/>
                  </a:lnTo>
                  <a:lnTo>
                    <a:pt x="9" y="32"/>
                  </a:lnTo>
                  <a:lnTo>
                    <a:pt x="8" y="29"/>
                  </a:lnTo>
                  <a:lnTo>
                    <a:pt x="7" y="24"/>
                  </a:lnTo>
                  <a:lnTo>
                    <a:pt x="4" y="16"/>
                  </a:lnTo>
                  <a:lnTo>
                    <a:pt x="0" y="0"/>
                  </a:lnTo>
                  <a:close/>
                </a:path>
              </a:pathLst>
            </a:custGeom>
            <a:solidFill>
              <a:srgbClr val="000000"/>
            </a:solidFill>
            <a:ln w="9525">
              <a:noFill/>
              <a:round/>
              <a:headEnd/>
              <a:tailEnd/>
            </a:ln>
          </p:spPr>
          <p:txBody>
            <a:bodyPr/>
            <a:lstStyle/>
            <a:p>
              <a:endParaRPr lang="el-GR"/>
            </a:p>
          </p:txBody>
        </p:sp>
        <p:sp>
          <p:nvSpPr>
            <p:cNvPr id="41302" name="Freeform 697"/>
            <p:cNvSpPr>
              <a:spLocks/>
            </p:cNvSpPr>
            <p:nvPr/>
          </p:nvSpPr>
          <p:spPr bwMode="auto">
            <a:xfrm>
              <a:off x="4173" y="2884"/>
              <a:ext cx="26" cy="16"/>
            </a:xfrm>
            <a:custGeom>
              <a:avLst/>
              <a:gdLst>
                <a:gd name="T0" fmla="*/ 0 w 26"/>
                <a:gd name="T1" fmla="*/ 0 h 16"/>
                <a:gd name="T2" fmla="*/ 5 w 26"/>
                <a:gd name="T3" fmla="*/ 0 h 16"/>
                <a:gd name="T4" fmla="*/ 14 w 26"/>
                <a:gd name="T5" fmla="*/ 4 h 16"/>
                <a:gd name="T6" fmla="*/ 21 w 26"/>
                <a:gd name="T7" fmla="*/ 7 h 16"/>
                <a:gd name="T8" fmla="*/ 26 w 26"/>
                <a:gd name="T9" fmla="*/ 10 h 16"/>
                <a:gd name="T10" fmla="*/ 25 w 26"/>
                <a:gd name="T11" fmla="*/ 11 h 16"/>
                <a:gd name="T12" fmla="*/ 25 w 26"/>
                <a:gd name="T13" fmla="*/ 12 h 16"/>
                <a:gd name="T14" fmla="*/ 25 w 26"/>
                <a:gd name="T15" fmla="*/ 14 h 16"/>
                <a:gd name="T16" fmla="*/ 25 w 26"/>
                <a:gd name="T17" fmla="*/ 16 h 16"/>
                <a:gd name="T18" fmla="*/ 19 w 26"/>
                <a:gd name="T19" fmla="*/ 15 h 16"/>
                <a:gd name="T20" fmla="*/ 9 w 26"/>
                <a:gd name="T21" fmla="*/ 11 h 16"/>
                <a:gd name="T22" fmla="*/ 1 w 26"/>
                <a:gd name="T23" fmla="*/ 6 h 16"/>
                <a:gd name="T24" fmla="*/ 0 w 26"/>
                <a:gd name="T25" fmla="*/ 0 h 16"/>
                <a:gd name="T26" fmla="*/ 0 w 26"/>
                <a:gd name="T27" fmla="*/ 0 h 16"/>
                <a:gd name="T28" fmla="*/ 0 w 26"/>
                <a:gd name="T29" fmla="*/ 0 h 16"/>
                <a:gd name="T30" fmla="*/ 0 w 26"/>
                <a:gd name="T31" fmla="*/ 0 h 16"/>
                <a:gd name="T32" fmla="*/ 0 w 2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6"/>
                <a:gd name="T53" fmla="*/ 26 w 2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6">
                  <a:moveTo>
                    <a:pt x="0" y="0"/>
                  </a:moveTo>
                  <a:lnTo>
                    <a:pt x="5" y="0"/>
                  </a:lnTo>
                  <a:lnTo>
                    <a:pt x="14" y="4"/>
                  </a:lnTo>
                  <a:lnTo>
                    <a:pt x="21" y="7"/>
                  </a:lnTo>
                  <a:lnTo>
                    <a:pt x="26" y="10"/>
                  </a:lnTo>
                  <a:lnTo>
                    <a:pt x="25" y="11"/>
                  </a:lnTo>
                  <a:lnTo>
                    <a:pt x="25" y="12"/>
                  </a:lnTo>
                  <a:lnTo>
                    <a:pt x="25" y="14"/>
                  </a:lnTo>
                  <a:lnTo>
                    <a:pt x="25" y="16"/>
                  </a:lnTo>
                  <a:lnTo>
                    <a:pt x="19" y="15"/>
                  </a:lnTo>
                  <a:lnTo>
                    <a:pt x="9" y="11"/>
                  </a:lnTo>
                  <a:lnTo>
                    <a:pt x="1" y="6"/>
                  </a:lnTo>
                  <a:lnTo>
                    <a:pt x="0" y="0"/>
                  </a:lnTo>
                  <a:close/>
                </a:path>
              </a:pathLst>
            </a:custGeom>
            <a:solidFill>
              <a:srgbClr val="000000"/>
            </a:solidFill>
            <a:ln w="9525">
              <a:noFill/>
              <a:round/>
              <a:headEnd/>
              <a:tailEnd/>
            </a:ln>
          </p:spPr>
          <p:txBody>
            <a:bodyPr/>
            <a:lstStyle/>
            <a:p>
              <a:endParaRPr lang="el-GR"/>
            </a:p>
          </p:txBody>
        </p:sp>
        <p:sp>
          <p:nvSpPr>
            <p:cNvPr id="41303" name="Freeform 698"/>
            <p:cNvSpPr>
              <a:spLocks/>
            </p:cNvSpPr>
            <p:nvPr/>
          </p:nvSpPr>
          <p:spPr bwMode="auto">
            <a:xfrm>
              <a:off x="4192" y="2604"/>
              <a:ext cx="163" cy="175"/>
            </a:xfrm>
            <a:custGeom>
              <a:avLst/>
              <a:gdLst>
                <a:gd name="T0" fmla="*/ 18 w 163"/>
                <a:gd name="T1" fmla="*/ 86 h 175"/>
                <a:gd name="T2" fmla="*/ 34 w 163"/>
                <a:gd name="T3" fmla="*/ 97 h 175"/>
                <a:gd name="T4" fmla="*/ 55 w 163"/>
                <a:gd name="T5" fmla="*/ 107 h 175"/>
                <a:gd name="T6" fmla="*/ 39 w 163"/>
                <a:gd name="T7" fmla="*/ 92 h 175"/>
                <a:gd name="T8" fmla="*/ 23 w 163"/>
                <a:gd name="T9" fmla="*/ 78 h 175"/>
                <a:gd name="T10" fmla="*/ 28 w 163"/>
                <a:gd name="T11" fmla="*/ 71 h 175"/>
                <a:gd name="T12" fmla="*/ 39 w 163"/>
                <a:gd name="T13" fmla="*/ 65 h 175"/>
                <a:gd name="T14" fmla="*/ 60 w 163"/>
                <a:gd name="T15" fmla="*/ 81 h 175"/>
                <a:gd name="T16" fmla="*/ 82 w 163"/>
                <a:gd name="T17" fmla="*/ 96 h 175"/>
                <a:gd name="T18" fmla="*/ 96 w 163"/>
                <a:gd name="T19" fmla="*/ 97 h 175"/>
                <a:gd name="T20" fmla="*/ 72 w 163"/>
                <a:gd name="T21" fmla="*/ 81 h 175"/>
                <a:gd name="T22" fmla="*/ 48 w 163"/>
                <a:gd name="T23" fmla="*/ 64 h 175"/>
                <a:gd name="T24" fmla="*/ 53 w 163"/>
                <a:gd name="T25" fmla="*/ 49 h 175"/>
                <a:gd name="T26" fmla="*/ 63 w 163"/>
                <a:gd name="T27" fmla="*/ 49 h 175"/>
                <a:gd name="T28" fmla="*/ 81 w 163"/>
                <a:gd name="T29" fmla="*/ 60 h 175"/>
                <a:gd name="T30" fmla="*/ 100 w 163"/>
                <a:gd name="T31" fmla="*/ 70 h 175"/>
                <a:gd name="T32" fmla="*/ 101 w 163"/>
                <a:gd name="T33" fmla="*/ 66 h 175"/>
                <a:gd name="T34" fmla="*/ 86 w 163"/>
                <a:gd name="T35" fmla="*/ 55 h 175"/>
                <a:gd name="T36" fmla="*/ 70 w 163"/>
                <a:gd name="T37" fmla="*/ 44 h 175"/>
                <a:gd name="T38" fmla="*/ 75 w 163"/>
                <a:gd name="T39" fmla="*/ 29 h 175"/>
                <a:gd name="T40" fmla="*/ 93 w 163"/>
                <a:gd name="T41" fmla="*/ 23 h 175"/>
                <a:gd name="T42" fmla="*/ 115 w 163"/>
                <a:gd name="T43" fmla="*/ 32 h 175"/>
                <a:gd name="T44" fmla="*/ 116 w 163"/>
                <a:gd name="T45" fmla="*/ 29 h 175"/>
                <a:gd name="T46" fmla="*/ 110 w 163"/>
                <a:gd name="T47" fmla="*/ 23 h 175"/>
                <a:gd name="T48" fmla="*/ 98 w 163"/>
                <a:gd name="T49" fmla="*/ 10 h 175"/>
                <a:gd name="T50" fmla="*/ 110 w 163"/>
                <a:gd name="T51" fmla="*/ 0 h 175"/>
                <a:gd name="T52" fmla="*/ 129 w 163"/>
                <a:gd name="T53" fmla="*/ 7 h 175"/>
                <a:gd name="T54" fmla="*/ 149 w 163"/>
                <a:gd name="T55" fmla="*/ 16 h 175"/>
                <a:gd name="T56" fmla="*/ 163 w 163"/>
                <a:gd name="T57" fmla="*/ 24 h 175"/>
                <a:gd name="T58" fmla="*/ 163 w 163"/>
                <a:gd name="T59" fmla="*/ 36 h 175"/>
                <a:gd name="T60" fmla="*/ 153 w 163"/>
                <a:gd name="T61" fmla="*/ 33 h 175"/>
                <a:gd name="T62" fmla="*/ 150 w 163"/>
                <a:gd name="T63" fmla="*/ 34 h 175"/>
                <a:gd name="T64" fmla="*/ 152 w 163"/>
                <a:gd name="T65" fmla="*/ 37 h 175"/>
                <a:gd name="T66" fmla="*/ 161 w 163"/>
                <a:gd name="T67" fmla="*/ 43 h 175"/>
                <a:gd name="T68" fmla="*/ 161 w 163"/>
                <a:gd name="T69" fmla="*/ 64 h 175"/>
                <a:gd name="T70" fmla="*/ 145 w 163"/>
                <a:gd name="T71" fmla="*/ 65 h 175"/>
                <a:gd name="T72" fmla="*/ 128 w 163"/>
                <a:gd name="T73" fmla="*/ 60 h 175"/>
                <a:gd name="T74" fmla="*/ 128 w 163"/>
                <a:gd name="T75" fmla="*/ 63 h 175"/>
                <a:gd name="T76" fmla="*/ 154 w 163"/>
                <a:gd name="T77" fmla="*/ 75 h 175"/>
                <a:gd name="T78" fmla="*/ 161 w 163"/>
                <a:gd name="T79" fmla="*/ 92 h 175"/>
                <a:gd name="T80" fmla="*/ 155 w 163"/>
                <a:gd name="T81" fmla="*/ 103 h 175"/>
                <a:gd name="T82" fmla="*/ 132 w 163"/>
                <a:gd name="T83" fmla="*/ 99 h 175"/>
                <a:gd name="T84" fmla="*/ 153 w 163"/>
                <a:gd name="T85" fmla="*/ 111 h 175"/>
                <a:gd name="T86" fmla="*/ 160 w 163"/>
                <a:gd name="T87" fmla="*/ 124 h 175"/>
                <a:gd name="T88" fmla="*/ 144 w 163"/>
                <a:gd name="T89" fmla="*/ 132 h 175"/>
                <a:gd name="T90" fmla="*/ 128 w 163"/>
                <a:gd name="T91" fmla="*/ 129 h 175"/>
                <a:gd name="T92" fmla="*/ 143 w 163"/>
                <a:gd name="T93" fmla="*/ 138 h 175"/>
                <a:gd name="T94" fmla="*/ 159 w 163"/>
                <a:gd name="T95" fmla="*/ 159 h 175"/>
                <a:gd name="T96" fmla="*/ 137 w 163"/>
                <a:gd name="T97" fmla="*/ 171 h 175"/>
                <a:gd name="T98" fmla="*/ 74 w 163"/>
                <a:gd name="T99" fmla="*/ 152 h 175"/>
                <a:gd name="T100" fmla="*/ 17 w 163"/>
                <a:gd name="T101" fmla="*/ 116 h 175"/>
                <a:gd name="T102" fmla="*/ 0 w 163"/>
                <a:gd name="T103" fmla="*/ 97 h 175"/>
                <a:gd name="T104" fmla="*/ 0 w 163"/>
                <a:gd name="T105" fmla="*/ 96 h 175"/>
                <a:gd name="T106" fmla="*/ 0 w 163"/>
                <a:gd name="T107" fmla="*/ 96 h 1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
                <a:gd name="T163" fmla="*/ 0 h 175"/>
                <a:gd name="T164" fmla="*/ 163 w 163"/>
                <a:gd name="T165" fmla="*/ 175 h 1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 h="175">
                  <a:moveTo>
                    <a:pt x="0" y="96"/>
                  </a:moveTo>
                  <a:lnTo>
                    <a:pt x="9" y="89"/>
                  </a:lnTo>
                  <a:lnTo>
                    <a:pt x="18" y="86"/>
                  </a:lnTo>
                  <a:lnTo>
                    <a:pt x="24" y="89"/>
                  </a:lnTo>
                  <a:lnTo>
                    <a:pt x="29" y="92"/>
                  </a:lnTo>
                  <a:lnTo>
                    <a:pt x="34" y="97"/>
                  </a:lnTo>
                  <a:lnTo>
                    <a:pt x="39" y="103"/>
                  </a:lnTo>
                  <a:lnTo>
                    <a:pt x="47" y="107"/>
                  </a:lnTo>
                  <a:lnTo>
                    <a:pt x="55" y="107"/>
                  </a:lnTo>
                  <a:lnTo>
                    <a:pt x="51" y="103"/>
                  </a:lnTo>
                  <a:lnTo>
                    <a:pt x="48" y="100"/>
                  </a:lnTo>
                  <a:lnTo>
                    <a:pt x="39" y="92"/>
                  </a:lnTo>
                  <a:lnTo>
                    <a:pt x="23" y="80"/>
                  </a:lnTo>
                  <a:lnTo>
                    <a:pt x="23" y="79"/>
                  </a:lnTo>
                  <a:lnTo>
                    <a:pt x="23" y="78"/>
                  </a:lnTo>
                  <a:lnTo>
                    <a:pt x="23" y="76"/>
                  </a:lnTo>
                  <a:lnTo>
                    <a:pt x="22" y="76"/>
                  </a:lnTo>
                  <a:lnTo>
                    <a:pt x="28" y="71"/>
                  </a:lnTo>
                  <a:lnTo>
                    <a:pt x="32" y="69"/>
                  </a:lnTo>
                  <a:lnTo>
                    <a:pt x="35" y="66"/>
                  </a:lnTo>
                  <a:lnTo>
                    <a:pt x="39" y="65"/>
                  </a:lnTo>
                  <a:lnTo>
                    <a:pt x="45" y="71"/>
                  </a:lnTo>
                  <a:lnTo>
                    <a:pt x="53" y="76"/>
                  </a:lnTo>
                  <a:lnTo>
                    <a:pt x="60" y="81"/>
                  </a:lnTo>
                  <a:lnTo>
                    <a:pt x="68" y="87"/>
                  </a:lnTo>
                  <a:lnTo>
                    <a:pt x="75" y="91"/>
                  </a:lnTo>
                  <a:lnTo>
                    <a:pt x="82" y="96"/>
                  </a:lnTo>
                  <a:lnTo>
                    <a:pt x="91" y="100"/>
                  </a:lnTo>
                  <a:lnTo>
                    <a:pt x="98" y="102"/>
                  </a:lnTo>
                  <a:lnTo>
                    <a:pt x="96" y="97"/>
                  </a:lnTo>
                  <a:lnTo>
                    <a:pt x="90" y="92"/>
                  </a:lnTo>
                  <a:lnTo>
                    <a:pt x="81" y="87"/>
                  </a:lnTo>
                  <a:lnTo>
                    <a:pt x="72" y="81"/>
                  </a:lnTo>
                  <a:lnTo>
                    <a:pt x="63" y="76"/>
                  </a:lnTo>
                  <a:lnTo>
                    <a:pt x="54" y="70"/>
                  </a:lnTo>
                  <a:lnTo>
                    <a:pt x="48" y="64"/>
                  </a:lnTo>
                  <a:lnTo>
                    <a:pt x="44" y="57"/>
                  </a:lnTo>
                  <a:lnTo>
                    <a:pt x="49" y="53"/>
                  </a:lnTo>
                  <a:lnTo>
                    <a:pt x="53" y="49"/>
                  </a:lnTo>
                  <a:lnTo>
                    <a:pt x="56" y="47"/>
                  </a:lnTo>
                  <a:lnTo>
                    <a:pt x="60" y="45"/>
                  </a:lnTo>
                  <a:lnTo>
                    <a:pt x="63" y="49"/>
                  </a:lnTo>
                  <a:lnTo>
                    <a:pt x="68" y="53"/>
                  </a:lnTo>
                  <a:lnTo>
                    <a:pt x="74" y="57"/>
                  </a:lnTo>
                  <a:lnTo>
                    <a:pt x="81" y="60"/>
                  </a:lnTo>
                  <a:lnTo>
                    <a:pt x="87" y="64"/>
                  </a:lnTo>
                  <a:lnTo>
                    <a:pt x="95" y="68"/>
                  </a:lnTo>
                  <a:lnTo>
                    <a:pt x="100" y="70"/>
                  </a:lnTo>
                  <a:lnTo>
                    <a:pt x="105" y="71"/>
                  </a:lnTo>
                  <a:lnTo>
                    <a:pt x="106" y="70"/>
                  </a:lnTo>
                  <a:lnTo>
                    <a:pt x="101" y="66"/>
                  </a:lnTo>
                  <a:lnTo>
                    <a:pt x="96" y="63"/>
                  </a:lnTo>
                  <a:lnTo>
                    <a:pt x="91" y="59"/>
                  </a:lnTo>
                  <a:lnTo>
                    <a:pt x="86" y="55"/>
                  </a:lnTo>
                  <a:lnTo>
                    <a:pt x="80" y="52"/>
                  </a:lnTo>
                  <a:lnTo>
                    <a:pt x="75" y="48"/>
                  </a:lnTo>
                  <a:lnTo>
                    <a:pt x="70" y="44"/>
                  </a:lnTo>
                  <a:lnTo>
                    <a:pt x="65" y="39"/>
                  </a:lnTo>
                  <a:lnTo>
                    <a:pt x="70" y="34"/>
                  </a:lnTo>
                  <a:lnTo>
                    <a:pt x="75" y="29"/>
                  </a:lnTo>
                  <a:lnTo>
                    <a:pt x="79" y="26"/>
                  </a:lnTo>
                  <a:lnTo>
                    <a:pt x="84" y="21"/>
                  </a:lnTo>
                  <a:lnTo>
                    <a:pt x="93" y="23"/>
                  </a:lnTo>
                  <a:lnTo>
                    <a:pt x="101" y="28"/>
                  </a:lnTo>
                  <a:lnTo>
                    <a:pt x="108" y="31"/>
                  </a:lnTo>
                  <a:lnTo>
                    <a:pt x="115" y="32"/>
                  </a:lnTo>
                  <a:lnTo>
                    <a:pt x="116" y="31"/>
                  </a:lnTo>
                  <a:lnTo>
                    <a:pt x="116" y="29"/>
                  </a:lnTo>
                  <a:lnTo>
                    <a:pt x="112" y="26"/>
                  </a:lnTo>
                  <a:lnTo>
                    <a:pt x="110" y="23"/>
                  </a:lnTo>
                  <a:lnTo>
                    <a:pt x="105" y="20"/>
                  </a:lnTo>
                  <a:lnTo>
                    <a:pt x="95" y="13"/>
                  </a:lnTo>
                  <a:lnTo>
                    <a:pt x="98" y="10"/>
                  </a:lnTo>
                  <a:lnTo>
                    <a:pt x="102" y="6"/>
                  </a:lnTo>
                  <a:lnTo>
                    <a:pt x="106" y="3"/>
                  </a:lnTo>
                  <a:lnTo>
                    <a:pt x="110" y="0"/>
                  </a:lnTo>
                  <a:lnTo>
                    <a:pt x="116" y="1"/>
                  </a:lnTo>
                  <a:lnTo>
                    <a:pt x="123" y="3"/>
                  </a:lnTo>
                  <a:lnTo>
                    <a:pt x="129" y="7"/>
                  </a:lnTo>
                  <a:lnTo>
                    <a:pt x="136" y="10"/>
                  </a:lnTo>
                  <a:lnTo>
                    <a:pt x="142" y="13"/>
                  </a:lnTo>
                  <a:lnTo>
                    <a:pt x="149" y="16"/>
                  </a:lnTo>
                  <a:lnTo>
                    <a:pt x="155" y="18"/>
                  </a:lnTo>
                  <a:lnTo>
                    <a:pt x="163" y="21"/>
                  </a:lnTo>
                  <a:lnTo>
                    <a:pt x="163" y="24"/>
                  </a:lnTo>
                  <a:lnTo>
                    <a:pt x="163" y="28"/>
                  </a:lnTo>
                  <a:lnTo>
                    <a:pt x="163" y="32"/>
                  </a:lnTo>
                  <a:lnTo>
                    <a:pt x="163" y="36"/>
                  </a:lnTo>
                  <a:lnTo>
                    <a:pt x="159" y="34"/>
                  </a:lnTo>
                  <a:lnTo>
                    <a:pt x="157" y="34"/>
                  </a:lnTo>
                  <a:lnTo>
                    <a:pt x="153" y="33"/>
                  </a:lnTo>
                  <a:lnTo>
                    <a:pt x="150" y="33"/>
                  </a:lnTo>
                  <a:lnTo>
                    <a:pt x="150" y="34"/>
                  </a:lnTo>
                  <a:lnTo>
                    <a:pt x="149" y="34"/>
                  </a:lnTo>
                  <a:lnTo>
                    <a:pt x="149" y="36"/>
                  </a:lnTo>
                  <a:lnTo>
                    <a:pt x="152" y="37"/>
                  </a:lnTo>
                  <a:lnTo>
                    <a:pt x="155" y="39"/>
                  </a:lnTo>
                  <a:lnTo>
                    <a:pt x="159" y="40"/>
                  </a:lnTo>
                  <a:lnTo>
                    <a:pt x="161" y="43"/>
                  </a:lnTo>
                  <a:lnTo>
                    <a:pt x="161" y="49"/>
                  </a:lnTo>
                  <a:lnTo>
                    <a:pt x="161" y="57"/>
                  </a:lnTo>
                  <a:lnTo>
                    <a:pt x="161" y="64"/>
                  </a:lnTo>
                  <a:lnTo>
                    <a:pt x="161" y="70"/>
                  </a:lnTo>
                  <a:lnTo>
                    <a:pt x="153" y="68"/>
                  </a:lnTo>
                  <a:lnTo>
                    <a:pt x="145" y="65"/>
                  </a:lnTo>
                  <a:lnTo>
                    <a:pt x="137" y="61"/>
                  </a:lnTo>
                  <a:lnTo>
                    <a:pt x="128" y="59"/>
                  </a:lnTo>
                  <a:lnTo>
                    <a:pt x="128" y="60"/>
                  </a:lnTo>
                  <a:lnTo>
                    <a:pt x="128" y="61"/>
                  </a:lnTo>
                  <a:lnTo>
                    <a:pt x="128" y="63"/>
                  </a:lnTo>
                  <a:lnTo>
                    <a:pt x="137" y="66"/>
                  </a:lnTo>
                  <a:lnTo>
                    <a:pt x="145" y="71"/>
                  </a:lnTo>
                  <a:lnTo>
                    <a:pt x="154" y="75"/>
                  </a:lnTo>
                  <a:lnTo>
                    <a:pt x="160" y="80"/>
                  </a:lnTo>
                  <a:lnTo>
                    <a:pt x="160" y="86"/>
                  </a:lnTo>
                  <a:lnTo>
                    <a:pt x="161" y="92"/>
                  </a:lnTo>
                  <a:lnTo>
                    <a:pt x="161" y="99"/>
                  </a:lnTo>
                  <a:lnTo>
                    <a:pt x="161" y="105"/>
                  </a:lnTo>
                  <a:lnTo>
                    <a:pt x="155" y="103"/>
                  </a:lnTo>
                  <a:lnTo>
                    <a:pt x="148" y="100"/>
                  </a:lnTo>
                  <a:lnTo>
                    <a:pt x="139" y="99"/>
                  </a:lnTo>
                  <a:lnTo>
                    <a:pt x="132" y="99"/>
                  </a:lnTo>
                  <a:lnTo>
                    <a:pt x="138" y="103"/>
                  </a:lnTo>
                  <a:lnTo>
                    <a:pt x="145" y="107"/>
                  </a:lnTo>
                  <a:lnTo>
                    <a:pt x="153" y="111"/>
                  </a:lnTo>
                  <a:lnTo>
                    <a:pt x="160" y="115"/>
                  </a:lnTo>
                  <a:lnTo>
                    <a:pt x="160" y="120"/>
                  </a:lnTo>
                  <a:lnTo>
                    <a:pt x="160" y="124"/>
                  </a:lnTo>
                  <a:lnTo>
                    <a:pt x="160" y="131"/>
                  </a:lnTo>
                  <a:lnTo>
                    <a:pt x="160" y="136"/>
                  </a:lnTo>
                  <a:lnTo>
                    <a:pt x="144" y="132"/>
                  </a:lnTo>
                  <a:lnTo>
                    <a:pt x="136" y="129"/>
                  </a:lnTo>
                  <a:lnTo>
                    <a:pt x="132" y="129"/>
                  </a:lnTo>
                  <a:lnTo>
                    <a:pt x="128" y="129"/>
                  </a:lnTo>
                  <a:lnTo>
                    <a:pt x="131" y="132"/>
                  </a:lnTo>
                  <a:lnTo>
                    <a:pt x="134" y="134"/>
                  </a:lnTo>
                  <a:lnTo>
                    <a:pt x="143" y="138"/>
                  </a:lnTo>
                  <a:lnTo>
                    <a:pt x="159" y="144"/>
                  </a:lnTo>
                  <a:lnTo>
                    <a:pt x="159" y="152"/>
                  </a:lnTo>
                  <a:lnTo>
                    <a:pt x="159" y="159"/>
                  </a:lnTo>
                  <a:lnTo>
                    <a:pt x="159" y="168"/>
                  </a:lnTo>
                  <a:lnTo>
                    <a:pt x="159" y="175"/>
                  </a:lnTo>
                  <a:lnTo>
                    <a:pt x="137" y="171"/>
                  </a:lnTo>
                  <a:lnTo>
                    <a:pt x="115" y="165"/>
                  </a:lnTo>
                  <a:lnTo>
                    <a:pt x="93" y="159"/>
                  </a:lnTo>
                  <a:lnTo>
                    <a:pt x="74" y="152"/>
                  </a:lnTo>
                  <a:lnTo>
                    <a:pt x="54" y="142"/>
                  </a:lnTo>
                  <a:lnTo>
                    <a:pt x="35" y="129"/>
                  </a:lnTo>
                  <a:lnTo>
                    <a:pt x="17" y="116"/>
                  </a:lnTo>
                  <a:lnTo>
                    <a:pt x="0" y="100"/>
                  </a:lnTo>
                  <a:lnTo>
                    <a:pt x="0" y="99"/>
                  </a:lnTo>
                  <a:lnTo>
                    <a:pt x="0" y="97"/>
                  </a:lnTo>
                  <a:lnTo>
                    <a:pt x="0" y="96"/>
                  </a:lnTo>
                  <a:close/>
                </a:path>
              </a:pathLst>
            </a:custGeom>
            <a:solidFill>
              <a:srgbClr val="FF0000"/>
            </a:solidFill>
            <a:ln w="9525">
              <a:noFill/>
              <a:round/>
              <a:headEnd/>
              <a:tailEnd/>
            </a:ln>
          </p:spPr>
          <p:txBody>
            <a:bodyPr/>
            <a:lstStyle/>
            <a:p>
              <a:endParaRPr lang="el-GR"/>
            </a:p>
          </p:txBody>
        </p:sp>
        <p:sp>
          <p:nvSpPr>
            <p:cNvPr id="41304" name="Freeform 699"/>
            <p:cNvSpPr>
              <a:spLocks/>
            </p:cNvSpPr>
            <p:nvPr/>
          </p:nvSpPr>
          <p:spPr bwMode="auto">
            <a:xfrm>
              <a:off x="4199" y="2299"/>
              <a:ext cx="161" cy="168"/>
            </a:xfrm>
            <a:custGeom>
              <a:avLst/>
              <a:gdLst>
                <a:gd name="T0" fmla="*/ 38 w 161"/>
                <a:gd name="T1" fmla="*/ 39 h 168"/>
                <a:gd name="T2" fmla="*/ 95 w 161"/>
                <a:gd name="T3" fmla="*/ 11 h 168"/>
                <a:gd name="T4" fmla="*/ 161 w 161"/>
                <a:gd name="T5" fmla="*/ 0 h 168"/>
                <a:gd name="T6" fmla="*/ 161 w 161"/>
                <a:gd name="T7" fmla="*/ 13 h 168"/>
                <a:gd name="T8" fmla="*/ 143 w 161"/>
                <a:gd name="T9" fmla="*/ 21 h 168"/>
                <a:gd name="T10" fmla="*/ 126 w 161"/>
                <a:gd name="T11" fmla="*/ 24 h 168"/>
                <a:gd name="T12" fmla="*/ 125 w 161"/>
                <a:gd name="T13" fmla="*/ 26 h 168"/>
                <a:gd name="T14" fmla="*/ 154 w 161"/>
                <a:gd name="T15" fmla="*/ 27 h 168"/>
                <a:gd name="T16" fmla="*/ 159 w 161"/>
                <a:gd name="T17" fmla="*/ 37 h 168"/>
                <a:gd name="T18" fmla="*/ 153 w 161"/>
                <a:gd name="T19" fmla="*/ 48 h 168"/>
                <a:gd name="T20" fmla="*/ 137 w 161"/>
                <a:gd name="T21" fmla="*/ 52 h 168"/>
                <a:gd name="T22" fmla="*/ 117 w 161"/>
                <a:gd name="T23" fmla="*/ 57 h 168"/>
                <a:gd name="T24" fmla="*/ 111 w 161"/>
                <a:gd name="T25" fmla="*/ 60 h 168"/>
                <a:gd name="T26" fmla="*/ 119 w 161"/>
                <a:gd name="T27" fmla="*/ 60 h 168"/>
                <a:gd name="T28" fmla="*/ 133 w 161"/>
                <a:gd name="T29" fmla="*/ 58 h 168"/>
                <a:gd name="T30" fmla="*/ 151 w 161"/>
                <a:gd name="T31" fmla="*/ 57 h 168"/>
                <a:gd name="T32" fmla="*/ 159 w 161"/>
                <a:gd name="T33" fmla="*/ 65 h 168"/>
                <a:gd name="T34" fmla="*/ 151 w 161"/>
                <a:gd name="T35" fmla="*/ 78 h 168"/>
                <a:gd name="T36" fmla="*/ 138 w 161"/>
                <a:gd name="T37" fmla="*/ 84 h 168"/>
                <a:gd name="T38" fmla="*/ 154 w 161"/>
                <a:gd name="T39" fmla="*/ 84 h 168"/>
                <a:gd name="T40" fmla="*/ 159 w 161"/>
                <a:gd name="T41" fmla="*/ 92 h 168"/>
                <a:gd name="T42" fmla="*/ 154 w 161"/>
                <a:gd name="T43" fmla="*/ 102 h 168"/>
                <a:gd name="T44" fmla="*/ 140 w 161"/>
                <a:gd name="T45" fmla="*/ 105 h 168"/>
                <a:gd name="T46" fmla="*/ 124 w 161"/>
                <a:gd name="T47" fmla="*/ 108 h 168"/>
                <a:gd name="T48" fmla="*/ 117 w 161"/>
                <a:gd name="T49" fmla="*/ 111 h 168"/>
                <a:gd name="T50" fmla="*/ 122 w 161"/>
                <a:gd name="T51" fmla="*/ 112 h 168"/>
                <a:gd name="T52" fmla="*/ 138 w 161"/>
                <a:gd name="T53" fmla="*/ 111 h 168"/>
                <a:gd name="T54" fmla="*/ 153 w 161"/>
                <a:gd name="T55" fmla="*/ 110 h 168"/>
                <a:gd name="T56" fmla="*/ 158 w 161"/>
                <a:gd name="T57" fmla="*/ 118 h 168"/>
                <a:gd name="T58" fmla="*/ 156 w 161"/>
                <a:gd name="T59" fmla="*/ 127 h 168"/>
                <a:gd name="T60" fmla="*/ 150 w 161"/>
                <a:gd name="T61" fmla="*/ 129 h 168"/>
                <a:gd name="T62" fmla="*/ 151 w 161"/>
                <a:gd name="T63" fmla="*/ 134 h 168"/>
                <a:gd name="T64" fmla="*/ 156 w 161"/>
                <a:gd name="T65" fmla="*/ 134 h 168"/>
                <a:gd name="T66" fmla="*/ 158 w 161"/>
                <a:gd name="T67" fmla="*/ 136 h 168"/>
                <a:gd name="T68" fmla="*/ 158 w 161"/>
                <a:gd name="T69" fmla="*/ 144 h 168"/>
                <a:gd name="T70" fmla="*/ 135 w 161"/>
                <a:gd name="T71" fmla="*/ 148 h 168"/>
                <a:gd name="T72" fmla="*/ 114 w 161"/>
                <a:gd name="T73" fmla="*/ 158 h 168"/>
                <a:gd name="T74" fmla="*/ 96 w 161"/>
                <a:gd name="T75" fmla="*/ 168 h 168"/>
                <a:gd name="T76" fmla="*/ 93 w 161"/>
                <a:gd name="T77" fmla="*/ 168 h 168"/>
                <a:gd name="T78" fmla="*/ 79 w 161"/>
                <a:gd name="T79" fmla="*/ 154 h 168"/>
                <a:gd name="T80" fmla="*/ 95 w 161"/>
                <a:gd name="T81" fmla="*/ 138 h 168"/>
                <a:gd name="T82" fmla="*/ 96 w 161"/>
                <a:gd name="T83" fmla="*/ 129 h 168"/>
                <a:gd name="T84" fmla="*/ 70 w 161"/>
                <a:gd name="T85" fmla="*/ 147 h 168"/>
                <a:gd name="T86" fmla="*/ 62 w 161"/>
                <a:gd name="T87" fmla="*/ 120 h 168"/>
                <a:gd name="T88" fmla="*/ 77 w 161"/>
                <a:gd name="T89" fmla="*/ 107 h 168"/>
                <a:gd name="T90" fmla="*/ 68 w 161"/>
                <a:gd name="T91" fmla="*/ 108 h 168"/>
                <a:gd name="T92" fmla="*/ 46 w 161"/>
                <a:gd name="T93" fmla="*/ 121 h 168"/>
                <a:gd name="T94" fmla="*/ 35 w 161"/>
                <a:gd name="T95" fmla="*/ 108 h 168"/>
                <a:gd name="T96" fmla="*/ 44 w 161"/>
                <a:gd name="T97" fmla="*/ 95 h 168"/>
                <a:gd name="T98" fmla="*/ 61 w 161"/>
                <a:gd name="T99" fmla="*/ 85 h 168"/>
                <a:gd name="T100" fmla="*/ 75 w 161"/>
                <a:gd name="T101" fmla="*/ 78 h 168"/>
                <a:gd name="T102" fmla="*/ 75 w 161"/>
                <a:gd name="T103" fmla="*/ 75 h 168"/>
                <a:gd name="T104" fmla="*/ 64 w 161"/>
                <a:gd name="T105" fmla="*/ 79 h 168"/>
                <a:gd name="T106" fmla="*/ 43 w 161"/>
                <a:gd name="T107" fmla="*/ 91 h 168"/>
                <a:gd name="T108" fmla="*/ 25 w 161"/>
                <a:gd name="T109" fmla="*/ 99 h 168"/>
                <a:gd name="T110" fmla="*/ 12 w 161"/>
                <a:gd name="T111" fmla="*/ 85 h 168"/>
                <a:gd name="T112" fmla="*/ 26 w 161"/>
                <a:gd name="T113" fmla="*/ 71 h 168"/>
                <a:gd name="T114" fmla="*/ 37 w 161"/>
                <a:gd name="T115" fmla="*/ 66 h 168"/>
                <a:gd name="T116" fmla="*/ 37 w 161"/>
                <a:gd name="T117" fmla="*/ 61 h 168"/>
                <a:gd name="T118" fmla="*/ 11 w 161"/>
                <a:gd name="T119" fmla="*/ 74 h 168"/>
                <a:gd name="T120" fmla="*/ 0 w 161"/>
                <a:gd name="T121" fmla="*/ 71 h 168"/>
                <a:gd name="T122" fmla="*/ 0 w 161"/>
                <a:gd name="T123" fmla="*/ 70 h 168"/>
                <a:gd name="T124" fmla="*/ 0 w 161"/>
                <a:gd name="T125" fmla="*/ 70 h 1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
                <a:gd name="T190" fmla="*/ 0 h 168"/>
                <a:gd name="T191" fmla="*/ 161 w 161"/>
                <a:gd name="T192" fmla="*/ 168 h 1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 h="168">
                  <a:moveTo>
                    <a:pt x="0" y="70"/>
                  </a:moveTo>
                  <a:lnTo>
                    <a:pt x="20" y="53"/>
                  </a:lnTo>
                  <a:lnTo>
                    <a:pt x="38" y="39"/>
                  </a:lnTo>
                  <a:lnTo>
                    <a:pt x="57" y="28"/>
                  </a:lnTo>
                  <a:lnTo>
                    <a:pt x="75" y="18"/>
                  </a:lnTo>
                  <a:lnTo>
                    <a:pt x="95" y="11"/>
                  </a:lnTo>
                  <a:lnTo>
                    <a:pt x="116" y="6"/>
                  </a:lnTo>
                  <a:lnTo>
                    <a:pt x="137" y="2"/>
                  </a:lnTo>
                  <a:lnTo>
                    <a:pt x="161" y="0"/>
                  </a:lnTo>
                  <a:lnTo>
                    <a:pt x="161" y="5"/>
                  </a:lnTo>
                  <a:lnTo>
                    <a:pt x="161" y="8"/>
                  </a:lnTo>
                  <a:lnTo>
                    <a:pt x="161" y="13"/>
                  </a:lnTo>
                  <a:lnTo>
                    <a:pt x="161" y="18"/>
                  </a:lnTo>
                  <a:lnTo>
                    <a:pt x="151" y="19"/>
                  </a:lnTo>
                  <a:lnTo>
                    <a:pt x="143" y="21"/>
                  </a:lnTo>
                  <a:lnTo>
                    <a:pt x="136" y="22"/>
                  </a:lnTo>
                  <a:lnTo>
                    <a:pt x="126" y="24"/>
                  </a:lnTo>
                  <a:lnTo>
                    <a:pt x="125" y="24"/>
                  </a:lnTo>
                  <a:lnTo>
                    <a:pt x="125" y="26"/>
                  </a:lnTo>
                  <a:lnTo>
                    <a:pt x="133" y="28"/>
                  </a:lnTo>
                  <a:lnTo>
                    <a:pt x="145" y="28"/>
                  </a:lnTo>
                  <a:lnTo>
                    <a:pt x="154" y="27"/>
                  </a:lnTo>
                  <a:lnTo>
                    <a:pt x="161" y="26"/>
                  </a:lnTo>
                  <a:lnTo>
                    <a:pt x="159" y="31"/>
                  </a:lnTo>
                  <a:lnTo>
                    <a:pt x="159" y="37"/>
                  </a:lnTo>
                  <a:lnTo>
                    <a:pt x="159" y="42"/>
                  </a:lnTo>
                  <a:lnTo>
                    <a:pt x="158" y="48"/>
                  </a:lnTo>
                  <a:lnTo>
                    <a:pt x="153" y="48"/>
                  </a:lnTo>
                  <a:lnTo>
                    <a:pt x="148" y="49"/>
                  </a:lnTo>
                  <a:lnTo>
                    <a:pt x="142" y="50"/>
                  </a:lnTo>
                  <a:lnTo>
                    <a:pt x="137" y="52"/>
                  </a:lnTo>
                  <a:lnTo>
                    <a:pt x="131" y="53"/>
                  </a:lnTo>
                  <a:lnTo>
                    <a:pt x="125" y="55"/>
                  </a:lnTo>
                  <a:lnTo>
                    <a:pt x="117" y="57"/>
                  </a:lnTo>
                  <a:lnTo>
                    <a:pt x="111" y="59"/>
                  </a:lnTo>
                  <a:lnTo>
                    <a:pt x="111" y="60"/>
                  </a:lnTo>
                  <a:lnTo>
                    <a:pt x="111" y="61"/>
                  </a:lnTo>
                  <a:lnTo>
                    <a:pt x="119" y="60"/>
                  </a:lnTo>
                  <a:lnTo>
                    <a:pt x="125" y="59"/>
                  </a:lnTo>
                  <a:lnTo>
                    <a:pt x="130" y="59"/>
                  </a:lnTo>
                  <a:lnTo>
                    <a:pt x="133" y="58"/>
                  </a:lnTo>
                  <a:lnTo>
                    <a:pt x="138" y="58"/>
                  </a:lnTo>
                  <a:lnTo>
                    <a:pt x="145" y="57"/>
                  </a:lnTo>
                  <a:lnTo>
                    <a:pt x="151" y="57"/>
                  </a:lnTo>
                  <a:lnTo>
                    <a:pt x="159" y="55"/>
                  </a:lnTo>
                  <a:lnTo>
                    <a:pt x="159" y="60"/>
                  </a:lnTo>
                  <a:lnTo>
                    <a:pt x="159" y="65"/>
                  </a:lnTo>
                  <a:lnTo>
                    <a:pt x="159" y="71"/>
                  </a:lnTo>
                  <a:lnTo>
                    <a:pt x="158" y="76"/>
                  </a:lnTo>
                  <a:lnTo>
                    <a:pt x="151" y="78"/>
                  </a:lnTo>
                  <a:lnTo>
                    <a:pt x="143" y="78"/>
                  </a:lnTo>
                  <a:lnTo>
                    <a:pt x="138" y="80"/>
                  </a:lnTo>
                  <a:lnTo>
                    <a:pt x="138" y="84"/>
                  </a:lnTo>
                  <a:lnTo>
                    <a:pt x="143" y="84"/>
                  </a:lnTo>
                  <a:lnTo>
                    <a:pt x="150" y="84"/>
                  </a:lnTo>
                  <a:lnTo>
                    <a:pt x="154" y="84"/>
                  </a:lnTo>
                  <a:lnTo>
                    <a:pt x="159" y="84"/>
                  </a:lnTo>
                  <a:lnTo>
                    <a:pt x="159" y="89"/>
                  </a:lnTo>
                  <a:lnTo>
                    <a:pt x="159" y="92"/>
                  </a:lnTo>
                  <a:lnTo>
                    <a:pt x="158" y="97"/>
                  </a:lnTo>
                  <a:lnTo>
                    <a:pt x="158" y="102"/>
                  </a:lnTo>
                  <a:lnTo>
                    <a:pt x="154" y="102"/>
                  </a:lnTo>
                  <a:lnTo>
                    <a:pt x="150" y="103"/>
                  </a:lnTo>
                  <a:lnTo>
                    <a:pt x="145" y="105"/>
                  </a:lnTo>
                  <a:lnTo>
                    <a:pt x="140" y="105"/>
                  </a:lnTo>
                  <a:lnTo>
                    <a:pt x="135" y="106"/>
                  </a:lnTo>
                  <a:lnTo>
                    <a:pt x="129" y="107"/>
                  </a:lnTo>
                  <a:lnTo>
                    <a:pt x="124" y="108"/>
                  </a:lnTo>
                  <a:lnTo>
                    <a:pt x="117" y="110"/>
                  </a:lnTo>
                  <a:lnTo>
                    <a:pt x="117" y="111"/>
                  </a:lnTo>
                  <a:lnTo>
                    <a:pt x="117" y="112"/>
                  </a:lnTo>
                  <a:lnTo>
                    <a:pt x="122" y="112"/>
                  </a:lnTo>
                  <a:lnTo>
                    <a:pt x="129" y="111"/>
                  </a:lnTo>
                  <a:lnTo>
                    <a:pt x="133" y="111"/>
                  </a:lnTo>
                  <a:lnTo>
                    <a:pt x="138" y="111"/>
                  </a:lnTo>
                  <a:lnTo>
                    <a:pt x="143" y="111"/>
                  </a:lnTo>
                  <a:lnTo>
                    <a:pt x="148" y="111"/>
                  </a:lnTo>
                  <a:lnTo>
                    <a:pt x="153" y="110"/>
                  </a:lnTo>
                  <a:lnTo>
                    <a:pt x="158" y="110"/>
                  </a:lnTo>
                  <a:lnTo>
                    <a:pt x="158" y="115"/>
                  </a:lnTo>
                  <a:lnTo>
                    <a:pt x="158" y="118"/>
                  </a:lnTo>
                  <a:lnTo>
                    <a:pt x="158" y="122"/>
                  </a:lnTo>
                  <a:lnTo>
                    <a:pt x="158" y="127"/>
                  </a:lnTo>
                  <a:lnTo>
                    <a:pt x="156" y="127"/>
                  </a:lnTo>
                  <a:lnTo>
                    <a:pt x="154" y="128"/>
                  </a:lnTo>
                  <a:lnTo>
                    <a:pt x="152" y="128"/>
                  </a:lnTo>
                  <a:lnTo>
                    <a:pt x="150" y="129"/>
                  </a:lnTo>
                  <a:lnTo>
                    <a:pt x="151" y="132"/>
                  </a:lnTo>
                  <a:lnTo>
                    <a:pt x="151" y="133"/>
                  </a:lnTo>
                  <a:lnTo>
                    <a:pt x="151" y="134"/>
                  </a:lnTo>
                  <a:lnTo>
                    <a:pt x="152" y="136"/>
                  </a:lnTo>
                  <a:lnTo>
                    <a:pt x="153" y="134"/>
                  </a:lnTo>
                  <a:lnTo>
                    <a:pt x="156" y="134"/>
                  </a:lnTo>
                  <a:lnTo>
                    <a:pt x="157" y="134"/>
                  </a:lnTo>
                  <a:lnTo>
                    <a:pt x="158" y="133"/>
                  </a:lnTo>
                  <a:lnTo>
                    <a:pt x="158" y="136"/>
                  </a:lnTo>
                  <a:lnTo>
                    <a:pt x="158" y="138"/>
                  </a:lnTo>
                  <a:lnTo>
                    <a:pt x="158" y="142"/>
                  </a:lnTo>
                  <a:lnTo>
                    <a:pt x="158" y="144"/>
                  </a:lnTo>
                  <a:lnTo>
                    <a:pt x="150" y="145"/>
                  </a:lnTo>
                  <a:lnTo>
                    <a:pt x="142" y="147"/>
                  </a:lnTo>
                  <a:lnTo>
                    <a:pt x="135" y="148"/>
                  </a:lnTo>
                  <a:lnTo>
                    <a:pt x="127" y="150"/>
                  </a:lnTo>
                  <a:lnTo>
                    <a:pt x="121" y="154"/>
                  </a:lnTo>
                  <a:lnTo>
                    <a:pt x="114" y="158"/>
                  </a:lnTo>
                  <a:lnTo>
                    <a:pt x="106" y="163"/>
                  </a:lnTo>
                  <a:lnTo>
                    <a:pt x="98" y="168"/>
                  </a:lnTo>
                  <a:lnTo>
                    <a:pt x="96" y="168"/>
                  </a:lnTo>
                  <a:lnTo>
                    <a:pt x="95" y="168"/>
                  </a:lnTo>
                  <a:lnTo>
                    <a:pt x="94" y="168"/>
                  </a:lnTo>
                  <a:lnTo>
                    <a:pt x="93" y="168"/>
                  </a:lnTo>
                  <a:lnTo>
                    <a:pt x="88" y="163"/>
                  </a:lnTo>
                  <a:lnTo>
                    <a:pt x="84" y="159"/>
                  </a:lnTo>
                  <a:lnTo>
                    <a:pt x="79" y="154"/>
                  </a:lnTo>
                  <a:lnTo>
                    <a:pt x="78" y="149"/>
                  </a:lnTo>
                  <a:lnTo>
                    <a:pt x="86" y="143"/>
                  </a:lnTo>
                  <a:lnTo>
                    <a:pt x="95" y="138"/>
                  </a:lnTo>
                  <a:lnTo>
                    <a:pt x="101" y="133"/>
                  </a:lnTo>
                  <a:lnTo>
                    <a:pt x="105" y="127"/>
                  </a:lnTo>
                  <a:lnTo>
                    <a:pt x="96" y="129"/>
                  </a:lnTo>
                  <a:lnTo>
                    <a:pt x="89" y="134"/>
                  </a:lnTo>
                  <a:lnTo>
                    <a:pt x="80" y="142"/>
                  </a:lnTo>
                  <a:lnTo>
                    <a:pt x="70" y="147"/>
                  </a:lnTo>
                  <a:lnTo>
                    <a:pt x="59" y="134"/>
                  </a:lnTo>
                  <a:lnTo>
                    <a:pt x="56" y="126"/>
                  </a:lnTo>
                  <a:lnTo>
                    <a:pt x="62" y="120"/>
                  </a:lnTo>
                  <a:lnTo>
                    <a:pt x="77" y="110"/>
                  </a:lnTo>
                  <a:lnTo>
                    <a:pt x="77" y="108"/>
                  </a:lnTo>
                  <a:lnTo>
                    <a:pt x="77" y="107"/>
                  </a:lnTo>
                  <a:lnTo>
                    <a:pt x="75" y="107"/>
                  </a:lnTo>
                  <a:lnTo>
                    <a:pt x="75" y="106"/>
                  </a:lnTo>
                  <a:lnTo>
                    <a:pt x="68" y="108"/>
                  </a:lnTo>
                  <a:lnTo>
                    <a:pt x="61" y="113"/>
                  </a:lnTo>
                  <a:lnTo>
                    <a:pt x="53" y="118"/>
                  </a:lnTo>
                  <a:lnTo>
                    <a:pt x="46" y="121"/>
                  </a:lnTo>
                  <a:lnTo>
                    <a:pt x="42" y="116"/>
                  </a:lnTo>
                  <a:lnTo>
                    <a:pt x="38" y="112"/>
                  </a:lnTo>
                  <a:lnTo>
                    <a:pt x="35" y="108"/>
                  </a:lnTo>
                  <a:lnTo>
                    <a:pt x="33" y="103"/>
                  </a:lnTo>
                  <a:lnTo>
                    <a:pt x="38" y="99"/>
                  </a:lnTo>
                  <a:lnTo>
                    <a:pt x="44" y="95"/>
                  </a:lnTo>
                  <a:lnTo>
                    <a:pt x="49" y="91"/>
                  </a:lnTo>
                  <a:lnTo>
                    <a:pt x="54" y="89"/>
                  </a:lnTo>
                  <a:lnTo>
                    <a:pt x="61" y="85"/>
                  </a:lnTo>
                  <a:lnTo>
                    <a:pt x="65" y="82"/>
                  </a:lnTo>
                  <a:lnTo>
                    <a:pt x="70" y="80"/>
                  </a:lnTo>
                  <a:lnTo>
                    <a:pt x="75" y="78"/>
                  </a:lnTo>
                  <a:lnTo>
                    <a:pt x="75" y="76"/>
                  </a:lnTo>
                  <a:lnTo>
                    <a:pt x="75" y="75"/>
                  </a:lnTo>
                  <a:lnTo>
                    <a:pt x="75" y="74"/>
                  </a:lnTo>
                  <a:lnTo>
                    <a:pt x="70" y="75"/>
                  </a:lnTo>
                  <a:lnTo>
                    <a:pt x="64" y="79"/>
                  </a:lnTo>
                  <a:lnTo>
                    <a:pt x="57" y="82"/>
                  </a:lnTo>
                  <a:lnTo>
                    <a:pt x="51" y="86"/>
                  </a:lnTo>
                  <a:lnTo>
                    <a:pt x="43" y="91"/>
                  </a:lnTo>
                  <a:lnTo>
                    <a:pt x="37" y="95"/>
                  </a:lnTo>
                  <a:lnTo>
                    <a:pt x="31" y="97"/>
                  </a:lnTo>
                  <a:lnTo>
                    <a:pt x="25" y="99"/>
                  </a:lnTo>
                  <a:lnTo>
                    <a:pt x="21" y="95"/>
                  </a:lnTo>
                  <a:lnTo>
                    <a:pt x="16" y="90"/>
                  </a:lnTo>
                  <a:lnTo>
                    <a:pt x="12" y="85"/>
                  </a:lnTo>
                  <a:lnTo>
                    <a:pt x="11" y="80"/>
                  </a:lnTo>
                  <a:lnTo>
                    <a:pt x="21" y="75"/>
                  </a:lnTo>
                  <a:lnTo>
                    <a:pt x="26" y="71"/>
                  </a:lnTo>
                  <a:lnTo>
                    <a:pt x="31" y="70"/>
                  </a:lnTo>
                  <a:lnTo>
                    <a:pt x="37" y="68"/>
                  </a:lnTo>
                  <a:lnTo>
                    <a:pt x="37" y="66"/>
                  </a:lnTo>
                  <a:lnTo>
                    <a:pt x="37" y="64"/>
                  </a:lnTo>
                  <a:lnTo>
                    <a:pt x="37" y="63"/>
                  </a:lnTo>
                  <a:lnTo>
                    <a:pt x="37" y="61"/>
                  </a:lnTo>
                  <a:lnTo>
                    <a:pt x="30" y="64"/>
                  </a:lnTo>
                  <a:lnTo>
                    <a:pt x="21" y="69"/>
                  </a:lnTo>
                  <a:lnTo>
                    <a:pt x="11" y="74"/>
                  </a:lnTo>
                  <a:lnTo>
                    <a:pt x="4" y="76"/>
                  </a:lnTo>
                  <a:lnTo>
                    <a:pt x="1" y="74"/>
                  </a:lnTo>
                  <a:lnTo>
                    <a:pt x="0" y="71"/>
                  </a:lnTo>
                  <a:lnTo>
                    <a:pt x="0" y="70"/>
                  </a:lnTo>
                  <a:close/>
                </a:path>
              </a:pathLst>
            </a:custGeom>
            <a:solidFill>
              <a:srgbClr val="FFFF00"/>
            </a:solidFill>
            <a:ln w="9525">
              <a:noFill/>
              <a:round/>
              <a:headEnd/>
              <a:tailEnd/>
            </a:ln>
          </p:spPr>
          <p:txBody>
            <a:bodyPr/>
            <a:lstStyle/>
            <a:p>
              <a:endParaRPr lang="el-GR"/>
            </a:p>
          </p:txBody>
        </p:sp>
        <p:sp>
          <p:nvSpPr>
            <p:cNvPr id="41305" name="Freeform 700"/>
            <p:cNvSpPr>
              <a:spLocks/>
            </p:cNvSpPr>
            <p:nvPr/>
          </p:nvSpPr>
          <p:spPr bwMode="auto">
            <a:xfrm>
              <a:off x="4201" y="3009"/>
              <a:ext cx="26" cy="13"/>
            </a:xfrm>
            <a:custGeom>
              <a:avLst/>
              <a:gdLst>
                <a:gd name="T0" fmla="*/ 2 w 26"/>
                <a:gd name="T1" fmla="*/ 0 h 13"/>
                <a:gd name="T2" fmla="*/ 8 w 26"/>
                <a:gd name="T3" fmla="*/ 2 h 13"/>
                <a:gd name="T4" fmla="*/ 13 w 26"/>
                <a:gd name="T5" fmla="*/ 3 h 13"/>
                <a:gd name="T6" fmla="*/ 19 w 26"/>
                <a:gd name="T7" fmla="*/ 6 h 13"/>
                <a:gd name="T8" fmla="*/ 25 w 26"/>
                <a:gd name="T9" fmla="*/ 8 h 13"/>
                <a:gd name="T10" fmla="*/ 25 w 26"/>
                <a:gd name="T11" fmla="*/ 10 h 13"/>
                <a:gd name="T12" fmla="*/ 25 w 26"/>
                <a:gd name="T13" fmla="*/ 11 h 13"/>
                <a:gd name="T14" fmla="*/ 25 w 26"/>
                <a:gd name="T15" fmla="*/ 12 h 13"/>
                <a:gd name="T16" fmla="*/ 26 w 26"/>
                <a:gd name="T17" fmla="*/ 13 h 13"/>
                <a:gd name="T18" fmla="*/ 19 w 26"/>
                <a:gd name="T19" fmla="*/ 12 h 13"/>
                <a:gd name="T20" fmla="*/ 13 w 26"/>
                <a:gd name="T21" fmla="*/ 11 h 13"/>
                <a:gd name="T22" fmla="*/ 7 w 26"/>
                <a:gd name="T23" fmla="*/ 7 h 13"/>
                <a:gd name="T24" fmla="*/ 0 w 26"/>
                <a:gd name="T25" fmla="*/ 3 h 13"/>
                <a:gd name="T26" fmla="*/ 0 w 26"/>
                <a:gd name="T27" fmla="*/ 2 h 13"/>
                <a:gd name="T28" fmla="*/ 2 w 26"/>
                <a:gd name="T29" fmla="*/ 1 h 13"/>
                <a:gd name="T30" fmla="*/ 2 w 26"/>
                <a:gd name="T31" fmla="*/ 1 h 13"/>
                <a:gd name="T32" fmla="*/ 2 w 26"/>
                <a:gd name="T33" fmla="*/ 0 h 13"/>
                <a:gd name="T34" fmla="*/ 2 w 26"/>
                <a:gd name="T35" fmla="*/ 0 h 13"/>
                <a:gd name="T36" fmla="*/ 2 w 26"/>
                <a:gd name="T37" fmla="*/ 0 h 13"/>
                <a:gd name="T38" fmla="*/ 2 w 26"/>
                <a:gd name="T39" fmla="*/ 0 h 13"/>
                <a:gd name="T40" fmla="*/ 2 w 26"/>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3"/>
                <a:gd name="T65" fmla="*/ 26 w 2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3">
                  <a:moveTo>
                    <a:pt x="2" y="0"/>
                  </a:moveTo>
                  <a:lnTo>
                    <a:pt x="8" y="2"/>
                  </a:lnTo>
                  <a:lnTo>
                    <a:pt x="13" y="3"/>
                  </a:lnTo>
                  <a:lnTo>
                    <a:pt x="19" y="6"/>
                  </a:lnTo>
                  <a:lnTo>
                    <a:pt x="25" y="8"/>
                  </a:lnTo>
                  <a:lnTo>
                    <a:pt x="25" y="10"/>
                  </a:lnTo>
                  <a:lnTo>
                    <a:pt x="25" y="11"/>
                  </a:lnTo>
                  <a:lnTo>
                    <a:pt x="25" y="12"/>
                  </a:lnTo>
                  <a:lnTo>
                    <a:pt x="26" y="13"/>
                  </a:lnTo>
                  <a:lnTo>
                    <a:pt x="19" y="12"/>
                  </a:lnTo>
                  <a:lnTo>
                    <a:pt x="13" y="11"/>
                  </a:lnTo>
                  <a:lnTo>
                    <a:pt x="7" y="7"/>
                  </a:lnTo>
                  <a:lnTo>
                    <a:pt x="0" y="3"/>
                  </a:lnTo>
                  <a:lnTo>
                    <a:pt x="0" y="2"/>
                  </a:lnTo>
                  <a:lnTo>
                    <a:pt x="2" y="1"/>
                  </a:lnTo>
                  <a:lnTo>
                    <a:pt x="2" y="0"/>
                  </a:lnTo>
                  <a:close/>
                </a:path>
              </a:pathLst>
            </a:custGeom>
            <a:solidFill>
              <a:srgbClr val="000000"/>
            </a:solidFill>
            <a:ln w="9525">
              <a:noFill/>
              <a:round/>
              <a:headEnd/>
              <a:tailEnd/>
            </a:ln>
          </p:spPr>
          <p:txBody>
            <a:bodyPr/>
            <a:lstStyle/>
            <a:p>
              <a:endParaRPr lang="el-GR"/>
            </a:p>
          </p:txBody>
        </p:sp>
        <p:sp>
          <p:nvSpPr>
            <p:cNvPr id="41306" name="Freeform 701"/>
            <p:cNvSpPr>
              <a:spLocks/>
            </p:cNvSpPr>
            <p:nvPr/>
          </p:nvSpPr>
          <p:spPr bwMode="auto">
            <a:xfrm>
              <a:off x="4218" y="2207"/>
              <a:ext cx="18" cy="10"/>
            </a:xfrm>
            <a:custGeom>
              <a:avLst/>
              <a:gdLst>
                <a:gd name="T0" fmla="*/ 0 w 18"/>
                <a:gd name="T1" fmla="*/ 7 h 10"/>
                <a:gd name="T2" fmla="*/ 6 w 18"/>
                <a:gd name="T3" fmla="*/ 4 h 10"/>
                <a:gd name="T4" fmla="*/ 9 w 18"/>
                <a:gd name="T5" fmla="*/ 3 h 10"/>
                <a:gd name="T6" fmla="*/ 14 w 18"/>
                <a:gd name="T7" fmla="*/ 2 h 10"/>
                <a:gd name="T8" fmla="*/ 18 w 18"/>
                <a:gd name="T9" fmla="*/ 0 h 10"/>
                <a:gd name="T10" fmla="*/ 16 w 18"/>
                <a:gd name="T11" fmla="*/ 4 h 10"/>
                <a:gd name="T12" fmla="*/ 12 w 18"/>
                <a:gd name="T13" fmla="*/ 7 h 10"/>
                <a:gd name="T14" fmla="*/ 7 w 18"/>
                <a:gd name="T15" fmla="*/ 9 h 10"/>
                <a:gd name="T16" fmla="*/ 0 w 18"/>
                <a:gd name="T17" fmla="*/ 10 h 10"/>
                <a:gd name="T18" fmla="*/ 0 w 18"/>
                <a:gd name="T19" fmla="*/ 9 h 10"/>
                <a:gd name="T20" fmla="*/ 0 w 18"/>
                <a:gd name="T21" fmla="*/ 8 h 10"/>
                <a:gd name="T22" fmla="*/ 0 w 18"/>
                <a:gd name="T23" fmla="*/ 8 h 10"/>
                <a:gd name="T24" fmla="*/ 0 w 18"/>
                <a:gd name="T25" fmla="*/ 7 h 10"/>
                <a:gd name="T26" fmla="*/ 0 w 18"/>
                <a:gd name="T27" fmla="*/ 7 h 10"/>
                <a:gd name="T28" fmla="*/ 0 w 18"/>
                <a:gd name="T29" fmla="*/ 7 h 10"/>
                <a:gd name="T30" fmla="*/ 0 w 18"/>
                <a:gd name="T31" fmla="*/ 7 h 10"/>
                <a:gd name="T32" fmla="*/ 0 w 18"/>
                <a:gd name="T33" fmla="*/ 7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0"/>
                <a:gd name="T53" fmla="*/ 18 w 18"/>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0">
                  <a:moveTo>
                    <a:pt x="0" y="7"/>
                  </a:moveTo>
                  <a:lnTo>
                    <a:pt x="6" y="4"/>
                  </a:lnTo>
                  <a:lnTo>
                    <a:pt x="9" y="3"/>
                  </a:lnTo>
                  <a:lnTo>
                    <a:pt x="14" y="2"/>
                  </a:lnTo>
                  <a:lnTo>
                    <a:pt x="18" y="0"/>
                  </a:lnTo>
                  <a:lnTo>
                    <a:pt x="16" y="4"/>
                  </a:lnTo>
                  <a:lnTo>
                    <a:pt x="12" y="7"/>
                  </a:lnTo>
                  <a:lnTo>
                    <a:pt x="7" y="9"/>
                  </a:lnTo>
                  <a:lnTo>
                    <a:pt x="0" y="10"/>
                  </a:lnTo>
                  <a:lnTo>
                    <a:pt x="0" y="9"/>
                  </a:lnTo>
                  <a:lnTo>
                    <a:pt x="0" y="8"/>
                  </a:lnTo>
                  <a:lnTo>
                    <a:pt x="0" y="7"/>
                  </a:lnTo>
                  <a:close/>
                </a:path>
              </a:pathLst>
            </a:custGeom>
            <a:solidFill>
              <a:srgbClr val="000000"/>
            </a:solidFill>
            <a:ln w="9525">
              <a:noFill/>
              <a:round/>
              <a:headEnd/>
              <a:tailEnd/>
            </a:ln>
          </p:spPr>
          <p:txBody>
            <a:bodyPr/>
            <a:lstStyle/>
            <a:p>
              <a:endParaRPr lang="el-GR"/>
            </a:p>
          </p:txBody>
        </p:sp>
        <p:sp>
          <p:nvSpPr>
            <p:cNvPr id="41307" name="Freeform 702"/>
            <p:cNvSpPr>
              <a:spLocks/>
            </p:cNvSpPr>
            <p:nvPr/>
          </p:nvSpPr>
          <p:spPr bwMode="auto">
            <a:xfrm>
              <a:off x="4215" y="2970"/>
              <a:ext cx="14" cy="9"/>
            </a:xfrm>
            <a:custGeom>
              <a:avLst/>
              <a:gdLst>
                <a:gd name="T0" fmla="*/ 0 w 14"/>
                <a:gd name="T1" fmla="*/ 0 h 9"/>
                <a:gd name="T2" fmla="*/ 5 w 14"/>
                <a:gd name="T3" fmla="*/ 2 h 9"/>
                <a:gd name="T4" fmla="*/ 7 w 14"/>
                <a:gd name="T5" fmla="*/ 2 h 9"/>
                <a:gd name="T6" fmla="*/ 10 w 14"/>
                <a:gd name="T7" fmla="*/ 3 h 9"/>
                <a:gd name="T8" fmla="*/ 14 w 14"/>
                <a:gd name="T9" fmla="*/ 5 h 9"/>
                <a:gd name="T10" fmla="*/ 14 w 14"/>
                <a:gd name="T11" fmla="*/ 5 h 9"/>
                <a:gd name="T12" fmla="*/ 14 w 14"/>
                <a:gd name="T13" fmla="*/ 7 h 9"/>
                <a:gd name="T14" fmla="*/ 14 w 14"/>
                <a:gd name="T15" fmla="*/ 8 h 9"/>
                <a:gd name="T16" fmla="*/ 14 w 14"/>
                <a:gd name="T17" fmla="*/ 9 h 9"/>
                <a:gd name="T18" fmla="*/ 9 w 14"/>
                <a:gd name="T19" fmla="*/ 8 h 9"/>
                <a:gd name="T20" fmla="*/ 6 w 14"/>
                <a:gd name="T21" fmla="*/ 8 h 9"/>
                <a:gd name="T22" fmla="*/ 4 w 14"/>
                <a:gd name="T23" fmla="*/ 7 h 9"/>
                <a:gd name="T24" fmla="*/ 0 w 14"/>
                <a:gd name="T25" fmla="*/ 4 h 9"/>
                <a:gd name="T26" fmla="*/ 0 w 14"/>
                <a:gd name="T27" fmla="*/ 3 h 9"/>
                <a:gd name="T28" fmla="*/ 0 w 14"/>
                <a:gd name="T29" fmla="*/ 2 h 9"/>
                <a:gd name="T30" fmla="*/ 0 w 14"/>
                <a:gd name="T31" fmla="*/ 2 h 9"/>
                <a:gd name="T32" fmla="*/ 0 w 14"/>
                <a:gd name="T33" fmla="*/ 0 h 9"/>
                <a:gd name="T34" fmla="*/ 0 w 14"/>
                <a:gd name="T35" fmla="*/ 0 h 9"/>
                <a:gd name="T36" fmla="*/ 0 w 14"/>
                <a:gd name="T37" fmla="*/ 0 h 9"/>
                <a:gd name="T38" fmla="*/ 0 w 14"/>
                <a:gd name="T39" fmla="*/ 0 h 9"/>
                <a:gd name="T40" fmla="*/ 0 w 14"/>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9"/>
                <a:gd name="T65" fmla="*/ 14 w 14"/>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9">
                  <a:moveTo>
                    <a:pt x="0" y="0"/>
                  </a:moveTo>
                  <a:lnTo>
                    <a:pt x="5" y="2"/>
                  </a:lnTo>
                  <a:lnTo>
                    <a:pt x="7" y="2"/>
                  </a:lnTo>
                  <a:lnTo>
                    <a:pt x="10" y="3"/>
                  </a:lnTo>
                  <a:lnTo>
                    <a:pt x="14" y="5"/>
                  </a:lnTo>
                  <a:lnTo>
                    <a:pt x="14" y="7"/>
                  </a:lnTo>
                  <a:lnTo>
                    <a:pt x="14" y="8"/>
                  </a:lnTo>
                  <a:lnTo>
                    <a:pt x="14" y="9"/>
                  </a:lnTo>
                  <a:lnTo>
                    <a:pt x="9" y="8"/>
                  </a:lnTo>
                  <a:lnTo>
                    <a:pt x="6" y="8"/>
                  </a:lnTo>
                  <a:lnTo>
                    <a:pt x="4" y="7"/>
                  </a:lnTo>
                  <a:lnTo>
                    <a:pt x="0" y="4"/>
                  </a:lnTo>
                  <a:lnTo>
                    <a:pt x="0" y="3"/>
                  </a:lnTo>
                  <a:lnTo>
                    <a:pt x="0" y="2"/>
                  </a:lnTo>
                  <a:lnTo>
                    <a:pt x="0" y="0"/>
                  </a:lnTo>
                  <a:close/>
                </a:path>
              </a:pathLst>
            </a:custGeom>
            <a:solidFill>
              <a:srgbClr val="000000"/>
            </a:solidFill>
            <a:ln w="9525">
              <a:noFill/>
              <a:round/>
              <a:headEnd/>
              <a:tailEnd/>
            </a:ln>
          </p:spPr>
          <p:txBody>
            <a:bodyPr/>
            <a:lstStyle/>
            <a:p>
              <a:endParaRPr lang="el-GR"/>
            </a:p>
          </p:txBody>
        </p:sp>
        <p:sp>
          <p:nvSpPr>
            <p:cNvPr id="41308" name="Freeform 703"/>
            <p:cNvSpPr>
              <a:spLocks/>
            </p:cNvSpPr>
            <p:nvPr/>
          </p:nvSpPr>
          <p:spPr bwMode="auto">
            <a:xfrm>
              <a:off x="4221" y="2779"/>
              <a:ext cx="15" cy="11"/>
            </a:xfrm>
            <a:custGeom>
              <a:avLst/>
              <a:gdLst>
                <a:gd name="T0" fmla="*/ 0 w 15"/>
                <a:gd name="T1" fmla="*/ 0 h 11"/>
                <a:gd name="T2" fmla="*/ 6 w 15"/>
                <a:gd name="T3" fmla="*/ 1 h 11"/>
                <a:gd name="T4" fmla="*/ 9 w 15"/>
                <a:gd name="T5" fmla="*/ 1 h 11"/>
                <a:gd name="T6" fmla="*/ 11 w 15"/>
                <a:gd name="T7" fmla="*/ 3 h 11"/>
                <a:gd name="T8" fmla="*/ 14 w 15"/>
                <a:gd name="T9" fmla="*/ 5 h 11"/>
                <a:gd name="T10" fmla="*/ 15 w 15"/>
                <a:gd name="T11" fmla="*/ 6 h 11"/>
                <a:gd name="T12" fmla="*/ 15 w 15"/>
                <a:gd name="T13" fmla="*/ 8 h 11"/>
                <a:gd name="T14" fmla="*/ 15 w 15"/>
                <a:gd name="T15" fmla="*/ 9 h 11"/>
                <a:gd name="T16" fmla="*/ 15 w 15"/>
                <a:gd name="T17" fmla="*/ 10 h 11"/>
                <a:gd name="T18" fmla="*/ 14 w 15"/>
                <a:gd name="T19" fmla="*/ 10 h 11"/>
                <a:gd name="T20" fmla="*/ 13 w 15"/>
                <a:gd name="T21" fmla="*/ 10 h 11"/>
                <a:gd name="T22" fmla="*/ 10 w 15"/>
                <a:gd name="T23" fmla="*/ 10 h 11"/>
                <a:gd name="T24" fmla="*/ 9 w 15"/>
                <a:gd name="T25" fmla="*/ 11 h 11"/>
                <a:gd name="T26" fmla="*/ 6 w 15"/>
                <a:gd name="T27" fmla="*/ 9 h 11"/>
                <a:gd name="T28" fmla="*/ 4 w 15"/>
                <a:gd name="T29" fmla="*/ 6 h 11"/>
                <a:gd name="T30" fmla="*/ 1 w 15"/>
                <a:gd name="T31" fmla="*/ 4 h 11"/>
                <a:gd name="T32" fmla="*/ 0 w 15"/>
                <a:gd name="T33" fmla="*/ 0 h 11"/>
                <a:gd name="T34" fmla="*/ 0 w 15"/>
                <a:gd name="T35" fmla="*/ 0 h 11"/>
                <a:gd name="T36" fmla="*/ 0 w 15"/>
                <a:gd name="T37" fmla="*/ 0 h 11"/>
                <a:gd name="T38" fmla="*/ 0 w 15"/>
                <a:gd name="T39" fmla="*/ 0 h 11"/>
                <a:gd name="T40" fmla="*/ 0 w 15"/>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1"/>
                <a:gd name="T65" fmla="*/ 15 w 1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1">
                  <a:moveTo>
                    <a:pt x="0" y="0"/>
                  </a:moveTo>
                  <a:lnTo>
                    <a:pt x="6" y="1"/>
                  </a:lnTo>
                  <a:lnTo>
                    <a:pt x="9" y="1"/>
                  </a:lnTo>
                  <a:lnTo>
                    <a:pt x="11" y="3"/>
                  </a:lnTo>
                  <a:lnTo>
                    <a:pt x="14" y="5"/>
                  </a:lnTo>
                  <a:lnTo>
                    <a:pt x="15" y="6"/>
                  </a:lnTo>
                  <a:lnTo>
                    <a:pt x="15" y="8"/>
                  </a:lnTo>
                  <a:lnTo>
                    <a:pt x="15" y="9"/>
                  </a:lnTo>
                  <a:lnTo>
                    <a:pt x="15" y="10"/>
                  </a:lnTo>
                  <a:lnTo>
                    <a:pt x="14" y="10"/>
                  </a:lnTo>
                  <a:lnTo>
                    <a:pt x="13" y="10"/>
                  </a:lnTo>
                  <a:lnTo>
                    <a:pt x="10" y="10"/>
                  </a:lnTo>
                  <a:lnTo>
                    <a:pt x="9" y="11"/>
                  </a:lnTo>
                  <a:lnTo>
                    <a:pt x="6" y="9"/>
                  </a:lnTo>
                  <a:lnTo>
                    <a:pt x="4" y="6"/>
                  </a:lnTo>
                  <a:lnTo>
                    <a:pt x="1" y="4"/>
                  </a:lnTo>
                  <a:lnTo>
                    <a:pt x="0" y="0"/>
                  </a:lnTo>
                  <a:close/>
                </a:path>
              </a:pathLst>
            </a:custGeom>
            <a:solidFill>
              <a:srgbClr val="000000"/>
            </a:solidFill>
            <a:ln w="9525">
              <a:noFill/>
              <a:round/>
              <a:headEnd/>
              <a:tailEnd/>
            </a:ln>
          </p:spPr>
          <p:txBody>
            <a:bodyPr/>
            <a:lstStyle/>
            <a:p>
              <a:endParaRPr lang="el-GR"/>
            </a:p>
          </p:txBody>
        </p:sp>
        <p:sp>
          <p:nvSpPr>
            <p:cNvPr id="41309" name="Freeform 704"/>
            <p:cNvSpPr>
              <a:spLocks/>
            </p:cNvSpPr>
            <p:nvPr/>
          </p:nvSpPr>
          <p:spPr bwMode="auto">
            <a:xfrm>
              <a:off x="4226" y="2909"/>
              <a:ext cx="9" cy="7"/>
            </a:xfrm>
            <a:custGeom>
              <a:avLst/>
              <a:gdLst>
                <a:gd name="T0" fmla="*/ 0 w 9"/>
                <a:gd name="T1" fmla="*/ 0 h 7"/>
                <a:gd name="T2" fmla="*/ 1 w 9"/>
                <a:gd name="T3" fmla="*/ 0 h 7"/>
                <a:gd name="T4" fmla="*/ 4 w 9"/>
                <a:gd name="T5" fmla="*/ 0 h 7"/>
                <a:gd name="T6" fmla="*/ 5 w 9"/>
                <a:gd name="T7" fmla="*/ 1 h 7"/>
                <a:gd name="T8" fmla="*/ 6 w 9"/>
                <a:gd name="T9" fmla="*/ 1 h 7"/>
                <a:gd name="T10" fmla="*/ 8 w 9"/>
                <a:gd name="T11" fmla="*/ 2 h 7"/>
                <a:gd name="T12" fmla="*/ 8 w 9"/>
                <a:gd name="T13" fmla="*/ 3 h 7"/>
                <a:gd name="T14" fmla="*/ 9 w 9"/>
                <a:gd name="T15" fmla="*/ 5 h 7"/>
                <a:gd name="T16" fmla="*/ 9 w 9"/>
                <a:gd name="T17" fmla="*/ 6 h 7"/>
                <a:gd name="T18" fmla="*/ 8 w 9"/>
                <a:gd name="T19" fmla="*/ 7 h 7"/>
                <a:gd name="T20" fmla="*/ 6 w 9"/>
                <a:gd name="T21" fmla="*/ 7 h 7"/>
                <a:gd name="T22" fmla="*/ 4 w 9"/>
                <a:gd name="T23" fmla="*/ 7 h 7"/>
                <a:gd name="T24" fmla="*/ 1 w 9"/>
                <a:gd name="T25" fmla="*/ 7 h 7"/>
                <a:gd name="T26" fmla="*/ 0 w 9"/>
                <a:gd name="T27" fmla="*/ 6 h 7"/>
                <a:gd name="T28" fmla="*/ 0 w 9"/>
                <a:gd name="T29" fmla="*/ 5 h 7"/>
                <a:gd name="T30" fmla="*/ 0 w 9"/>
                <a:gd name="T31" fmla="*/ 3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0" y="0"/>
                  </a:moveTo>
                  <a:lnTo>
                    <a:pt x="1" y="0"/>
                  </a:lnTo>
                  <a:lnTo>
                    <a:pt x="4" y="0"/>
                  </a:lnTo>
                  <a:lnTo>
                    <a:pt x="5" y="1"/>
                  </a:lnTo>
                  <a:lnTo>
                    <a:pt x="6" y="1"/>
                  </a:lnTo>
                  <a:lnTo>
                    <a:pt x="8" y="2"/>
                  </a:lnTo>
                  <a:lnTo>
                    <a:pt x="8" y="3"/>
                  </a:lnTo>
                  <a:lnTo>
                    <a:pt x="9" y="5"/>
                  </a:lnTo>
                  <a:lnTo>
                    <a:pt x="9" y="6"/>
                  </a:lnTo>
                  <a:lnTo>
                    <a:pt x="8" y="7"/>
                  </a:lnTo>
                  <a:lnTo>
                    <a:pt x="6" y="7"/>
                  </a:lnTo>
                  <a:lnTo>
                    <a:pt x="4" y="7"/>
                  </a:lnTo>
                  <a:lnTo>
                    <a:pt x="1" y="7"/>
                  </a:lnTo>
                  <a:lnTo>
                    <a:pt x="0" y="6"/>
                  </a:lnTo>
                  <a:lnTo>
                    <a:pt x="0" y="5"/>
                  </a:lnTo>
                  <a:lnTo>
                    <a:pt x="0" y="3"/>
                  </a:lnTo>
                  <a:lnTo>
                    <a:pt x="0" y="0"/>
                  </a:lnTo>
                  <a:close/>
                </a:path>
              </a:pathLst>
            </a:custGeom>
            <a:solidFill>
              <a:srgbClr val="000000"/>
            </a:solidFill>
            <a:ln w="9525">
              <a:noFill/>
              <a:round/>
              <a:headEnd/>
              <a:tailEnd/>
            </a:ln>
          </p:spPr>
          <p:txBody>
            <a:bodyPr/>
            <a:lstStyle/>
            <a:p>
              <a:endParaRPr lang="el-GR"/>
            </a:p>
          </p:txBody>
        </p:sp>
        <p:sp>
          <p:nvSpPr>
            <p:cNvPr id="41310" name="Freeform 705"/>
            <p:cNvSpPr>
              <a:spLocks/>
            </p:cNvSpPr>
            <p:nvPr/>
          </p:nvSpPr>
          <p:spPr bwMode="auto">
            <a:xfrm>
              <a:off x="4239" y="2123"/>
              <a:ext cx="14" cy="8"/>
            </a:xfrm>
            <a:custGeom>
              <a:avLst/>
              <a:gdLst>
                <a:gd name="T0" fmla="*/ 1 w 14"/>
                <a:gd name="T1" fmla="*/ 4 h 8"/>
                <a:gd name="T2" fmla="*/ 4 w 14"/>
                <a:gd name="T3" fmla="*/ 2 h 8"/>
                <a:gd name="T4" fmla="*/ 8 w 14"/>
                <a:gd name="T5" fmla="*/ 0 h 8"/>
                <a:gd name="T6" fmla="*/ 11 w 14"/>
                <a:gd name="T7" fmla="*/ 2 h 8"/>
                <a:gd name="T8" fmla="*/ 13 w 14"/>
                <a:gd name="T9" fmla="*/ 2 h 8"/>
                <a:gd name="T10" fmla="*/ 14 w 14"/>
                <a:gd name="T11" fmla="*/ 3 h 8"/>
                <a:gd name="T12" fmla="*/ 12 w 14"/>
                <a:gd name="T13" fmla="*/ 4 h 8"/>
                <a:gd name="T14" fmla="*/ 9 w 14"/>
                <a:gd name="T15" fmla="*/ 7 h 8"/>
                <a:gd name="T16" fmla="*/ 6 w 14"/>
                <a:gd name="T17" fmla="*/ 8 h 8"/>
                <a:gd name="T18" fmla="*/ 1 w 14"/>
                <a:gd name="T19" fmla="*/ 8 h 8"/>
                <a:gd name="T20" fmla="*/ 0 w 14"/>
                <a:gd name="T21" fmla="*/ 7 h 8"/>
                <a:gd name="T22" fmla="*/ 0 w 14"/>
                <a:gd name="T23" fmla="*/ 5 h 8"/>
                <a:gd name="T24" fmla="*/ 0 w 14"/>
                <a:gd name="T25" fmla="*/ 5 h 8"/>
                <a:gd name="T26" fmla="*/ 1 w 14"/>
                <a:gd name="T27" fmla="*/ 4 h 8"/>
                <a:gd name="T28" fmla="*/ 1 w 14"/>
                <a:gd name="T29" fmla="*/ 4 h 8"/>
                <a:gd name="T30" fmla="*/ 1 w 14"/>
                <a:gd name="T31" fmla="*/ 4 h 8"/>
                <a:gd name="T32" fmla="*/ 1 w 14"/>
                <a:gd name="T33" fmla="*/ 4 h 8"/>
                <a:gd name="T34" fmla="*/ 1 w 14"/>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8"/>
                <a:gd name="T56" fmla="*/ 14 w 14"/>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8">
                  <a:moveTo>
                    <a:pt x="1" y="4"/>
                  </a:moveTo>
                  <a:lnTo>
                    <a:pt x="4" y="2"/>
                  </a:lnTo>
                  <a:lnTo>
                    <a:pt x="8" y="0"/>
                  </a:lnTo>
                  <a:lnTo>
                    <a:pt x="11" y="2"/>
                  </a:lnTo>
                  <a:lnTo>
                    <a:pt x="13" y="2"/>
                  </a:lnTo>
                  <a:lnTo>
                    <a:pt x="14" y="3"/>
                  </a:lnTo>
                  <a:lnTo>
                    <a:pt x="12" y="4"/>
                  </a:lnTo>
                  <a:lnTo>
                    <a:pt x="9" y="7"/>
                  </a:lnTo>
                  <a:lnTo>
                    <a:pt x="6" y="8"/>
                  </a:lnTo>
                  <a:lnTo>
                    <a:pt x="1" y="8"/>
                  </a:lnTo>
                  <a:lnTo>
                    <a:pt x="0" y="7"/>
                  </a:lnTo>
                  <a:lnTo>
                    <a:pt x="0" y="5"/>
                  </a:lnTo>
                  <a:lnTo>
                    <a:pt x="1" y="4"/>
                  </a:lnTo>
                  <a:close/>
                </a:path>
              </a:pathLst>
            </a:custGeom>
            <a:solidFill>
              <a:srgbClr val="000000"/>
            </a:solidFill>
            <a:ln w="9525">
              <a:noFill/>
              <a:round/>
              <a:headEnd/>
              <a:tailEnd/>
            </a:ln>
          </p:spPr>
          <p:txBody>
            <a:bodyPr/>
            <a:lstStyle/>
            <a:p>
              <a:endParaRPr lang="el-GR"/>
            </a:p>
          </p:txBody>
        </p:sp>
        <p:sp>
          <p:nvSpPr>
            <p:cNvPr id="41311" name="Freeform 706"/>
            <p:cNvSpPr>
              <a:spLocks/>
            </p:cNvSpPr>
            <p:nvPr/>
          </p:nvSpPr>
          <p:spPr bwMode="auto">
            <a:xfrm>
              <a:off x="4242" y="2080"/>
              <a:ext cx="31" cy="10"/>
            </a:xfrm>
            <a:custGeom>
              <a:avLst/>
              <a:gdLst>
                <a:gd name="T0" fmla="*/ 0 w 31"/>
                <a:gd name="T1" fmla="*/ 6 h 10"/>
                <a:gd name="T2" fmla="*/ 9 w 31"/>
                <a:gd name="T3" fmla="*/ 4 h 10"/>
                <a:gd name="T4" fmla="*/ 16 w 31"/>
                <a:gd name="T5" fmla="*/ 1 h 10"/>
                <a:gd name="T6" fmla="*/ 24 w 31"/>
                <a:gd name="T7" fmla="*/ 1 h 10"/>
                <a:gd name="T8" fmla="*/ 30 w 31"/>
                <a:gd name="T9" fmla="*/ 0 h 10"/>
                <a:gd name="T10" fmla="*/ 31 w 31"/>
                <a:gd name="T11" fmla="*/ 1 h 10"/>
                <a:gd name="T12" fmla="*/ 31 w 31"/>
                <a:gd name="T13" fmla="*/ 1 h 10"/>
                <a:gd name="T14" fmla="*/ 31 w 31"/>
                <a:gd name="T15" fmla="*/ 3 h 10"/>
                <a:gd name="T16" fmla="*/ 31 w 31"/>
                <a:gd name="T17" fmla="*/ 5 h 10"/>
                <a:gd name="T18" fmla="*/ 25 w 31"/>
                <a:gd name="T19" fmla="*/ 8 h 10"/>
                <a:gd name="T20" fmla="*/ 18 w 31"/>
                <a:gd name="T21" fmla="*/ 9 h 10"/>
                <a:gd name="T22" fmla="*/ 9 w 31"/>
                <a:gd name="T23" fmla="*/ 10 h 10"/>
                <a:gd name="T24" fmla="*/ 0 w 31"/>
                <a:gd name="T25" fmla="*/ 10 h 10"/>
                <a:gd name="T26" fmla="*/ 0 w 31"/>
                <a:gd name="T27" fmla="*/ 9 h 10"/>
                <a:gd name="T28" fmla="*/ 0 w 31"/>
                <a:gd name="T29" fmla="*/ 8 h 10"/>
                <a:gd name="T30" fmla="*/ 0 w 31"/>
                <a:gd name="T31" fmla="*/ 8 h 10"/>
                <a:gd name="T32" fmla="*/ 0 w 31"/>
                <a:gd name="T33" fmla="*/ 6 h 10"/>
                <a:gd name="T34" fmla="*/ 0 w 31"/>
                <a:gd name="T35" fmla="*/ 6 h 10"/>
                <a:gd name="T36" fmla="*/ 0 w 31"/>
                <a:gd name="T37" fmla="*/ 6 h 10"/>
                <a:gd name="T38" fmla="*/ 0 w 31"/>
                <a:gd name="T39" fmla="*/ 6 h 10"/>
                <a:gd name="T40" fmla="*/ 0 w 31"/>
                <a:gd name="T41" fmla="*/ 6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0"/>
                <a:gd name="T65" fmla="*/ 31 w 31"/>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0">
                  <a:moveTo>
                    <a:pt x="0" y="6"/>
                  </a:moveTo>
                  <a:lnTo>
                    <a:pt x="9" y="4"/>
                  </a:lnTo>
                  <a:lnTo>
                    <a:pt x="16" y="1"/>
                  </a:lnTo>
                  <a:lnTo>
                    <a:pt x="24" y="1"/>
                  </a:lnTo>
                  <a:lnTo>
                    <a:pt x="30" y="0"/>
                  </a:lnTo>
                  <a:lnTo>
                    <a:pt x="31" y="1"/>
                  </a:lnTo>
                  <a:lnTo>
                    <a:pt x="31" y="3"/>
                  </a:lnTo>
                  <a:lnTo>
                    <a:pt x="31" y="5"/>
                  </a:lnTo>
                  <a:lnTo>
                    <a:pt x="25" y="8"/>
                  </a:lnTo>
                  <a:lnTo>
                    <a:pt x="18" y="9"/>
                  </a:lnTo>
                  <a:lnTo>
                    <a:pt x="9" y="10"/>
                  </a:lnTo>
                  <a:lnTo>
                    <a:pt x="0" y="10"/>
                  </a:lnTo>
                  <a:lnTo>
                    <a:pt x="0" y="9"/>
                  </a:lnTo>
                  <a:lnTo>
                    <a:pt x="0" y="8"/>
                  </a:lnTo>
                  <a:lnTo>
                    <a:pt x="0" y="6"/>
                  </a:lnTo>
                  <a:close/>
                </a:path>
              </a:pathLst>
            </a:custGeom>
            <a:solidFill>
              <a:srgbClr val="000000"/>
            </a:solidFill>
            <a:ln w="9525">
              <a:noFill/>
              <a:round/>
              <a:headEnd/>
              <a:tailEnd/>
            </a:ln>
          </p:spPr>
          <p:txBody>
            <a:bodyPr/>
            <a:lstStyle/>
            <a:p>
              <a:endParaRPr lang="el-GR"/>
            </a:p>
          </p:txBody>
        </p:sp>
        <p:sp>
          <p:nvSpPr>
            <p:cNvPr id="41312" name="Freeform 707"/>
            <p:cNvSpPr>
              <a:spLocks/>
            </p:cNvSpPr>
            <p:nvPr/>
          </p:nvSpPr>
          <p:spPr bwMode="auto">
            <a:xfrm>
              <a:off x="4240" y="2866"/>
              <a:ext cx="15" cy="12"/>
            </a:xfrm>
            <a:custGeom>
              <a:avLst/>
              <a:gdLst>
                <a:gd name="T0" fmla="*/ 0 w 15"/>
                <a:gd name="T1" fmla="*/ 0 h 12"/>
                <a:gd name="T2" fmla="*/ 3 w 15"/>
                <a:gd name="T3" fmla="*/ 3 h 12"/>
                <a:gd name="T4" fmla="*/ 7 w 15"/>
                <a:gd name="T5" fmla="*/ 6 h 12"/>
                <a:gd name="T6" fmla="*/ 11 w 15"/>
                <a:gd name="T7" fmla="*/ 9 h 12"/>
                <a:gd name="T8" fmla="*/ 15 w 15"/>
                <a:gd name="T9" fmla="*/ 12 h 12"/>
                <a:gd name="T10" fmla="*/ 13 w 15"/>
                <a:gd name="T11" fmla="*/ 12 h 12"/>
                <a:gd name="T12" fmla="*/ 12 w 15"/>
                <a:gd name="T13" fmla="*/ 12 h 12"/>
                <a:gd name="T14" fmla="*/ 11 w 15"/>
                <a:gd name="T15" fmla="*/ 12 h 12"/>
                <a:gd name="T16" fmla="*/ 10 w 15"/>
                <a:gd name="T17" fmla="*/ 12 h 12"/>
                <a:gd name="T18" fmla="*/ 7 w 15"/>
                <a:gd name="T19" fmla="*/ 9 h 12"/>
                <a:gd name="T20" fmla="*/ 5 w 15"/>
                <a:gd name="T21" fmla="*/ 7 h 12"/>
                <a:gd name="T22" fmla="*/ 2 w 15"/>
                <a:gd name="T23" fmla="*/ 6 h 12"/>
                <a:gd name="T24" fmla="*/ 0 w 15"/>
                <a:gd name="T25" fmla="*/ 3 h 12"/>
                <a:gd name="T26" fmla="*/ 0 w 15"/>
                <a:gd name="T27" fmla="*/ 2 h 12"/>
                <a:gd name="T28" fmla="*/ 0 w 15"/>
                <a:gd name="T29" fmla="*/ 1 h 12"/>
                <a:gd name="T30" fmla="*/ 0 w 15"/>
                <a:gd name="T31" fmla="*/ 1 h 12"/>
                <a:gd name="T32" fmla="*/ 0 w 15"/>
                <a:gd name="T33" fmla="*/ 0 h 12"/>
                <a:gd name="T34" fmla="*/ 0 w 15"/>
                <a:gd name="T35" fmla="*/ 0 h 12"/>
                <a:gd name="T36" fmla="*/ 0 w 15"/>
                <a:gd name="T37" fmla="*/ 0 h 12"/>
                <a:gd name="T38" fmla="*/ 0 w 15"/>
                <a:gd name="T39" fmla="*/ 0 h 12"/>
                <a:gd name="T40" fmla="*/ 0 w 1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2"/>
                <a:gd name="T65" fmla="*/ 15 w 1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2">
                  <a:moveTo>
                    <a:pt x="0" y="0"/>
                  </a:moveTo>
                  <a:lnTo>
                    <a:pt x="3" y="3"/>
                  </a:lnTo>
                  <a:lnTo>
                    <a:pt x="7" y="6"/>
                  </a:lnTo>
                  <a:lnTo>
                    <a:pt x="11" y="9"/>
                  </a:lnTo>
                  <a:lnTo>
                    <a:pt x="15" y="12"/>
                  </a:lnTo>
                  <a:lnTo>
                    <a:pt x="13" y="12"/>
                  </a:lnTo>
                  <a:lnTo>
                    <a:pt x="12" y="12"/>
                  </a:lnTo>
                  <a:lnTo>
                    <a:pt x="11" y="12"/>
                  </a:lnTo>
                  <a:lnTo>
                    <a:pt x="10" y="12"/>
                  </a:lnTo>
                  <a:lnTo>
                    <a:pt x="7" y="9"/>
                  </a:lnTo>
                  <a:lnTo>
                    <a:pt x="5" y="7"/>
                  </a:lnTo>
                  <a:lnTo>
                    <a:pt x="2" y="6"/>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313" name="Freeform 708"/>
            <p:cNvSpPr>
              <a:spLocks/>
            </p:cNvSpPr>
            <p:nvPr/>
          </p:nvSpPr>
          <p:spPr bwMode="auto">
            <a:xfrm>
              <a:off x="4253" y="2257"/>
              <a:ext cx="20" cy="10"/>
            </a:xfrm>
            <a:custGeom>
              <a:avLst/>
              <a:gdLst>
                <a:gd name="T0" fmla="*/ 2 w 20"/>
                <a:gd name="T1" fmla="*/ 5 h 10"/>
                <a:gd name="T2" fmla="*/ 8 w 20"/>
                <a:gd name="T3" fmla="*/ 2 h 10"/>
                <a:gd name="T4" fmla="*/ 11 w 20"/>
                <a:gd name="T5" fmla="*/ 1 h 10"/>
                <a:gd name="T6" fmla="*/ 15 w 20"/>
                <a:gd name="T7" fmla="*/ 1 h 10"/>
                <a:gd name="T8" fmla="*/ 19 w 20"/>
                <a:gd name="T9" fmla="*/ 0 h 10"/>
                <a:gd name="T10" fmla="*/ 20 w 20"/>
                <a:gd name="T11" fmla="*/ 1 h 10"/>
                <a:gd name="T12" fmla="*/ 20 w 20"/>
                <a:gd name="T13" fmla="*/ 1 h 10"/>
                <a:gd name="T14" fmla="*/ 20 w 20"/>
                <a:gd name="T15" fmla="*/ 2 h 10"/>
                <a:gd name="T16" fmla="*/ 20 w 20"/>
                <a:gd name="T17" fmla="*/ 3 h 10"/>
                <a:gd name="T18" fmla="*/ 15 w 20"/>
                <a:gd name="T19" fmla="*/ 5 h 10"/>
                <a:gd name="T20" fmla="*/ 10 w 20"/>
                <a:gd name="T21" fmla="*/ 6 h 10"/>
                <a:gd name="T22" fmla="*/ 5 w 20"/>
                <a:gd name="T23" fmla="*/ 8 h 10"/>
                <a:gd name="T24" fmla="*/ 0 w 20"/>
                <a:gd name="T25" fmla="*/ 10 h 10"/>
                <a:gd name="T26" fmla="*/ 2 w 20"/>
                <a:gd name="T27" fmla="*/ 8 h 10"/>
                <a:gd name="T28" fmla="*/ 2 w 20"/>
                <a:gd name="T29" fmla="*/ 7 h 10"/>
                <a:gd name="T30" fmla="*/ 2 w 20"/>
                <a:gd name="T31" fmla="*/ 6 h 10"/>
                <a:gd name="T32" fmla="*/ 2 w 20"/>
                <a:gd name="T33" fmla="*/ 5 h 10"/>
                <a:gd name="T34" fmla="*/ 2 w 20"/>
                <a:gd name="T35" fmla="*/ 5 h 10"/>
                <a:gd name="T36" fmla="*/ 2 w 20"/>
                <a:gd name="T37" fmla="*/ 5 h 10"/>
                <a:gd name="T38" fmla="*/ 2 w 20"/>
                <a:gd name="T39" fmla="*/ 5 h 10"/>
                <a:gd name="T40" fmla="*/ 2 w 20"/>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0"/>
                <a:gd name="T65" fmla="*/ 20 w 2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0">
                  <a:moveTo>
                    <a:pt x="2" y="5"/>
                  </a:moveTo>
                  <a:lnTo>
                    <a:pt x="8" y="2"/>
                  </a:lnTo>
                  <a:lnTo>
                    <a:pt x="11" y="1"/>
                  </a:lnTo>
                  <a:lnTo>
                    <a:pt x="15" y="1"/>
                  </a:lnTo>
                  <a:lnTo>
                    <a:pt x="19" y="0"/>
                  </a:lnTo>
                  <a:lnTo>
                    <a:pt x="20" y="1"/>
                  </a:lnTo>
                  <a:lnTo>
                    <a:pt x="20" y="2"/>
                  </a:lnTo>
                  <a:lnTo>
                    <a:pt x="20" y="3"/>
                  </a:lnTo>
                  <a:lnTo>
                    <a:pt x="15" y="5"/>
                  </a:lnTo>
                  <a:lnTo>
                    <a:pt x="10" y="6"/>
                  </a:lnTo>
                  <a:lnTo>
                    <a:pt x="5" y="8"/>
                  </a:lnTo>
                  <a:lnTo>
                    <a:pt x="0" y="10"/>
                  </a:lnTo>
                  <a:lnTo>
                    <a:pt x="2" y="8"/>
                  </a:lnTo>
                  <a:lnTo>
                    <a:pt x="2" y="7"/>
                  </a:lnTo>
                  <a:lnTo>
                    <a:pt x="2" y="6"/>
                  </a:lnTo>
                  <a:lnTo>
                    <a:pt x="2" y="5"/>
                  </a:lnTo>
                  <a:close/>
                </a:path>
              </a:pathLst>
            </a:custGeom>
            <a:solidFill>
              <a:srgbClr val="000000"/>
            </a:solidFill>
            <a:ln w="9525">
              <a:noFill/>
              <a:round/>
              <a:headEnd/>
              <a:tailEnd/>
            </a:ln>
          </p:spPr>
          <p:txBody>
            <a:bodyPr/>
            <a:lstStyle/>
            <a:p>
              <a:endParaRPr lang="el-GR"/>
            </a:p>
          </p:txBody>
        </p:sp>
        <p:sp>
          <p:nvSpPr>
            <p:cNvPr id="41314" name="Freeform 709"/>
            <p:cNvSpPr>
              <a:spLocks/>
            </p:cNvSpPr>
            <p:nvPr/>
          </p:nvSpPr>
          <p:spPr bwMode="auto">
            <a:xfrm>
              <a:off x="4264" y="2205"/>
              <a:ext cx="8" cy="5"/>
            </a:xfrm>
            <a:custGeom>
              <a:avLst/>
              <a:gdLst>
                <a:gd name="T0" fmla="*/ 0 w 8"/>
                <a:gd name="T1" fmla="*/ 0 h 5"/>
                <a:gd name="T2" fmla="*/ 2 w 8"/>
                <a:gd name="T3" fmla="*/ 0 h 5"/>
                <a:gd name="T4" fmla="*/ 4 w 8"/>
                <a:gd name="T5" fmla="*/ 0 h 5"/>
                <a:gd name="T6" fmla="*/ 5 w 8"/>
                <a:gd name="T7" fmla="*/ 0 h 5"/>
                <a:gd name="T8" fmla="*/ 7 w 8"/>
                <a:gd name="T9" fmla="*/ 0 h 5"/>
                <a:gd name="T10" fmla="*/ 7 w 8"/>
                <a:gd name="T11" fmla="*/ 1 h 5"/>
                <a:gd name="T12" fmla="*/ 8 w 8"/>
                <a:gd name="T13" fmla="*/ 2 h 5"/>
                <a:gd name="T14" fmla="*/ 8 w 8"/>
                <a:gd name="T15" fmla="*/ 4 h 5"/>
                <a:gd name="T16" fmla="*/ 8 w 8"/>
                <a:gd name="T17" fmla="*/ 5 h 5"/>
                <a:gd name="T18" fmla="*/ 7 w 8"/>
                <a:gd name="T19" fmla="*/ 5 h 5"/>
                <a:gd name="T20" fmla="*/ 4 w 8"/>
                <a:gd name="T21" fmla="*/ 5 h 5"/>
                <a:gd name="T22" fmla="*/ 3 w 8"/>
                <a:gd name="T23" fmla="*/ 5 h 5"/>
                <a:gd name="T24" fmla="*/ 0 w 8"/>
                <a:gd name="T25" fmla="*/ 5 h 5"/>
                <a:gd name="T26" fmla="*/ 0 w 8"/>
                <a:gd name="T27" fmla="*/ 4 h 5"/>
                <a:gd name="T28" fmla="*/ 0 w 8"/>
                <a:gd name="T29" fmla="*/ 2 h 5"/>
                <a:gd name="T30" fmla="*/ 0 w 8"/>
                <a:gd name="T31" fmla="*/ 1 h 5"/>
                <a:gd name="T32" fmla="*/ 0 w 8"/>
                <a:gd name="T33" fmla="*/ 0 h 5"/>
                <a:gd name="T34" fmla="*/ 0 w 8"/>
                <a:gd name="T35" fmla="*/ 0 h 5"/>
                <a:gd name="T36" fmla="*/ 0 w 8"/>
                <a:gd name="T37" fmla="*/ 0 h 5"/>
                <a:gd name="T38" fmla="*/ 0 w 8"/>
                <a:gd name="T39" fmla="*/ 0 h 5"/>
                <a:gd name="T40" fmla="*/ 0 w 8"/>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
                <a:gd name="T65" fmla="*/ 8 w 8"/>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
                  <a:moveTo>
                    <a:pt x="0" y="0"/>
                  </a:moveTo>
                  <a:lnTo>
                    <a:pt x="2" y="0"/>
                  </a:lnTo>
                  <a:lnTo>
                    <a:pt x="4" y="0"/>
                  </a:lnTo>
                  <a:lnTo>
                    <a:pt x="5" y="0"/>
                  </a:lnTo>
                  <a:lnTo>
                    <a:pt x="7" y="0"/>
                  </a:lnTo>
                  <a:lnTo>
                    <a:pt x="7" y="1"/>
                  </a:lnTo>
                  <a:lnTo>
                    <a:pt x="8" y="2"/>
                  </a:lnTo>
                  <a:lnTo>
                    <a:pt x="8" y="4"/>
                  </a:lnTo>
                  <a:lnTo>
                    <a:pt x="8" y="5"/>
                  </a:lnTo>
                  <a:lnTo>
                    <a:pt x="7" y="5"/>
                  </a:lnTo>
                  <a:lnTo>
                    <a:pt x="4" y="5"/>
                  </a:lnTo>
                  <a:lnTo>
                    <a:pt x="3" y="5"/>
                  </a:lnTo>
                  <a:lnTo>
                    <a:pt x="0" y="5"/>
                  </a:lnTo>
                  <a:lnTo>
                    <a:pt x="0" y="4"/>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315" name="Freeform 710"/>
            <p:cNvSpPr>
              <a:spLocks/>
            </p:cNvSpPr>
            <p:nvPr/>
          </p:nvSpPr>
          <p:spPr bwMode="auto">
            <a:xfrm>
              <a:off x="4272" y="2821"/>
              <a:ext cx="13" cy="10"/>
            </a:xfrm>
            <a:custGeom>
              <a:avLst/>
              <a:gdLst>
                <a:gd name="T0" fmla="*/ 0 w 13"/>
                <a:gd name="T1" fmla="*/ 0 h 10"/>
                <a:gd name="T2" fmla="*/ 2 w 13"/>
                <a:gd name="T3" fmla="*/ 1 h 10"/>
                <a:gd name="T4" fmla="*/ 6 w 13"/>
                <a:gd name="T5" fmla="*/ 1 h 10"/>
                <a:gd name="T6" fmla="*/ 9 w 13"/>
                <a:gd name="T7" fmla="*/ 3 h 10"/>
                <a:gd name="T8" fmla="*/ 12 w 13"/>
                <a:gd name="T9" fmla="*/ 4 h 10"/>
                <a:gd name="T10" fmla="*/ 12 w 13"/>
                <a:gd name="T11" fmla="*/ 5 h 10"/>
                <a:gd name="T12" fmla="*/ 12 w 13"/>
                <a:gd name="T13" fmla="*/ 6 h 10"/>
                <a:gd name="T14" fmla="*/ 12 w 13"/>
                <a:gd name="T15" fmla="*/ 9 h 10"/>
                <a:gd name="T16" fmla="*/ 13 w 13"/>
                <a:gd name="T17" fmla="*/ 10 h 10"/>
                <a:gd name="T18" fmla="*/ 9 w 13"/>
                <a:gd name="T19" fmla="*/ 9 h 10"/>
                <a:gd name="T20" fmla="*/ 5 w 13"/>
                <a:gd name="T21" fmla="*/ 7 h 10"/>
                <a:gd name="T22" fmla="*/ 1 w 13"/>
                <a:gd name="T23" fmla="*/ 4 h 10"/>
                <a:gd name="T24" fmla="*/ 0 w 13"/>
                <a:gd name="T25" fmla="*/ 0 h 10"/>
                <a:gd name="T26" fmla="*/ 0 w 13"/>
                <a:gd name="T27" fmla="*/ 0 h 10"/>
                <a:gd name="T28" fmla="*/ 0 w 13"/>
                <a:gd name="T29" fmla="*/ 0 h 10"/>
                <a:gd name="T30" fmla="*/ 0 w 13"/>
                <a:gd name="T31" fmla="*/ 0 h 10"/>
                <a:gd name="T32" fmla="*/ 0 w 13"/>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0"/>
                <a:gd name="T53" fmla="*/ 13 w 13"/>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0">
                  <a:moveTo>
                    <a:pt x="0" y="0"/>
                  </a:moveTo>
                  <a:lnTo>
                    <a:pt x="2" y="1"/>
                  </a:lnTo>
                  <a:lnTo>
                    <a:pt x="6" y="1"/>
                  </a:lnTo>
                  <a:lnTo>
                    <a:pt x="9" y="3"/>
                  </a:lnTo>
                  <a:lnTo>
                    <a:pt x="12" y="4"/>
                  </a:lnTo>
                  <a:lnTo>
                    <a:pt x="12" y="5"/>
                  </a:lnTo>
                  <a:lnTo>
                    <a:pt x="12" y="6"/>
                  </a:lnTo>
                  <a:lnTo>
                    <a:pt x="12" y="9"/>
                  </a:lnTo>
                  <a:lnTo>
                    <a:pt x="13" y="10"/>
                  </a:lnTo>
                  <a:lnTo>
                    <a:pt x="9" y="9"/>
                  </a:lnTo>
                  <a:lnTo>
                    <a:pt x="5" y="7"/>
                  </a:lnTo>
                  <a:lnTo>
                    <a:pt x="1" y="4"/>
                  </a:lnTo>
                  <a:lnTo>
                    <a:pt x="0" y="0"/>
                  </a:lnTo>
                  <a:close/>
                </a:path>
              </a:pathLst>
            </a:custGeom>
            <a:solidFill>
              <a:srgbClr val="000000"/>
            </a:solidFill>
            <a:ln w="9525">
              <a:noFill/>
              <a:round/>
              <a:headEnd/>
              <a:tailEnd/>
            </a:ln>
          </p:spPr>
          <p:txBody>
            <a:bodyPr/>
            <a:lstStyle/>
            <a:p>
              <a:endParaRPr lang="el-GR"/>
            </a:p>
          </p:txBody>
        </p:sp>
        <p:sp>
          <p:nvSpPr>
            <p:cNvPr id="41316" name="Freeform 711"/>
            <p:cNvSpPr>
              <a:spLocks/>
            </p:cNvSpPr>
            <p:nvPr/>
          </p:nvSpPr>
          <p:spPr bwMode="auto">
            <a:xfrm>
              <a:off x="4278" y="2451"/>
              <a:ext cx="167" cy="165"/>
            </a:xfrm>
            <a:custGeom>
              <a:avLst/>
              <a:gdLst>
                <a:gd name="T0" fmla="*/ 0 w 167"/>
                <a:gd name="T1" fmla="*/ 70 h 165"/>
                <a:gd name="T2" fmla="*/ 9 w 167"/>
                <a:gd name="T3" fmla="*/ 44 h 165"/>
                <a:gd name="T4" fmla="*/ 21 w 167"/>
                <a:gd name="T5" fmla="*/ 24 h 165"/>
                <a:gd name="T6" fmla="*/ 36 w 167"/>
                <a:gd name="T7" fmla="*/ 11 h 165"/>
                <a:gd name="T8" fmla="*/ 54 w 167"/>
                <a:gd name="T9" fmla="*/ 2 h 165"/>
                <a:gd name="T10" fmla="*/ 74 w 167"/>
                <a:gd name="T11" fmla="*/ 0 h 165"/>
                <a:gd name="T12" fmla="*/ 95 w 167"/>
                <a:gd name="T13" fmla="*/ 2 h 165"/>
                <a:gd name="T14" fmla="*/ 119 w 167"/>
                <a:gd name="T15" fmla="*/ 10 h 165"/>
                <a:gd name="T16" fmla="*/ 141 w 167"/>
                <a:gd name="T17" fmla="*/ 23 h 165"/>
                <a:gd name="T18" fmla="*/ 153 w 167"/>
                <a:gd name="T19" fmla="*/ 39 h 165"/>
                <a:gd name="T20" fmla="*/ 162 w 167"/>
                <a:gd name="T21" fmla="*/ 56 h 165"/>
                <a:gd name="T22" fmla="*/ 166 w 167"/>
                <a:gd name="T23" fmla="*/ 72 h 165"/>
                <a:gd name="T24" fmla="*/ 167 w 167"/>
                <a:gd name="T25" fmla="*/ 90 h 165"/>
                <a:gd name="T26" fmla="*/ 163 w 167"/>
                <a:gd name="T27" fmla="*/ 106 h 165"/>
                <a:gd name="T28" fmla="*/ 157 w 167"/>
                <a:gd name="T29" fmla="*/ 122 h 165"/>
                <a:gd name="T30" fmla="*/ 146 w 167"/>
                <a:gd name="T31" fmla="*/ 138 h 165"/>
                <a:gd name="T32" fmla="*/ 130 w 167"/>
                <a:gd name="T33" fmla="*/ 153 h 165"/>
                <a:gd name="T34" fmla="*/ 105 w 167"/>
                <a:gd name="T35" fmla="*/ 163 h 165"/>
                <a:gd name="T36" fmla="*/ 80 w 167"/>
                <a:gd name="T37" fmla="*/ 165 h 165"/>
                <a:gd name="T38" fmla="*/ 58 w 167"/>
                <a:gd name="T39" fmla="*/ 161 h 165"/>
                <a:gd name="T40" fmla="*/ 40 w 167"/>
                <a:gd name="T41" fmla="*/ 152 h 165"/>
                <a:gd name="T42" fmla="*/ 22 w 167"/>
                <a:gd name="T43" fmla="*/ 138 h 165"/>
                <a:gd name="T44" fmla="*/ 10 w 167"/>
                <a:gd name="T45" fmla="*/ 118 h 165"/>
                <a:gd name="T46" fmla="*/ 3 w 167"/>
                <a:gd name="T47" fmla="*/ 96 h 165"/>
                <a:gd name="T48" fmla="*/ 0 w 167"/>
                <a:gd name="T49" fmla="*/ 70 h 165"/>
                <a:gd name="T50" fmla="*/ 0 w 167"/>
                <a:gd name="T51" fmla="*/ 70 h 165"/>
                <a:gd name="T52" fmla="*/ 0 w 167"/>
                <a:gd name="T53" fmla="*/ 70 h 165"/>
                <a:gd name="T54" fmla="*/ 0 w 167"/>
                <a:gd name="T55" fmla="*/ 70 h 165"/>
                <a:gd name="T56" fmla="*/ 0 w 167"/>
                <a:gd name="T57" fmla="*/ 70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165"/>
                <a:gd name="T89" fmla="*/ 167 w 167"/>
                <a:gd name="T90" fmla="*/ 165 h 1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165">
                  <a:moveTo>
                    <a:pt x="0" y="70"/>
                  </a:moveTo>
                  <a:lnTo>
                    <a:pt x="9" y="44"/>
                  </a:lnTo>
                  <a:lnTo>
                    <a:pt x="21" y="24"/>
                  </a:lnTo>
                  <a:lnTo>
                    <a:pt x="36" y="11"/>
                  </a:lnTo>
                  <a:lnTo>
                    <a:pt x="54" y="2"/>
                  </a:lnTo>
                  <a:lnTo>
                    <a:pt x="74" y="0"/>
                  </a:lnTo>
                  <a:lnTo>
                    <a:pt x="95" y="2"/>
                  </a:lnTo>
                  <a:lnTo>
                    <a:pt x="119" y="10"/>
                  </a:lnTo>
                  <a:lnTo>
                    <a:pt x="141" y="23"/>
                  </a:lnTo>
                  <a:lnTo>
                    <a:pt x="153" y="39"/>
                  </a:lnTo>
                  <a:lnTo>
                    <a:pt x="162" y="56"/>
                  </a:lnTo>
                  <a:lnTo>
                    <a:pt x="166" y="72"/>
                  </a:lnTo>
                  <a:lnTo>
                    <a:pt x="167" y="90"/>
                  </a:lnTo>
                  <a:lnTo>
                    <a:pt x="163" y="106"/>
                  </a:lnTo>
                  <a:lnTo>
                    <a:pt x="157" y="122"/>
                  </a:lnTo>
                  <a:lnTo>
                    <a:pt x="146" y="138"/>
                  </a:lnTo>
                  <a:lnTo>
                    <a:pt x="130" y="153"/>
                  </a:lnTo>
                  <a:lnTo>
                    <a:pt x="105" y="163"/>
                  </a:lnTo>
                  <a:lnTo>
                    <a:pt x="80" y="165"/>
                  </a:lnTo>
                  <a:lnTo>
                    <a:pt x="58" y="161"/>
                  </a:lnTo>
                  <a:lnTo>
                    <a:pt x="40" y="152"/>
                  </a:lnTo>
                  <a:lnTo>
                    <a:pt x="22" y="138"/>
                  </a:lnTo>
                  <a:lnTo>
                    <a:pt x="10" y="118"/>
                  </a:lnTo>
                  <a:lnTo>
                    <a:pt x="3" y="96"/>
                  </a:lnTo>
                  <a:lnTo>
                    <a:pt x="0" y="70"/>
                  </a:lnTo>
                  <a:close/>
                </a:path>
              </a:pathLst>
            </a:custGeom>
            <a:solidFill>
              <a:srgbClr val="990000"/>
            </a:solidFill>
            <a:ln w="9525">
              <a:noFill/>
              <a:round/>
              <a:headEnd/>
              <a:tailEnd/>
            </a:ln>
          </p:spPr>
          <p:txBody>
            <a:bodyPr/>
            <a:lstStyle/>
            <a:p>
              <a:endParaRPr lang="el-GR"/>
            </a:p>
          </p:txBody>
        </p:sp>
        <p:sp>
          <p:nvSpPr>
            <p:cNvPr id="41317" name="Freeform 712"/>
            <p:cNvSpPr>
              <a:spLocks/>
            </p:cNvSpPr>
            <p:nvPr/>
          </p:nvSpPr>
          <p:spPr bwMode="auto">
            <a:xfrm>
              <a:off x="4356" y="2731"/>
              <a:ext cx="345" cy="320"/>
            </a:xfrm>
            <a:custGeom>
              <a:avLst/>
              <a:gdLst>
                <a:gd name="T0" fmla="*/ 14 w 345"/>
                <a:gd name="T1" fmla="*/ 238 h 320"/>
                <a:gd name="T2" fmla="*/ 47 w 345"/>
                <a:gd name="T3" fmla="*/ 230 h 320"/>
                <a:gd name="T4" fmla="*/ 47 w 345"/>
                <a:gd name="T5" fmla="*/ 225 h 320"/>
                <a:gd name="T6" fmla="*/ 9 w 345"/>
                <a:gd name="T7" fmla="*/ 230 h 320"/>
                <a:gd name="T8" fmla="*/ 6 w 345"/>
                <a:gd name="T9" fmla="*/ 209 h 320"/>
                <a:gd name="T10" fmla="*/ 35 w 345"/>
                <a:gd name="T11" fmla="*/ 201 h 320"/>
                <a:gd name="T12" fmla="*/ 35 w 345"/>
                <a:gd name="T13" fmla="*/ 196 h 320"/>
                <a:gd name="T14" fmla="*/ 7 w 345"/>
                <a:gd name="T15" fmla="*/ 199 h 320"/>
                <a:gd name="T16" fmla="*/ 9 w 345"/>
                <a:gd name="T17" fmla="*/ 175 h 320"/>
                <a:gd name="T18" fmla="*/ 70 w 345"/>
                <a:gd name="T19" fmla="*/ 163 h 320"/>
                <a:gd name="T20" fmla="*/ 30 w 345"/>
                <a:gd name="T21" fmla="*/ 167 h 320"/>
                <a:gd name="T22" fmla="*/ 4 w 345"/>
                <a:gd name="T23" fmla="*/ 147 h 320"/>
                <a:gd name="T24" fmla="*/ 41 w 345"/>
                <a:gd name="T25" fmla="*/ 135 h 320"/>
                <a:gd name="T26" fmla="*/ 62 w 345"/>
                <a:gd name="T27" fmla="*/ 127 h 320"/>
                <a:gd name="T28" fmla="*/ 27 w 345"/>
                <a:gd name="T29" fmla="*/ 130 h 320"/>
                <a:gd name="T30" fmla="*/ 2 w 345"/>
                <a:gd name="T31" fmla="*/ 112 h 320"/>
                <a:gd name="T32" fmla="*/ 49 w 345"/>
                <a:gd name="T33" fmla="*/ 102 h 320"/>
                <a:gd name="T34" fmla="*/ 75 w 345"/>
                <a:gd name="T35" fmla="*/ 96 h 320"/>
                <a:gd name="T36" fmla="*/ 37 w 345"/>
                <a:gd name="T37" fmla="*/ 97 h 320"/>
                <a:gd name="T38" fmla="*/ 2 w 345"/>
                <a:gd name="T39" fmla="*/ 81 h 320"/>
                <a:gd name="T40" fmla="*/ 27 w 345"/>
                <a:gd name="T41" fmla="*/ 75 h 320"/>
                <a:gd name="T42" fmla="*/ 43 w 345"/>
                <a:gd name="T43" fmla="*/ 72 h 320"/>
                <a:gd name="T44" fmla="*/ 18 w 345"/>
                <a:gd name="T45" fmla="*/ 69 h 320"/>
                <a:gd name="T46" fmla="*/ 4 w 345"/>
                <a:gd name="T47" fmla="*/ 58 h 320"/>
                <a:gd name="T48" fmla="*/ 110 w 345"/>
                <a:gd name="T49" fmla="*/ 33 h 320"/>
                <a:gd name="T50" fmla="*/ 170 w 345"/>
                <a:gd name="T51" fmla="*/ 0 h 320"/>
                <a:gd name="T52" fmla="*/ 178 w 345"/>
                <a:gd name="T53" fmla="*/ 26 h 320"/>
                <a:gd name="T54" fmla="*/ 156 w 345"/>
                <a:gd name="T55" fmla="*/ 42 h 320"/>
                <a:gd name="T56" fmla="*/ 183 w 345"/>
                <a:gd name="T57" fmla="*/ 31 h 320"/>
                <a:gd name="T58" fmla="*/ 206 w 345"/>
                <a:gd name="T59" fmla="*/ 39 h 320"/>
                <a:gd name="T60" fmla="*/ 179 w 345"/>
                <a:gd name="T61" fmla="*/ 64 h 320"/>
                <a:gd name="T62" fmla="*/ 157 w 345"/>
                <a:gd name="T63" fmla="*/ 76 h 320"/>
                <a:gd name="T64" fmla="*/ 195 w 345"/>
                <a:gd name="T65" fmla="*/ 63 h 320"/>
                <a:gd name="T66" fmla="*/ 216 w 345"/>
                <a:gd name="T67" fmla="*/ 49 h 320"/>
                <a:gd name="T68" fmla="*/ 230 w 345"/>
                <a:gd name="T69" fmla="*/ 80 h 320"/>
                <a:gd name="T70" fmla="*/ 184 w 345"/>
                <a:gd name="T71" fmla="*/ 107 h 320"/>
                <a:gd name="T72" fmla="*/ 221 w 345"/>
                <a:gd name="T73" fmla="*/ 95 h 320"/>
                <a:gd name="T74" fmla="*/ 268 w 345"/>
                <a:gd name="T75" fmla="*/ 104 h 320"/>
                <a:gd name="T76" fmla="*/ 248 w 345"/>
                <a:gd name="T77" fmla="*/ 126 h 320"/>
                <a:gd name="T78" fmla="*/ 235 w 345"/>
                <a:gd name="T79" fmla="*/ 137 h 320"/>
                <a:gd name="T80" fmla="*/ 267 w 345"/>
                <a:gd name="T81" fmla="*/ 123 h 320"/>
                <a:gd name="T82" fmla="*/ 293 w 345"/>
                <a:gd name="T83" fmla="*/ 131 h 320"/>
                <a:gd name="T84" fmla="*/ 259 w 345"/>
                <a:gd name="T85" fmla="*/ 159 h 320"/>
                <a:gd name="T86" fmla="*/ 268 w 345"/>
                <a:gd name="T87" fmla="*/ 164 h 320"/>
                <a:gd name="T88" fmla="*/ 302 w 345"/>
                <a:gd name="T89" fmla="*/ 143 h 320"/>
                <a:gd name="T90" fmla="*/ 318 w 345"/>
                <a:gd name="T91" fmla="*/ 158 h 320"/>
                <a:gd name="T92" fmla="*/ 287 w 345"/>
                <a:gd name="T93" fmla="*/ 193 h 320"/>
                <a:gd name="T94" fmla="*/ 292 w 345"/>
                <a:gd name="T95" fmla="*/ 199 h 320"/>
                <a:gd name="T96" fmla="*/ 335 w 345"/>
                <a:gd name="T97" fmla="*/ 174 h 320"/>
                <a:gd name="T98" fmla="*/ 320 w 345"/>
                <a:gd name="T99" fmla="*/ 211 h 320"/>
                <a:gd name="T100" fmla="*/ 234 w 345"/>
                <a:gd name="T101" fmla="*/ 264 h 320"/>
                <a:gd name="T102" fmla="*/ 137 w 345"/>
                <a:gd name="T103" fmla="*/ 301 h 320"/>
                <a:gd name="T104" fmla="*/ 41 w 345"/>
                <a:gd name="T105" fmla="*/ 319 h 320"/>
                <a:gd name="T106" fmla="*/ 7 w 345"/>
                <a:gd name="T107" fmla="*/ 320 h 320"/>
                <a:gd name="T108" fmla="*/ 12 w 345"/>
                <a:gd name="T109" fmla="*/ 306 h 320"/>
                <a:gd name="T110" fmla="*/ 43 w 345"/>
                <a:gd name="T111" fmla="*/ 296 h 320"/>
                <a:gd name="T112" fmla="*/ 41 w 345"/>
                <a:gd name="T113" fmla="*/ 293 h 320"/>
                <a:gd name="T114" fmla="*/ 7 w 345"/>
                <a:gd name="T115" fmla="*/ 298 h 320"/>
                <a:gd name="T116" fmla="*/ 12 w 345"/>
                <a:gd name="T117" fmla="*/ 277 h 320"/>
                <a:gd name="T118" fmla="*/ 75 w 345"/>
                <a:gd name="T119" fmla="*/ 259 h 320"/>
                <a:gd name="T120" fmla="*/ 74 w 345"/>
                <a:gd name="T121" fmla="*/ 254 h 320"/>
                <a:gd name="T122" fmla="*/ 15 w 345"/>
                <a:gd name="T123" fmla="*/ 268 h 320"/>
                <a:gd name="T124" fmla="*/ 1 w 345"/>
                <a:gd name="T125" fmla="*/ 262 h 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
                <a:gd name="T190" fmla="*/ 0 h 320"/>
                <a:gd name="T191" fmla="*/ 345 w 345"/>
                <a:gd name="T192" fmla="*/ 320 h 3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 h="320">
                  <a:moveTo>
                    <a:pt x="1" y="262"/>
                  </a:moveTo>
                  <a:lnTo>
                    <a:pt x="1" y="257"/>
                  </a:lnTo>
                  <a:lnTo>
                    <a:pt x="1" y="251"/>
                  </a:lnTo>
                  <a:lnTo>
                    <a:pt x="1" y="246"/>
                  </a:lnTo>
                  <a:lnTo>
                    <a:pt x="1" y="241"/>
                  </a:lnTo>
                  <a:lnTo>
                    <a:pt x="14" y="238"/>
                  </a:lnTo>
                  <a:lnTo>
                    <a:pt x="23" y="236"/>
                  </a:lnTo>
                  <a:lnTo>
                    <a:pt x="30" y="235"/>
                  </a:lnTo>
                  <a:lnTo>
                    <a:pt x="36" y="233"/>
                  </a:lnTo>
                  <a:lnTo>
                    <a:pt x="39" y="232"/>
                  </a:lnTo>
                  <a:lnTo>
                    <a:pt x="43" y="231"/>
                  </a:lnTo>
                  <a:lnTo>
                    <a:pt x="47" y="230"/>
                  </a:lnTo>
                  <a:lnTo>
                    <a:pt x="52" y="228"/>
                  </a:lnTo>
                  <a:lnTo>
                    <a:pt x="52" y="227"/>
                  </a:lnTo>
                  <a:lnTo>
                    <a:pt x="53" y="226"/>
                  </a:lnTo>
                  <a:lnTo>
                    <a:pt x="53" y="225"/>
                  </a:lnTo>
                  <a:lnTo>
                    <a:pt x="53" y="223"/>
                  </a:lnTo>
                  <a:lnTo>
                    <a:pt x="47" y="225"/>
                  </a:lnTo>
                  <a:lnTo>
                    <a:pt x="41" y="226"/>
                  </a:lnTo>
                  <a:lnTo>
                    <a:pt x="35" y="227"/>
                  </a:lnTo>
                  <a:lnTo>
                    <a:pt x="28" y="228"/>
                  </a:lnTo>
                  <a:lnTo>
                    <a:pt x="21" y="228"/>
                  </a:lnTo>
                  <a:lnTo>
                    <a:pt x="15" y="230"/>
                  </a:lnTo>
                  <a:lnTo>
                    <a:pt x="9" y="230"/>
                  </a:lnTo>
                  <a:lnTo>
                    <a:pt x="1" y="230"/>
                  </a:lnTo>
                  <a:lnTo>
                    <a:pt x="1" y="225"/>
                  </a:lnTo>
                  <a:lnTo>
                    <a:pt x="1" y="220"/>
                  </a:lnTo>
                  <a:lnTo>
                    <a:pt x="1" y="215"/>
                  </a:lnTo>
                  <a:lnTo>
                    <a:pt x="1" y="210"/>
                  </a:lnTo>
                  <a:lnTo>
                    <a:pt x="6" y="209"/>
                  </a:lnTo>
                  <a:lnTo>
                    <a:pt x="11" y="207"/>
                  </a:lnTo>
                  <a:lnTo>
                    <a:pt x="15" y="206"/>
                  </a:lnTo>
                  <a:lnTo>
                    <a:pt x="20" y="205"/>
                  </a:lnTo>
                  <a:lnTo>
                    <a:pt x="25" y="204"/>
                  </a:lnTo>
                  <a:lnTo>
                    <a:pt x="30" y="202"/>
                  </a:lnTo>
                  <a:lnTo>
                    <a:pt x="35" y="201"/>
                  </a:lnTo>
                  <a:lnTo>
                    <a:pt x="39" y="200"/>
                  </a:lnTo>
                  <a:lnTo>
                    <a:pt x="39" y="199"/>
                  </a:lnTo>
                  <a:lnTo>
                    <a:pt x="39" y="198"/>
                  </a:lnTo>
                  <a:lnTo>
                    <a:pt x="39" y="196"/>
                  </a:lnTo>
                  <a:lnTo>
                    <a:pt x="35" y="196"/>
                  </a:lnTo>
                  <a:lnTo>
                    <a:pt x="31" y="196"/>
                  </a:lnTo>
                  <a:lnTo>
                    <a:pt x="26" y="196"/>
                  </a:lnTo>
                  <a:lnTo>
                    <a:pt x="21" y="198"/>
                  </a:lnTo>
                  <a:lnTo>
                    <a:pt x="17" y="198"/>
                  </a:lnTo>
                  <a:lnTo>
                    <a:pt x="12" y="198"/>
                  </a:lnTo>
                  <a:lnTo>
                    <a:pt x="7" y="199"/>
                  </a:lnTo>
                  <a:lnTo>
                    <a:pt x="2" y="199"/>
                  </a:lnTo>
                  <a:lnTo>
                    <a:pt x="1" y="194"/>
                  </a:lnTo>
                  <a:lnTo>
                    <a:pt x="1" y="186"/>
                  </a:lnTo>
                  <a:lnTo>
                    <a:pt x="1" y="179"/>
                  </a:lnTo>
                  <a:lnTo>
                    <a:pt x="1" y="175"/>
                  </a:lnTo>
                  <a:lnTo>
                    <a:pt x="9" y="175"/>
                  </a:lnTo>
                  <a:lnTo>
                    <a:pt x="18" y="174"/>
                  </a:lnTo>
                  <a:lnTo>
                    <a:pt x="31" y="173"/>
                  </a:lnTo>
                  <a:lnTo>
                    <a:pt x="43" y="172"/>
                  </a:lnTo>
                  <a:lnTo>
                    <a:pt x="54" y="169"/>
                  </a:lnTo>
                  <a:lnTo>
                    <a:pt x="64" y="167"/>
                  </a:lnTo>
                  <a:lnTo>
                    <a:pt x="70" y="163"/>
                  </a:lnTo>
                  <a:lnTo>
                    <a:pt x="72" y="159"/>
                  </a:lnTo>
                  <a:lnTo>
                    <a:pt x="64" y="160"/>
                  </a:lnTo>
                  <a:lnTo>
                    <a:pt x="56" y="163"/>
                  </a:lnTo>
                  <a:lnTo>
                    <a:pt x="47" y="164"/>
                  </a:lnTo>
                  <a:lnTo>
                    <a:pt x="38" y="165"/>
                  </a:lnTo>
                  <a:lnTo>
                    <a:pt x="30" y="167"/>
                  </a:lnTo>
                  <a:lnTo>
                    <a:pt x="21" y="168"/>
                  </a:lnTo>
                  <a:lnTo>
                    <a:pt x="11" y="168"/>
                  </a:lnTo>
                  <a:lnTo>
                    <a:pt x="2" y="167"/>
                  </a:lnTo>
                  <a:lnTo>
                    <a:pt x="4" y="160"/>
                  </a:lnTo>
                  <a:lnTo>
                    <a:pt x="4" y="153"/>
                  </a:lnTo>
                  <a:lnTo>
                    <a:pt x="4" y="147"/>
                  </a:lnTo>
                  <a:lnTo>
                    <a:pt x="4" y="141"/>
                  </a:lnTo>
                  <a:lnTo>
                    <a:pt x="11" y="139"/>
                  </a:lnTo>
                  <a:lnTo>
                    <a:pt x="18" y="138"/>
                  </a:lnTo>
                  <a:lnTo>
                    <a:pt x="26" y="137"/>
                  </a:lnTo>
                  <a:lnTo>
                    <a:pt x="33" y="136"/>
                  </a:lnTo>
                  <a:lnTo>
                    <a:pt x="41" y="135"/>
                  </a:lnTo>
                  <a:lnTo>
                    <a:pt x="48" y="133"/>
                  </a:lnTo>
                  <a:lnTo>
                    <a:pt x="56" y="131"/>
                  </a:lnTo>
                  <a:lnTo>
                    <a:pt x="62" y="130"/>
                  </a:lnTo>
                  <a:lnTo>
                    <a:pt x="62" y="128"/>
                  </a:lnTo>
                  <a:lnTo>
                    <a:pt x="62" y="127"/>
                  </a:lnTo>
                  <a:lnTo>
                    <a:pt x="62" y="126"/>
                  </a:lnTo>
                  <a:lnTo>
                    <a:pt x="56" y="126"/>
                  </a:lnTo>
                  <a:lnTo>
                    <a:pt x="49" y="126"/>
                  </a:lnTo>
                  <a:lnTo>
                    <a:pt x="42" y="127"/>
                  </a:lnTo>
                  <a:lnTo>
                    <a:pt x="35" y="128"/>
                  </a:lnTo>
                  <a:lnTo>
                    <a:pt x="27" y="130"/>
                  </a:lnTo>
                  <a:lnTo>
                    <a:pt x="18" y="131"/>
                  </a:lnTo>
                  <a:lnTo>
                    <a:pt x="11" y="131"/>
                  </a:lnTo>
                  <a:lnTo>
                    <a:pt x="2" y="131"/>
                  </a:lnTo>
                  <a:lnTo>
                    <a:pt x="2" y="125"/>
                  </a:lnTo>
                  <a:lnTo>
                    <a:pt x="2" y="118"/>
                  </a:lnTo>
                  <a:lnTo>
                    <a:pt x="2" y="112"/>
                  </a:lnTo>
                  <a:lnTo>
                    <a:pt x="2" y="106"/>
                  </a:lnTo>
                  <a:lnTo>
                    <a:pt x="12" y="106"/>
                  </a:lnTo>
                  <a:lnTo>
                    <a:pt x="22" y="105"/>
                  </a:lnTo>
                  <a:lnTo>
                    <a:pt x="31" y="105"/>
                  </a:lnTo>
                  <a:lnTo>
                    <a:pt x="41" y="104"/>
                  </a:lnTo>
                  <a:lnTo>
                    <a:pt x="49" y="102"/>
                  </a:lnTo>
                  <a:lnTo>
                    <a:pt x="59" y="101"/>
                  </a:lnTo>
                  <a:lnTo>
                    <a:pt x="67" y="100"/>
                  </a:lnTo>
                  <a:lnTo>
                    <a:pt x="75" y="97"/>
                  </a:lnTo>
                  <a:lnTo>
                    <a:pt x="75" y="96"/>
                  </a:lnTo>
                  <a:lnTo>
                    <a:pt x="74" y="96"/>
                  </a:lnTo>
                  <a:lnTo>
                    <a:pt x="64" y="96"/>
                  </a:lnTo>
                  <a:lnTo>
                    <a:pt x="57" y="97"/>
                  </a:lnTo>
                  <a:lnTo>
                    <a:pt x="51" y="97"/>
                  </a:lnTo>
                  <a:lnTo>
                    <a:pt x="44" y="97"/>
                  </a:lnTo>
                  <a:lnTo>
                    <a:pt x="37" y="97"/>
                  </a:lnTo>
                  <a:lnTo>
                    <a:pt x="28" y="97"/>
                  </a:lnTo>
                  <a:lnTo>
                    <a:pt x="17" y="97"/>
                  </a:lnTo>
                  <a:lnTo>
                    <a:pt x="4" y="97"/>
                  </a:lnTo>
                  <a:lnTo>
                    <a:pt x="4" y="93"/>
                  </a:lnTo>
                  <a:lnTo>
                    <a:pt x="4" y="86"/>
                  </a:lnTo>
                  <a:lnTo>
                    <a:pt x="2" y="81"/>
                  </a:lnTo>
                  <a:lnTo>
                    <a:pt x="2" y="76"/>
                  </a:lnTo>
                  <a:lnTo>
                    <a:pt x="7" y="76"/>
                  </a:lnTo>
                  <a:lnTo>
                    <a:pt x="12" y="75"/>
                  </a:lnTo>
                  <a:lnTo>
                    <a:pt x="17" y="75"/>
                  </a:lnTo>
                  <a:lnTo>
                    <a:pt x="22" y="75"/>
                  </a:lnTo>
                  <a:lnTo>
                    <a:pt x="27" y="75"/>
                  </a:lnTo>
                  <a:lnTo>
                    <a:pt x="32" y="75"/>
                  </a:lnTo>
                  <a:lnTo>
                    <a:pt x="37" y="74"/>
                  </a:lnTo>
                  <a:lnTo>
                    <a:pt x="42" y="74"/>
                  </a:lnTo>
                  <a:lnTo>
                    <a:pt x="43" y="73"/>
                  </a:lnTo>
                  <a:lnTo>
                    <a:pt x="43" y="72"/>
                  </a:lnTo>
                  <a:lnTo>
                    <a:pt x="42" y="70"/>
                  </a:lnTo>
                  <a:lnTo>
                    <a:pt x="37" y="70"/>
                  </a:lnTo>
                  <a:lnTo>
                    <a:pt x="32" y="69"/>
                  </a:lnTo>
                  <a:lnTo>
                    <a:pt x="27" y="69"/>
                  </a:lnTo>
                  <a:lnTo>
                    <a:pt x="23" y="69"/>
                  </a:lnTo>
                  <a:lnTo>
                    <a:pt x="18" y="69"/>
                  </a:lnTo>
                  <a:lnTo>
                    <a:pt x="14" y="69"/>
                  </a:lnTo>
                  <a:lnTo>
                    <a:pt x="9" y="69"/>
                  </a:lnTo>
                  <a:lnTo>
                    <a:pt x="4" y="69"/>
                  </a:lnTo>
                  <a:lnTo>
                    <a:pt x="4" y="65"/>
                  </a:lnTo>
                  <a:lnTo>
                    <a:pt x="4" y="62"/>
                  </a:lnTo>
                  <a:lnTo>
                    <a:pt x="4" y="58"/>
                  </a:lnTo>
                  <a:lnTo>
                    <a:pt x="4" y="56"/>
                  </a:lnTo>
                  <a:lnTo>
                    <a:pt x="28" y="54"/>
                  </a:lnTo>
                  <a:lnTo>
                    <a:pt x="51" y="51"/>
                  </a:lnTo>
                  <a:lnTo>
                    <a:pt x="72" y="47"/>
                  </a:lnTo>
                  <a:lnTo>
                    <a:pt x="91" y="41"/>
                  </a:lnTo>
                  <a:lnTo>
                    <a:pt x="110" y="33"/>
                  </a:lnTo>
                  <a:lnTo>
                    <a:pt x="128" y="23"/>
                  </a:lnTo>
                  <a:lnTo>
                    <a:pt x="147" y="12"/>
                  </a:lnTo>
                  <a:lnTo>
                    <a:pt x="166" y="0"/>
                  </a:lnTo>
                  <a:lnTo>
                    <a:pt x="167" y="0"/>
                  </a:lnTo>
                  <a:lnTo>
                    <a:pt x="169" y="0"/>
                  </a:lnTo>
                  <a:lnTo>
                    <a:pt x="170" y="0"/>
                  </a:lnTo>
                  <a:lnTo>
                    <a:pt x="172" y="0"/>
                  </a:lnTo>
                  <a:lnTo>
                    <a:pt x="177" y="5"/>
                  </a:lnTo>
                  <a:lnTo>
                    <a:pt x="180" y="9"/>
                  </a:lnTo>
                  <a:lnTo>
                    <a:pt x="184" y="15"/>
                  </a:lnTo>
                  <a:lnTo>
                    <a:pt x="187" y="21"/>
                  </a:lnTo>
                  <a:lnTo>
                    <a:pt x="178" y="26"/>
                  </a:lnTo>
                  <a:lnTo>
                    <a:pt x="170" y="30"/>
                  </a:lnTo>
                  <a:lnTo>
                    <a:pt x="163" y="35"/>
                  </a:lnTo>
                  <a:lnTo>
                    <a:pt x="156" y="39"/>
                  </a:lnTo>
                  <a:lnTo>
                    <a:pt x="156" y="41"/>
                  </a:lnTo>
                  <a:lnTo>
                    <a:pt x="156" y="42"/>
                  </a:lnTo>
                  <a:lnTo>
                    <a:pt x="156" y="43"/>
                  </a:lnTo>
                  <a:lnTo>
                    <a:pt x="161" y="41"/>
                  </a:lnTo>
                  <a:lnTo>
                    <a:pt x="166" y="38"/>
                  </a:lnTo>
                  <a:lnTo>
                    <a:pt x="172" y="36"/>
                  </a:lnTo>
                  <a:lnTo>
                    <a:pt x="177" y="33"/>
                  </a:lnTo>
                  <a:lnTo>
                    <a:pt x="183" y="31"/>
                  </a:lnTo>
                  <a:lnTo>
                    <a:pt x="188" y="28"/>
                  </a:lnTo>
                  <a:lnTo>
                    <a:pt x="193" y="27"/>
                  </a:lnTo>
                  <a:lnTo>
                    <a:pt x="196" y="27"/>
                  </a:lnTo>
                  <a:lnTo>
                    <a:pt x="200" y="31"/>
                  </a:lnTo>
                  <a:lnTo>
                    <a:pt x="204" y="35"/>
                  </a:lnTo>
                  <a:lnTo>
                    <a:pt x="206" y="39"/>
                  </a:lnTo>
                  <a:lnTo>
                    <a:pt x="208" y="46"/>
                  </a:lnTo>
                  <a:lnTo>
                    <a:pt x="203" y="49"/>
                  </a:lnTo>
                  <a:lnTo>
                    <a:pt x="196" y="53"/>
                  </a:lnTo>
                  <a:lnTo>
                    <a:pt x="192" y="57"/>
                  </a:lnTo>
                  <a:lnTo>
                    <a:pt x="185" y="60"/>
                  </a:lnTo>
                  <a:lnTo>
                    <a:pt x="179" y="64"/>
                  </a:lnTo>
                  <a:lnTo>
                    <a:pt x="172" y="67"/>
                  </a:lnTo>
                  <a:lnTo>
                    <a:pt x="164" y="70"/>
                  </a:lnTo>
                  <a:lnTo>
                    <a:pt x="157" y="73"/>
                  </a:lnTo>
                  <a:lnTo>
                    <a:pt x="157" y="74"/>
                  </a:lnTo>
                  <a:lnTo>
                    <a:pt x="157" y="75"/>
                  </a:lnTo>
                  <a:lnTo>
                    <a:pt x="157" y="76"/>
                  </a:lnTo>
                  <a:lnTo>
                    <a:pt x="157" y="78"/>
                  </a:lnTo>
                  <a:lnTo>
                    <a:pt x="166" y="75"/>
                  </a:lnTo>
                  <a:lnTo>
                    <a:pt x="174" y="73"/>
                  </a:lnTo>
                  <a:lnTo>
                    <a:pt x="182" y="70"/>
                  </a:lnTo>
                  <a:lnTo>
                    <a:pt x="189" y="67"/>
                  </a:lnTo>
                  <a:lnTo>
                    <a:pt x="195" y="63"/>
                  </a:lnTo>
                  <a:lnTo>
                    <a:pt x="201" y="59"/>
                  </a:lnTo>
                  <a:lnTo>
                    <a:pt x="208" y="54"/>
                  </a:lnTo>
                  <a:lnTo>
                    <a:pt x="214" y="49"/>
                  </a:lnTo>
                  <a:lnTo>
                    <a:pt x="215" y="49"/>
                  </a:lnTo>
                  <a:lnTo>
                    <a:pt x="216" y="49"/>
                  </a:lnTo>
                  <a:lnTo>
                    <a:pt x="217" y="49"/>
                  </a:lnTo>
                  <a:lnTo>
                    <a:pt x="224" y="56"/>
                  </a:lnTo>
                  <a:lnTo>
                    <a:pt x="230" y="62"/>
                  </a:lnTo>
                  <a:lnTo>
                    <a:pt x="235" y="68"/>
                  </a:lnTo>
                  <a:lnTo>
                    <a:pt x="237" y="76"/>
                  </a:lnTo>
                  <a:lnTo>
                    <a:pt x="230" y="80"/>
                  </a:lnTo>
                  <a:lnTo>
                    <a:pt x="224" y="85"/>
                  </a:lnTo>
                  <a:lnTo>
                    <a:pt x="216" y="89"/>
                  </a:lnTo>
                  <a:lnTo>
                    <a:pt x="209" y="94"/>
                  </a:lnTo>
                  <a:lnTo>
                    <a:pt x="201" y="99"/>
                  </a:lnTo>
                  <a:lnTo>
                    <a:pt x="193" y="102"/>
                  </a:lnTo>
                  <a:lnTo>
                    <a:pt x="184" y="107"/>
                  </a:lnTo>
                  <a:lnTo>
                    <a:pt x="175" y="111"/>
                  </a:lnTo>
                  <a:lnTo>
                    <a:pt x="182" y="114"/>
                  </a:lnTo>
                  <a:lnTo>
                    <a:pt x="189" y="111"/>
                  </a:lnTo>
                  <a:lnTo>
                    <a:pt x="199" y="107"/>
                  </a:lnTo>
                  <a:lnTo>
                    <a:pt x="210" y="101"/>
                  </a:lnTo>
                  <a:lnTo>
                    <a:pt x="221" y="95"/>
                  </a:lnTo>
                  <a:lnTo>
                    <a:pt x="231" y="89"/>
                  </a:lnTo>
                  <a:lnTo>
                    <a:pt x="240" y="85"/>
                  </a:lnTo>
                  <a:lnTo>
                    <a:pt x="247" y="83"/>
                  </a:lnTo>
                  <a:lnTo>
                    <a:pt x="255" y="89"/>
                  </a:lnTo>
                  <a:lnTo>
                    <a:pt x="262" y="96"/>
                  </a:lnTo>
                  <a:lnTo>
                    <a:pt x="268" y="104"/>
                  </a:lnTo>
                  <a:lnTo>
                    <a:pt x="272" y="112"/>
                  </a:lnTo>
                  <a:lnTo>
                    <a:pt x="267" y="115"/>
                  </a:lnTo>
                  <a:lnTo>
                    <a:pt x="263" y="117"/>
                  </a:lnTo>
                  <a:lnTo>
                    <a:pt x="258" y="121"/>
                  </a:lnTo>
                  <a:lnTo>
                    <a:pt x="253" y="123"/>
                  </a:lnTo>
                  <a:lnTo>
                    <a:pt x="248" y="126"/>
                  </a:lnTo>
                  <a:lnTo>
                    <a:pt x="245" y="128"/>
                  </a:lnTo>
                  <a:lnTo>
                    <a:pt x="240" y="132"/>
                  </a:lnTo>
                  <a:lnTo>
                    <a:pt x="235" y="135"/>
                  </a:lnTo>
                  <a:lnTo>
                    <a:pt x="235" y="136"/>
                  </a:lnTo>
                  <a:lnTo>
                    <a:pt x="235" y="137"/>
                  </a:lnTo>
                  <a:lnTo>
                    <a:pt x="234" y="138"/>
                  </a:lnTo>
                  <a:lnTo>
                    <a:pt x="240" y="136"/>
                  </a:lnTo>
                  <a:lnTo>
                    <a:pt x="246" y="133"/>
                  </a:lnTo>
                  <a:lnTo>
                    <a:pt x="253" y="131"/>
                  </a:lnTo>
                  <a:lnTo>
                    <a:pt x="261" y="127"/>
                  </a:lnTo>
                  <a:lnTo>
                    <a:pt x="267" y="123"/>
                  </a:lnTo>
                  <a:lnTo>
                    <a:pt x="273" y="121"/>
                  </a:lnTo>
                  <a:lnTo>
                    <a:pt x="278" y="120"/>
                  </a:lnTo>
                  <a:lnTo>
                    <a:pt x="282" y="118"/>
                  </a:lnTo>
                  <a:lnTo>
                    <a:pt x="287" y="122"/>
                  </a:lnTo>
                  <a:lnTo>
                    <a:pt x="290" y="127"/>
                  </a:lnTo>
                  <a:lnTo>
                    <a:pt x="293" y="131"/>
                  </a:lnTo>
                  <a:lnTo>
                    <a:pt x="294" y="137"/>
                  </a:lnTo>
                  <a:lnTo>
                    <a:pt x="290" y="139"/>
                  </a:lnTo>
                  <a:lnTo>
                    <a:pt x="284" y="143"/>
                  </a:lnTo>
                  <a:lnTo>
                    <a:pt x="277" y="148"/>
                  </a:lnTo>
                  <a:lnTo>
                    <a:pt x="268" y="154"/>
                  </a:lnTo>
                  <a:lnTo>
                    <a:pt x="259" y="159"/>
                  </a:lnTo>
                  <a:lnTo>
                    <a:pt x="252" y="164"/>
                  </a:lnTo>
                  <a:lnTo>
                    <a:pt x="246" y="169"/>
                  </a:lnTo>
                  <a:lnTo>
                    <a:pt x="243" y="173"/>
                  </a:lnTo>
                  <a:lnTo>
                    <a:pt x="252" y="170"/>
                  </a:lnTo>
                  <a:lnTo>
                    <a:pt x="261" y="168"/>
                  </a:lnTo>
                  <a:lnTo>
                    <a:pt x="268" y="164"/>
                  </a:lnTo>
                  <a:lnTo>
                    <a:pt x="274" y="160"/>
                  </a:lnTo>
                  <a:lnTo>
                    <a:pt x="282" y="157"/>
                  </a:lnTo>
                  <a:lnTo>
                    <a:pt x="288" y="153"/>
                  </a:lnTo>
                  <a:lnTo>
                    <a:pt x="294" y="148"/>
                  </a:lnTo>
                  <a:lnTo>
                    <a:pt x="300" y="143"/>
                  </a:lnTo>
                  <a:lnTo>
                    <a:pt x="302" y="143"/>
                  </a:lnTo>
                  <a:lnTo>
                    <a:pt x="303" y="143"/>
                  </a:lnTo>
                  <a:lnTo>
                    <a:pt x="304" y="143"/>
                  </a:lnTo>
                  <a:lnTo>
                    <a:pt x="310" y="148"/>
                  </a:lnTo>
                  <a:lnTo>
                    <a:pt x="315" y="153"/>
                  </a:lnTo>
                  <a:lnTo>
                    <a:pt x="318" y="158"/>
                  </a:lnTo>
                  <a:lnTo>
                    <a:pt x="319" y="167"/>
                  </a:lnTo>
                  <a:lnTo>
                    <a:pt x="313" y="173"/>
                  </a:lnTo>
                  <a:lnTo>
                    <a:pt x="305" y="178"/>
                  </a:lnTo>
                  <a:lnTo>
                    <a:pt x="299" y="184"/>
                  </a:lnTo>
                  <a:lnTo>
                    <a:pt x="293" y="188"/>
                  </a:lnTo>
                  <a:lnTo>
                    <a:pt x="287" y="193"/>
                  </a:lnTo>
                  <a:lnTo>
                    <a:pt x="279" y="196"/>
                  </a:lnTo>
                  <a:lnTo>
                    <a:pt x="271" y="200"/>
                  </a:lnTo>
                  <a:lnTo>
                    <a:pt x="262" y="204"/>
                  </a:lnTo>
                  <a:lnTo>
                    <a:pt x="272" y="206"/>
                  </a:lnTo>
                  <a:lnTo>
                    <a:pt x="282" y="204"/>
                  </a:lnTo>
                  <a:lnTo>
                    <a:pt x="292" y="199"/>
                  </a:lnTo>
                  <a:lnTo>
                    <a:pt x="302" y="191"/>
                  </a:lnTo>
                  <a:lnTo>
                    <a:pt x="310" y="183"/>
                  </a:lnTo>
                  <a:lnTo>
                    <a:pt x="319" y="177"/>
                  </a:lnTo>
                  <a:lnTo>
                    <a:pt x="325" y="172"/>
                  </a:lnTo>
                  <a:lnTo>
                    <a:pt x="330" y="169"/>
                  </a:lnTo>
                  <a:lnTo>
                    <a:pt x="335" y="174"/>
                  </a:lnTo>
                  <a:lnTo>
                    <a:pt x="339" y="178"/>
                  </a:lnTo>
                  <a:lnTo>
                    <a:pt x="342" y="184"/>
                  </a:lnTo>
                  <a:lnTo>
                    <a:pt x="345" y="190"/>
                  </a:lnTo>
                  <a:lnTo>
                    <a:pt x="336" y="196"/>
                  </a:lnTo>
                  <a:lnTo>
                    <a:pt x="329" y="204"/>
                  </a:lnTo>
                  <a:lnTo>
                    <a:pt x="320" y="211"/>
                  </a:lnTo>
                  <a:lnTo>
                    <a:pt x="311" y="219"/>
                  </a:lnTo>
                  <a:lnTo>
                    <a:pt x="295" y="230"/>
                  </a:lnTo>
                  <a:lnTo>
                    <a:pt x="279" y="239"/>
                  </a:lnTo>
                  <a:lnTo>
                    <a:pt x="264" y="248"/>
                  </a:lnTo>
                  <a:lnTo>
                    <a:pt x="248" y="257"/>
                  </a:lnTo>
                  <a:lnTo>
                    <a:pt x="234" y="264"/>
                  </a:lnTo>
                  <a:lnTo>
                    <a:pt x="217" y="272"/>
                  </a:lnTo>
                  <a:lnTo>
                    <a:pt x="201" y="279"/>
                  </a:lnTo>
                  <a:lnTo>
                    <a:pt x="185" y="285"/>
                  </a:lnTo>
                  <a:lnTo>
                    <a:pt x="169" y="291"/>
                  </a:lnTo>
                  <a:lnTo>
                    <a:pt x="153" y="296"/>
                  </a:lnTo>
                  <a:lnTo>
                    <a:pt x="137" y="301"/>
                  </a:lnTo>
                  <a:lnTo>
                    <a:pt x="120" y="305"/>
                  </a:lnTo>
                  <a:lnTo>
                    <a:pt x="103" y="309"/>
                  </a:lnTo>
                  <a:lnTo>
                    <a:pt x="84" y="312"/>
                  </a:lnTo>
                  <a:lnTo>
                    <a:pt x="65" y="316"/>
                  </a:lnTo>
                  <a:lnTo>
                    <a:pt x="47" y="319"/>
                  </a:lnTo>
                  <a:lnTo>
                    <a:pt x="41" y="319"/>
                  </a:lnTo>
                  <a:lnTo>
                    <a:pt x="35" y="319"/>
                  </a:lnTo>
                  <a:lnTo>
                    <a:pt x="30" y="319"/>
                  </a:lnTo>
                  <a:lnTo>
                    <a:pt x="23" y="319"/>
                  </a:lnTo>
                  <a:lnTo>
                    <a:pt x="18" y="319"/>
                  </a:lnTo>
                  <a:lnTo>
                    <a:pt x="12" y="319"/>
                  </a:lnTo>
                  <a:lnTo>
                    <a:pt x="7" y="320"/>
                  </a:lnTo>
                  <a:lnTo>
                    <a:pt x="1" y="320"/>
                  </a:lnTo>
                  <a:lnTo>
                    <a:pt x="1" y="317"/>
                  </a:lnTo>
                  <a:lnTo>
                    <a:pt x="1" y="314"/>
                  </a:lnTo>
                  <a:lnTo>
                    <a:pt x="1" y="311"/>
                  </a:lnTo>
                  <a:lnTo>
                    <a:pt x="1" y="309"/>
                  </a:lnTo>
                  <a:lnTo>
                    <a:pt x="12" y="306"/>
                  </a:lnTo>
                  <a:lnTo>
                    <a:pt x="21" y="304"/>
                  </a:lnTo>
                  <a:lnTo>
                    <a:pt x="28" y="301"/>
                  </a:lnTo>
                  <a:lnTo>
                    <a:pt x="33" y="300"/>
                  </a:lnTo>
                  <a:lnTo>
                    <a:pt x="37" y="299"/>
                  </a:lnTo>
                  <a:lnTo>
                    <a:pt x="39" y="298"/>
                  </a:lnTo>
                  <a:lnTo>
                    <a:pt x="43" y="296"/>
                  </a:lnTo>
                  <a:lnTo>
                    <a:pt x="47" y="295"/>
                  </a:lnTo>
                  <a:lnTo>
                    <a:pt x="47" y="294"/>
                  </a:lnTo>
                  <a:lnTo>
                    <a:pt x="47" y="293"/>
                  </a:lnTo>
                  <a:lnTo>
                    <a:pt x="47" y="291"/>
                  </a:lnTo>
                  <a:lnTo>
                    <a:pt x="41" y="293"/>
                  </a:lnTo>
                  <a:lnTo>
                    <a:pt x="36" y="293"/>
                  </a:lnTo>
                  <a:lnTo>
                    <a:pt x="30" y="294"/>
                  </a:lnTo>
                  <a:lnTo>
                    <a:pt x="25" y="295"/>
                  </a:lnTo>
                  <a:lnTo>
                    <a:pt x="18" y="296"/>
                  </a:lnTo>
                  <a:lnTo>
                    <a:pt x="12" y="296"/>
                  </a:lnTo>
                  <a:lnTo>
                    <a:pt x="7" y="298"/>
                  </a:lnTo>
                  <a:lnTo>
                    <a:pt x="1" y="299"/>
                  </a:lnTo>
                  <a:lnTo>
                    <a:pt x="1" y="293"/>
                  </a:lnTo>
                  <a:lnTo>
                    <a:pt x="1" y="288"/>
                  </a:lnTo>
                  <a:lnTo>
                    <a:pt x="1" y="281"/>
                  </a:lnTo>
                  <a:lnTo>
                    <a:pt x="1" y="277"/>
                  </a:lnTo>
                  <a:lnTo>
                    <a:pt x="12" y="277"/>
                  </a:lnTo>
                  <a:lnTo>
                    <a:pt x="23" y="275"/>
                  </a:lnTo>
                  <a:lnTo>
                    <a:pt x="35" y="273"/>
                  </a:lnTo>
                  <a:lnTo>
                    <a:pt x="44" y="270"/>
                  </a:lnTo>
                  <a:lnTo>
                    <a:pt x="56" y="267"/>
                  </a:lnTo>
                  <a:lnTo>
                    <a:pt x="65" y="263"/>
                  </a:lnTo>
                  <a:lnTo>
                    <a:pt x="75" y="259"/>
                  </a:lnTo>
                  <a:lnTo>
                    <a:pt x="84" y="256"/>
                  </a:lnTo>
                  <a:lnTo>
                    <a:pt x="84" y="254"/>
                  </a:lnTo>
                  <a:lnTo>
                    <a:pt x="84" y="253"/>
                  </a:lnTo>
                  <a:lnTo>
                    <a:pt x="84" y="252"/>
                  </a:lnTo>
                  <a:lnTo>
                    <a:pt x="74" y="254"/>
                  </a:lnTo>
                  <a:lnTo>
                    <a:pt x="64" y="257"/>
                  </a:lnTo>
                  <a:lnTo>
                    <a:pt x="54" y="259"/>
                  </a:lnTo>
                  <a:lnTo>
                    <a:pt x="46" y="262"/>
                  </a:lnTo>
                  <a:lnTo>
                    <a:pt x="36" y="264"/>
                  </a:lnTo>
                  <a:lnTo>
                    <a:pt x="26" y="265"/>
                  </a:lnTo>
                  <a:lnTo>
                    <a:pt x="15" y="268"/>
                  </a:lnTo>
                  <a:lnTo>
                    <a:pt x="4" y="269"/>
                  </a:lnTo>
                  <a:lnTo>
                    <a:pt x="1" y="265"/>
                  </a:lnTo>
                  <a:lnTo>
                    <a:pt x="1" y="263"/>
                  </a:lnTo>
                  <a:lnTo>
                    <a:pt x="0" y="263"/>
                  </a:lnTo>
                  <a:lnTo>
                    <a:pt x="1" y="262"/>
                  </a:lnTo>
                  <a:close/>
                </a:path>
              </a:pathLst>
            </a:custGeom>
            <a:solidFill>
              <a:srgbClr val="FF0000"/>
            </a:solidFill>
            <a:ln w="9525">
              <a:noFill/>
              <a:round/>
              <a:headEnd/>
              <a:tailEnd/>
            </a:ln>
          </p:spPr>
          <p:txBody>
            <a:bodyPr/>
            <a:lstStyle/>
            <a:p>
              <a:endParaRPr lang="el-GR"/>
            </a:p>
          </p:txBody>
        </p:sp>
        <p:sp>
          <p:nvSpPr>
            <p:cNvPr id="41318" name="Freeform 713"/>
            <p:cNvSpPr>
              <a:spLocks/>
            </p:cNvSpPr>
            <p:nvPr/>
          </p:nvSpPr>
          <p:spPr bwMode="auto">
            <a:xfrm>
              <a:off x="4360" y="2611"/>
              <a:ext cx="157" cy="167"/>
            </a:xfrm>
            <a:custGeom>
              <a:avLst/>
              <a:gdLst>
                <a:gd name="T0" fmla="*/ 1 w 157"/>
                <a:gd name="T1" fmla="*/ 63 h 167"/>
                <a:gd name="T2" fmla="*/ 13 w 157"/>
                <a:gd name="T3" fmla="*/ 54 h 167"/>
                <a:gd name="T4" fmla="*/ 33 w 157"/>
                <a:gd name="T5" fmla="*/ 43 h 167"/>
                <a:gd name="T6" fmla="*/ 10 w 157"/>
                <a:gd name="T7" fmla="*/ 46 h 167"/>
                <a:gd name="T8" fmla="*/ 2 w 157"/>
                <a:gd name="T9" fmla="*/ 37 h 167"/>
                <a:gd name="T10" fmla="*/ 3 w 157"/>
                <a:gd name="T11" fmla="*/ 27 h 167"/>
                <a:gd name="T12" fmla="*/ 8 w 157"/>
                <a:gd name="T13" fmla="*/ 26 h 167"/>
                <a:gd name="T14" fmla="*/ 8 w 157"/>
                <a:gd name="T15" fmla="*/ 22 h 167"/>
                <a:gd name="T16" fmla="*/ 6 w 157"/>
                <a:gd name="T17" fmla="*/ 20 h 167"/>
                <a:gd name="T18" fmla="*/ 3 w 157"/>
                <a:gd name="T19" fmla="*/ 17 h 167"/>
                <a:gd name="T20" fmla="*/ 2 w 157"/>
                <a:gd name="T21" fmla="*/ 14 h 167"/>
                <a:gd name="T22" fmla="*/ 24 w 157"/>
                <a:gd name="T23" fmla="*/ 9 h 167"/>
                <a:gd name="T24" fmla="*/ 44 w 157"/>
                <a:gd name="T25" fmla="*/ 3 h 167"/>
                <a:gd name="T26" fmla="*/ 63 w 157"/>
                <a:gd name="T27" fmla="*/ 8 h 167"/>
                <a:gd name="T28" fmla="*/ 85 w 157"/>
                <a:gd name="T29" fmla="*/ 35 h 167"/>
                <a:gd name="T30" fmla="*/ 74 w 157"/>
                <a:gd name="T31" fmla="*/ 43 h 167"/>
                <a:gd name="T32" fmla="*/ 84 w 157"/>
                <a:gd name="T33" fmla="*/ 45 h 167"/>
                <a:gd name="T34" fmla="*/ 99 w 157"/>
                <a:gd name="T35" fmla="*/ 45 h 167"/>
                <a:gd name="T36" fmla="*/ 108 w 157"/>
                <a:gd name="T37" fmla="*/ 59 h 167"/>
                <a:gd name="T38" fmla="*/ 87 w 157"/>
                <a:gd name="T39" fmla="*/ 72 h 167"/>
                <a:gd name="T40" fmla="*/ 81 w 157"/>
                <a:gd name="T41" fmla="*/ 78 h 167"/>
                <a:gd name="T42" fmla="*/ 91 w 157"/>
                <a:gd name="T43" fmla="*/ 75 h 167"/>
                <a:gd name="T44" fmla="*/ 117 w 157"/>
                <a:gd name="T45" fmla="*/ 66 h 167"/>
                <a:gd name="T46" fmla="*/ 129 w 157"/>
                <a:gd name="T47" fmla="*/ 79 h 167"/>
                <a:gd name="T48" fmla="*/ 112 w 157"/>
                <a:gd name="T49" fmla="*/ 95 h 167"/>
                <a:gd name="T50" fmla="*/ 102 w 157"/>
                <a:gd name="T51" fmla="*/ 108 h 167"/>
                <a:gd name="T52" fmla="*/ 121 w 157"/>
                <a:gd name="T53" fmla="*/ 99 h 167"/>
                <a:gd name="T54" fmla="*/ 137 w 157"/>
                <a:gd name="T55" fmla="*/ 92 h 167"/>
                <a:gd name="T56" fmla="*/ 150 w 157"/>
                <a:gd name="T57" fmla="*/ 100 h 167"/>
                <a:gd name="T58" fmla="*/ 139 w 157"/>
                <a:gd name="T59" fmla="*/ 126 h 167"/>
                <a:gd name="T60" fmla="*/ 85 w 157"/>
                <a:gd name="T61" fmla="*/ 155 h 167"/>
                <a:gd name="T62" fmla="*/ 23 w 157"/>
                <a:gd name="T63" fmla="*/ 167 h 167"/>
                <a:gd name="T64" fmla="*/ 0 w 157"/>
                <a:gd name="T65" fmla="*/ 158 h 167"/>
                <a:gd name="T66" fmla="*/ 6 w 157"/>
                <a:gd name="T67" fmla="*/ 150 h 167"/>
                <a:gd name="T68" fmla="*/ 31 w 157"/>
                <a:gd name="T69" fmla="*/ 147 h 167"/>
                <a:gd name="T70" fmla="*/ 52 w 157"/>
                <a:gd name="T71" fmla="*/ 141 h 167"/>
                <a:gd name="T72" fmla="*/ 42 w 157"/>
                <a:gd name="T73" fmla="*/ 138 h 167"/>
                <a:gd name="T74" fmla="*/ 22 w 157"/>
                <a:gd name="T75" fmla="*/ 141 h 167"/>
                <a:gd name="T76" fmla="*/ 1 w 157"/>
                <a:gd name="T77" fmla="*/ 142 h 167"/>
                <a:gd name="T78" fmla="*/ 0 w 157"/>
                <a:gd name="T79" fmla="*/ 126 h 167"/>
                <a:gd name="T80" fmla="*/ 12 w 157"/>
                <a:gd name="T81" fmla="*/ 120 h 167"/>
                <a:gd name="T82" fmla="*/ 34 w 157"/>
                <a:gd name="T83" fmla="*/ 116 h 167"/>
                <a:gd name="T84" fmla="*/ 48 w 157"/>
                <a:gd name="T85" fmla="*/ 109 h 167"/>
                <a:gd name="T86" fmla="*/ 21 w 157"/>
                <a:gd name="T87" fmla="*/ 111 h 167"/>
                <a:gd name="T88" fmla="*/ 8 w 157"/>
                <a:gd name="T89" fmla="*/ 113 h 167"/>
                <a:gd name="T90" fmla="*/ 1 w 157"/>
                <a:gd name="T91" fmla="*/ 105 h 167"/>
                <a:gd name="T92" fmla="*/ 1 w 157"/>
                <a:gd name="T93" fmla="*/ 88 h 167"/>
                <a:gd name="T94" fmla="*/ 33 w 157"/>
                <a:gd name="T95" fmla="*/ 84 h 167"/>
                <a:gd name="T96" fmla="*/ 44 w 157"/>
                <a:gd name="T97" fmla="*/ 80 h 167"/>
                <a:gd name="T98" fmla="*/ 39 w 157"/>
                <a:gd name="T99" fmla="*/ 78 h 167"/>
                <a:gd name="T100" fmla="*/ 19 w 157"/>
                <a:gd name="T101" fmla="*/ 78 h 167"/>
                <a:gd name="T102" fmla="*/ 3 w 157"/>
                <a:gd name="T103" fmla="*/ 79 h 167"/>
                <a:gd name="T104" fmla="*/ 1 w 157"/>
                <a:gd name="T105" fmla="*/ 75 h 167"/>
                <a:gd name="T106" fmla="*/ 1 w 157"/>
                <a:gd name="T107" fmla="*/ 73 h 167"/>
                <a:gd name="T108" fmla="*/ 1 w 157"/>
                <a:gd name="T109" fmla="*/ 73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67"/>
                <a:gd name="T167" fmla="*/ 157 w 157"/>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67">
                  <a:moveTo>
                    <a:pt x="1" y="73"/>
                  </a:moveTo>
                  <a:lnTo>
                    <a:pt x="1" y="68"/>
                  </a:lnTo>
                  <a:lnTo>
                    <a:pt x="1" y="63"/>
                  </a:lnTo>
                  <a:lnTo>
                    <a:pt x="1" y="59"/>
                  </a:lnTo>
                  <a:lnTo>
                    <a:pt x="2" y="54"/>
                  </a:lnTo>
                  <a:lnTo>
                    <a:pt x="13" y="54"/>
                  </a:lnTo>
                  <a:lnTo>
                    <a:pt x="22" y="52"/>
                  </a:lnTo>
                  <a:lnTo>
                    <a:pt x="29" y="50"/>
                  </a:lnTo>
                  <a:lnTo>
                    <a:pt x="33" y="43"/>
                  </a:lnTo>
                  <a:lnTo>
                    <a:pt x="26" y="45"/>
                  </a:lnTo>
                  <a:lnTo>
                    <a:pt x="18" y="45"/>
                  </a:lnTo>
                  <a:lnTo>
                    <a:pt x="10" y="46"/>
                  </a:lnTo>
                  <a:lnTo>
                    <a:pt x="2" y="47"/>
                  </a:lnTo>
                  <a:lnTo>
                    <a:pt x="2" y="42"/>
                  </a:lnTo>
                  <a:lnTo>
                    <a:pt x="2" y="37"/>
                  </a:lnTo>
                  <a:lnTo>
                    <a:pt x="2" y="33"/>
                  </a:lnTo>
                  <a:lnTo>
                    <a:pt x="2" y="29"/>
                  </a:lnTo>
                  <a:lnTo>
                    <a:pt x="3" y="27"/>
                  </a:lnTo>
                  <a:lnTo>
                    <a:pt x="6" y="27"/>
                  </a:lnTo>
                  <a:lnTo>
                    <a:pt x="7" y="26"/>
                  </a:lnTo>
                  <a:lnTo>
                    <a:pt x="8" y="26"/>
                  </a:lnTo>
                  <a:lnTo>
                    <a:pt x="8" y="25"/>
                  </a:lnTo>
                  <a:lnTo>
                    <a:pt x="8" y="24"/>
                  </a:lnTo>
                  <a:lnTo>
                    <a:pt x="8" y="22"/>
                  </a:lnTo>
                  <a:lnTo>
                    <a:pt x="8" y="21"/>
                  </a:lnTo>
                  <a:lnTo>
                    <a:pt x="7" y="20"/>
                  </a:lnTo>
                  <a:lnTo>
                    <a:pt x="6" y="20"/>
                  </a:lnTo>
                  <a:lnTo>
                    <a:pt x="5" y="20"/>
                  </a:lnTo>
                  <a:lnTo>
                    <a:pt x="3" y="20"/>
                  </a:lnTo>
                  <a:lnTo>
                    <a:pt x="3" y="17"/>
                  </a:lnTo>
                  <a:lnTo>
                    <a:pt x="3" y="16"/>
                  </a:lnTo>
                  <a:lnTo>
                    <a:pt x="3" y="15"/>
                  </a:lnTo>
                  <a:lnTo>
                    <a:pt x="2" y="14"/>
                  </a:lnTo>
                  <a:lnTo>
                    <a:pt x="10" y="13"/>
                  </a:lnTo>
                  <a:lnTo>
                    <a:pt x="17" y="11"/>
                  </a:lnTo>
                  <a:lnTo>
                    <a:pt x="24" y="9"/>
                  </a:lnTo>
                  <a:lnTo>
                    <a:pt x="32" y="6"/>
                  </a:lnTo>
                  <a:lnTo>
                    <a:pt x="38" y="4"/>
                  </a:lnTo>
                  <a:lnTo>
                    <a:pt x="44" y="3"/>
                  </a:lnTo>
                  <a:lnTo>
                    <a:pt x="50" y="0"/>
                  </a:lnTo>
                  <a:lnTo>
                    <a:pt x="55" y="0"/>
                  </a:lnTo>
                  <a:lnTo>
                    <a:pt x="63" y="8"/>
                  </a:lnTo>
                  <a:lnTo>
                    <a:pt x="73" y="17"/>
                  </a:lnTo>
                  <a:lnTo>
                    <a:pt x="81" y="27"/>
                  </a:lnTo>
                  <a:lnTo>
                    <a:pt x="85" y="35"/>
                  </a:lnTo>
                  <a:lnTo>
                    <a:pt x="81" y="37"/>
                  </a:lnTo>
                  <a:lnTo>
                    <a:pt x="78" y="40"/>
                  </a:lnTo>
                  <a:lnTo>
                    <a:pt x="74" y="43"/>
                  </a:lnTo>
                  <a:lnTo>
                    <a:pt x="70" y="50"/>
                  </a:lnTo>
                  <a:lnTo>
                    <a:pt x="76" y="47"/>
                  </a:lnTo>
                  <a:lnTo>
                    <a:pt x="84" y="45"/>
                  </a:lnTo>
                  <a:lnTo>
                    <a:pt x="89" y="42"/>
                  </a:lnTo>
                  <a:lnTo>
                    <a:pt x="94" y="41"/>
                  </a:lnTo>
                  <a:lnTo>
                    <a:pt x="99" y="45"/>
                  </a:lnTo>
                  <a:lnTo>
                    <a:pt x="103" y="50"/>
                  </a:lnTo>
                  <a:lnTo>
                    <a:pt x="107" y="54"/>
                  </a:lnTo>
                  <a:lnTo>
                    <a:pt x="108" y="59"/>
                  </a:lnTo>
                  <a:lnTo>
                    <a:pt x="102" y="63"/>
                  </a:lnTo>
                  <a:lnTo>
                    <a:pt x="95" y="67"/>
                  </a:lnTo>
                  <a:lnTo>
                    <a:pt x="87" y="72"/>
                  </a:lnTo>
                  <a:lnTo>
                    <a:pt x="81" y="75"/>
                  </a:lnTo>
                  <a:lnTo>
                    <a:pt x="81" y="77"/>
                  </a:lnTo>
                  <a:lnTo>
                    <a:pt x="81" y="78"/>
                  </a:lnTo>
                  <a:lnTo>
                    <a:pt x="81" y="79"/>
                  </a:lnTo>
                  <a:lnTo>
                    <a:pt x="91" y="75"/>
                  </a:lnTo>
                  <a:lnTo>
                    <a:pt x="100" y="72"/>
                  </a:lnTo>
                  <a:lnTo>
                    <a:pt x="108" y="68"/>
                  </a:lnTo>
                  <a:lnTo>
                    <a:pt x="117" y="66"/>
                  </a:lnTo>
                  <a:lnTo>
                    <a:pt x="122" y="69"/>
                  </a:lnTo>
                  <a:lnTo>
                    <a:pt x="126" y="74"/>
                  </a:lnTo>
                  <a:lnTo>
                    <a:pt x="129" y="79"/>
                  </a:lnTo>
                  <a:lnTo>
                    <a:pt x="129" y="85"/>
                  </a:lnTo>
                  <a:lnTo>
                    <a:pt x="123" y="89"/>
                  </a:lnTo>
                  <a:lnTo>
                    <a:pt x="112" y="95"/>
                  </a:lnTo>
                  <a:lnTo>
                    <a:pt x="102" y="103"/>
                  </a:lnTo>
                  <a:lnTo>
                    <a:pt x="96" y="110"/>
                  </a:lnTo>
                  <a:lnTo>
                    <a:pt x="102" y="108"/>
                  </a:lnTo>
                  <a:lnTo>
                    <a:pt x="108" y="105"/>
                  </a:lnTo>
                  <a:lnTo>
                    <a:pt x="115" y="101"/>
                  </a:lnTo>
                  <a:lnTo>
                    <a:pt x="121" y="99"/>
                  </a:lnTo>
                  <a:lnTo>
                    <a:pt x="127" y="96"/>
                  </a:lnTo>
                  <a:lnTo>
                    <a:pt x="132" y="94"/>
                  </a:lnTo>
                  <a:lnTo>
                    <a:pt x="137" y="92"/>
                  </a:lnTo>
                  <a:lnTo>
                    <a:pt x="141" y="92"/>
                  </a:lnTo>
                  <a:lnTo>
                    <a:pt x="145" y="96"/>
                  </a:lnTo>
                  <a:lnTo>
                    <a:pt x="150" y="100"/>
                  </a:lnTo>
                  <a:lnTo>
                    <a:pt x="154" y="106"/>
                  </a:lnTo>
                  <a:lnTo>
                    <a:pt x="157" y="114"/>
                  </a:lnTo>
                  <a:lnTo>
                    <a:pt x="139" y="126"/>
                  </a:lnTo>
                  <a:lnTo>
                    <a:pt x="122" y="137"/>
                  </a:lnTo>
                  <a:lnTo>
                    <a:pt x="103" y="147"/>
                  </a:lnTo>
                  <a:lnTo>
                    <a:pt x="85" y="155"/>
                  </a:lnTo>
                  <a:lnTo>
                    <a:pt x="65" y="159"/>
                  </a:lnTo>
                  <a:lnTo>
                    <a:pt x="45" y="164"/>
                  </a:lnTo>
                  <a:lnTo>
                    <a:pt x="23" y="167"/>
                  </a:lnTo>
                  <a:lnTo>
                    <a:pt x="0" y="167"/>
                  </a:lnTo>
                  <a:lnTo>
                    <a:pt x="0" y="162"/>
                  </a:lnTo>
                  <a:lnTo>
                    <a:pt x="0" y="158"/>
                  </a:lnTo>
                  <a:lnTo>
                    <a:pt x="0" y="155"/>
                  </a:lnTo>
                  <a:lnTo>
                    <a:pt x="0" y="150"/>
                  </a:lnTo>
                  <a:lnTo>
                    <a:pt x="6" y="150"/>
                  </a:lnTo>
                  <a:lnTo>
                    <a:pt x="13" y="150"/>
                  </a:lnTo>
                  <a:lnTo>
                    <a:pt x="22" y="148"/>
                  </a:lnTo>
                  <a:lnTo>
                    <a:pt x="31" y="147"/>
                  </a:lnTo>
                  <a:lnTo>
                    <a:pt x="39" y="146"/>
                  </a:lnTo>
                  <a:lnTo>
                    <a:pt x="47" y="143"/>
                  </a:lnTo>
                  <a:lnTo>
                    <a:pt x="52" y="141"/>
                  </a:lnTo>
                  <a:lnTo>
                    <a:pt x="54" y="137"/>
                  </a:lnTo>
                  <a:lnTo>
                    <a:pt x="48" y="137"/>
                  </a:lnTo>
                  <a:lnTo>
                    <a:pt x="42" y="138"/>
                  </a:lnTo>
                  <a:lnTo>
                    <a:pt x="35" y="140"/>
                  </a:lnTo>
                  <a:lnTo>
                    <a:pt x="29" y="140"/>
                  </a:lnTo>
                  <a:lnTo>
                    <a:pt x="22" y="141"/>
                  </a:lnTo>
                  <a:lnTo>
                    <a:pt x="16" y="142"/>
                  </a:lnTo>
                  <a:lnTo>
                    <a:pt x="8" y="142"/>
                  </a:lnTo>
                  <a:lnTo>
                    <a:pt x="1" y="142"/>
                  </a:lnTo>
                  <a:lnTo>
                    <a:pt x="1" y="137"/>
                  </a:lnTo>
                  <a:lnTo>
                    <a:pt x="1" y="131"/>
                  </a:lnTo>
                  <a:lnTo>
                    <a:pt x="0" y="126"/>
                  </a:lnTo>
                  <a:lnTo>
                    <a:pt x="0" y="121"/>
                  </a:lnTo>
                  <a:lnTo>
                    <a:pt x="5" y="121"/>
                  </a:lnTo>
                  <a:lnTo>
                    <a:pt x="12" y="120"/>
                  </a:lnTo>
                  <a:lnTo>
                    <a:pt x="19" y="119"/>
                  </a:lnTo>
                  <a:lnTo>
                    <a:pt x="27" y="117"/>
                  </a:lnTo>
                  <a:lnTo>
                    <a:pt x="34" y="116"/>
                  </a:lnTo>
                  <a:lnTo>
                    <a:pt x="40" y="114"/>
                  </a:lnTo>
                  <a:lnTo>
                    <a:pt x="45" y="111"/>
                  </a:lnTo>
                  <a:lnTo>
                    <a:pt x="48" y="109"/>
                  </a:lnTo>
                  <a:lnTo>
                    <a:pt x="37" y="110"/>
                  </a:lnTo>
                  <a:lnTo>
                    <a:pt x="28" y="111"/>
                  </a:lnTo>
                  <a:lnTo>
                    <a:pt x="21" y="111"/>
                  </a:lnTo>
                  <a:lnTo>
                    <a:pt x="16" y="111"/>
                  </a:lnTo>
                  <a:lnTo>
                    <a:pt x="12" y="113"/>
                  </a:lnTo>
                  <a:lnTo>
                    <a:pt x="8" y="113"/>
                  </a:lnTo>
                  <a:lnTo>
                    <a:pt x="5" y="111"/>
                  </a:lnTo>
                  <a:lnTo>
                    <a:pt x="1" y="111"/>
                  </a:lnTo>
                  <a:lnTo>
                    <a:pt x="1" y="105"/>
                  </a:lnTo>
                  <a:lnTo>
                    <a:pt x="1" y="99"/>
                  </a:lnTo>
                  <a:lnTo>
                    <a:pt x="1" y="94"/>
                  </a:lnTo>
                  <a:lnTo>
                    <a:pt x="1" y="88"/>
                  </a:lnTo>
                  <a:lnTo>
                    <a:pt x="14" y="87"/>
                  </a:lnTo>
                  <a:lnTo>
                    <a:pt x="24" y="84"/>
                  </a:lnTo>
                  <a:lnTo>
                    <a:pt x="33" y="84"/>
                  </a:lnTo>
                  <a:lnTo>
                    <a:pt x="39" y="83"/>
                  </a:lnTo>
                  <a:lnTo>
                    <a:pt x="43" y="82"/>
                  </a:lnTo>
                  <a:lnTo>
                    <a:pt x="44" y="80"/>
                  </a:lnTo>
                  <a:lnTo>
                    <a:pt x="45" y="79"/>
                  </a:lnTo>
                  <a:lnTo>
                    <a:pt x="44" y="78"/>
                  </a:lnTo>
                  <a:lnTo>
                    <a:pt x="39" y="78"/>
                  </a:lnTo>
                  <a:lnTo>
                    <a:pt x="33" y="78"/>
                  </a:lnTo>
                  <a:lnTo>
                    <a:pt x="26" y="78"/>
                  </a:lnTo>
                  <a:lnTo>
                    <a:pt x="19" y="78"/>
                  </a:lnTo>
                  <a:lnTo>
                    <a:pt x="13" y="79"/>
                  </a:lnTo>
                  <a:lnTo>
                    <a:pt x="7" y="79"/>
                  </a:lnTo>
                  <a:lnTo>
                    <a:pt x="3" y="79"/>
                  </a:lnTo>
                  <a:lnTo>
                    <a:pt x="1" y="79"/>
                  </a:lnTo>
                  <a:lnTo>
                    <a:pt x="1" y="77"/>
                  </a:lnTo>
                  <a:lnTo>
                    <a:pt x="1" y="75"/>
                  </a:lnTo>
                  <a:lnTo>
                    <a:pt x="1" y="74"/>
                  </a:lnTo>
                  <a:lnTo>
                    <a:pt x="1" y="73"/>
                  </a:lnTo>
                  <a:close/>
                </a:path>
              </a:pathLst>
            </a:custGeom>
            <a:solidFill>
              <a:srgbClr val="FFFF00"/>
            </a:solidFill>
            <a:ln w="9525">
              <a:noFill/>
              <a:round/>
              <a:headEnd/>
              <a:tailEnd/>
            </a:ln>
          </p:spPr>
          <p:txBody>
            <a:bodyPr/>
            <a:lstStyle/>
            <a:p>
              <a:endParaRPr lang="el-GR"/>
            </a:p>
          </p:txBody>
        </p:sp>
        <p:sp>
          <p:nvSpPr>
            <p:cNvPr id="41319" name="Freeform 714"/>
            <p:cNvSpPr>
              <a:spLocks/>
            </p:cNvSpPr>
            <p:nvPr/>
          </p:nvSpPr>
          <p:spPr bwMode="auto">
            <a:xfrm>
              <a:off x="4366" y="2299"/>
              <a:ext cx="178" cy="176"/>
            </a:xfrm>
            <a:custGeom>
              <a:avLst/>
              <a:gdLst>
                <a:gd name="T0" fmla="*/ 4 w 178"/>
                <a:gd name="T1" fmla="*/ 53 h 176"/>
                <a:gd name="T2" fmla="*/ 27 w 178"/>
                <a:gd name="T3" fmla="*/ 49 h 176"/>
                <a:gd name="T4" fmla="*/ 37 w 178"/>
                <a:gd name="T5" fmla="*/ 49 h 176"/>
                <a:gd name="T6" fmla="*/ 12 w 178"/>
                <a:gd name="T7" fmla="*/ 39 h 176"/>
                <a:gd name="T8" fmla="*/ 4 w 178"/>
                <a:gd name="T9" fmla="*/ 23 h 176"/>
                <a:gd name="T10" fmla="*/ 18 w 178"/>
                <a:gd name="T11" fmla="*/ 21 h 176"/>
                <a:gd name="T12" fmla="*/ 37 w 178"/>
                <a:gd name="T13" fmla="*/ 23 h 176"/>
                <a:gd name="T14" fmla="*/ 43 w 178"/>
                <a:gd name="T15" fmla="*/ 21 h 176"/>
                <a:gd name="T16" fmla="*/ 29 w 178"/>
                <a:gd name="T17" fmla="*/ 15 h 176"/>
                <a:gd name="T18" fmla="*/ 7 w 178"/>
                <a:gd name="T19" fmla="*/ 12 h 176"/>
                <a:gd name="T20" fmla="*/ 4 w 178"/>
                <a:gd name="T21" fmla="*/ 2 h 176"/>
                <a:gd name="T22" fmla="*/ 79 w 178"/>
                <a:gd name="T23" fmla="*/ 12 h 176"/>
                <a:gd name="T24" fmla="*/ 159 w 178"/>
                <a:gd name="T25" fmla="*/ 61 h 176"/>
                <a:gd name="T26" fmla="*/ 174 w 178"/>
                <a:gd name="T27" fmla="*/ 86 h 176"/>
                <a:gd name="T28" fmla="*/ 154 w 178"/>
                <a:gd name="T29" fmla="*/ 74 h 176"/>
                <a:gd name="T30" fmla="*/ 147 w 178"/>
                <a:gd name="T31" fmla="*/ 71 h 176"/>
                <a:gd name="T32" fmla="*/ 157 w 178"/>
                <a:gd name="T33" fmla="*/ 84 h 176"/>
                <a:gd name="T34" fmla="*/ 164 w 178"/>
                <a:gd name="T35" fmla="*/ 95 h 176"/>
                <a:gd name="T36" fmla="*/ 149 w 178"/>
                <a:gd name="T37" fmla="*/ 106 h 176"/>
                <a:gd name="T38" fmla="*/ 133 w 178"/>
                <a:gd name="T39" fmla="*/ 92 h 176"/>
                <a:gd name="T40" fmla="*/ 123 w 178"/>
                <a:gd name="T41" fmla="*/ 86 h 176"/>
                <a:gd name="T42" fmla="*/ 139 w 178"/>
                <a:gd name="T43" fmla="*/ 105 h 176"/>
                <a:gd name="T44" fmla="*/ 132 w 178"/>
                <a:gd name="T45" fmla="*/ 126 h 176"/>
                <a:gd name="T46" fmla="*/ 109 w 178"/>
                <a:gd name="T47" fmla="*/ 117 h 176"/>
                <a:gd name="T48" fmla="*/ 102 w 178"/>
                <a:gd name="T49" fmla="*/ 118 h 176"/>
                <a:gd name="T50" fmla="*/ 115 w 178"/>
                <a:gd name="T51" fmla="*/ 132 h 176"/>
                <a:gd name="T52" fmla="*/ 105 w 178"/>
                <a:gd name="T53" fmla="*/ 148 h 176"/>
                <a:gd name="T54" fmla="*/ 94 w 178"/>
                <a:gd name="T55" fmla="*/ 142 h 176"/>
                <a:gd name="T56" fmla="*/ 88 w 178"/>
                <a:gd name="T57" fmla="*/ 139 h 176"/>
                <a:gd name="T58" fmla="*/ 88 w 178"/>
                <a:gd name="T59" fmla="*/ 143 h 176"/>
                <a:gd name="T60" fmla="*/ 94 w 178"/>
                <a:gd name="T61" fmla="*/ 153 h 176"/>
                <a:gd name="T62" fmla="*/ 86 w 178"/>
                <a:gd name="T63" fmla="*/ 163 h 176"/>
                <a:gd name="T64" fmla="*/ 63 w 178"/>
                <a:gd name="T65" fmla="*/ 145 h 176"/>
                <a:gd name="T66" fmla="*/ 72 w 178"/>
                <a:gd name="T67" fmla="*/ 164 h 176"/>
                <a:gd name="T68" fmla="*/ 70 w 178"/>
                <a:gd name="T69" fmla="*/ 175 h 176"/>
                <a:gd name="T70" fmla="*/ 44 w 178"/>
                <a:gd name="T71" fmla="*/ 160 h 176"/>
                <a:gd name="T72" fmla="*/ 13 w 178"/>
                <a:gd name="T73" fmla="*/ 148 h 176"/>
                <a:gd name="T74" fmla="*/ 1 w 178"/>
                <a:gd name="T75" fmla="*/ 127 h 176"/>
                <a:gd name="T76" fmla="*/ 12 w 178"/>
                <a:gd name="T77" fmla="*/ 123 h 176"/>
                <a:gd name="T78" fmla="*/ 16 w 178"/>
                <a:gd name="T79" fmla="*/ 120 h 176"/>
                <a:gd name="T80" fmla="*/ 5 w 178"/>
                <a:gd name="T81" fmla="*/ 115 h 176"/>
                <a:gd name="T82" fmla="*/ 2 w 178"/>
                <a:gd name="T83" fmla="*/ 96 h 176"/>
                <a:gd name="T84" fmla="*/ 25 w 178"/>
                <a:gd name="T85" fmla="*/ 92 h 176"/>
                <a:gd name="T86" fmla="*/ 53 w 178"/>
                <a:gd name="T87" fmla="*/ 95 h 176"/>
                <a:gd name="T88" fmla="*/ 58 w 178"/>
                <a:gd name="T89" fmla="*/ 92 h 176"/>
                <a:gd name="T90" fmla="*/ 39 w 178"/>
                <a:gd name="T91" fmla="*/ 85 h 176"/>
                <a:gd name="T92" fmla="*/ 10 w 178"/>
                <a:gd name="T93" fmla="*/ 84 h 176"/>
                <a:gd name="T94" fmla="*/ 2 w 178"/>
                <a:gd name="T95" fmla="*/ 74 h 176"/>
                <a:gd name="T96" fmla="*/ 2 w 178"/>
                <a:gd name="T97" fmla="*/ 71 h 1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76"/>
                <a:gd name="T149" fmla="*/ 178 w 178"/>
                <a:gd name="T150" fmla="*/ 176 h 1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76">
                  <a:moveTo>
                    <a:pt x="2" y="71"/>
                  </a:moveTo>
                  <a:lnTo>
                    <a:pt x="2" y="65"/>
                  </a:lnTo>
                  <a:lnTo>
                    <a:pt x="4" y="59"/>
                  </a:lnTo>
                  <a:lnTo>
                    <a:pt x="4" y="53"/>
                  </a:lnTo>
                  <a:lnTo>
                    <a:pt x="4" y="47"/>
                  </a:lnTo>
                  <a:lnTo>
                    <a:pt x="11" y="47"/>
                  </a:lnTo>
                  <a:lnTo>
                    <a:pt x="20" y="48"/>
                  </a:lnTo>
                  <a:lnTo>
                    <a:pt x="27" y="49"/>
                  </a:lnTo>
                  <a:lnTo>
                    <a:pt x="36" y="50"/>
                  </a:lnTo>
                  <a:lnTo>
                    <a:pt x="37" y="49"/>
                  </a:lnTo>
                  <a:lnTo>
                    <a:pt x="37" y="48"/>
                  </a:lnTo>
                  <a:lnTo>
                    <a:pt x="31" y="44"/>
                  </a:lnTo>
                  <a:lnTo>
                    <a:pt x="22" y="42"/>
                  </a:lnTo>
                  <a:lnTo>
                    <a:pt x="12" y="39"/>
                  </a:lnTo>
                  <a:lnTo>
                    <a:pt x="4" y="38"/>
                  </a:lnTo>
                  <a:lnTo>
                    <a:pt x="4" y="33"/>
                  </a:lnTo>
                  <a:lnTo>
                    <a:pt x="4" y="28"/>
                  </a:lnTo>
                  <a:lnTo>
                    <a:pt x="4" y="23"/>
                  </a:lnTo>
                  <a:lnTo>
                    <a:pt x="4" y="18"/>
                  </a:lnTo>
                  <a:lnTo>
                    <a:pt x="8" y="19"/>
                  </a:lnTo>
                  <a:lnTo>
                    <a:pt x="13" y="19"/>
                  </a:lnTo>
                  <a:lnTo>
                    <a:pt x="18" y="21"/>
                  </a:lnTo>
                  <a:lnTo>
                    <a:pt x="23" y="21"/>
                  </a:lnTo>
                  <a:lnTo>
                    <a:pt x="27" y="22"/>
                  </a:lnTo>
                  <a:lnTo>
                    <a:pt x="32" y="23"/>
                  </a:lnTo>
                  <a:lnTo>
                    <a:pt x="37" y="23"/>
                  </a:lnTo>
                  <a:lnTo>
                    <a:pt x="42" y="24"/>
                  </a:lnTo>
                  <a:lnTo>
                    <a:pt x="43" y="23"/>
                  </a:lnTo>
                  <a:lnTo>
                    <a:pt x="43" y="22"/>
                  </a:lnTo>
                  <a:lnTo>
                    <a:pt x="43" y="21"/>
                  </a:lnTo>
                  <a:lnTo>
                    <a:pt x="39" y="18"/>
                  </a:lnTo>
                  <a:lnTo>
                    <a:pt x="34" y="16"/>
                  </a:lnTo>
                  <a:lnTo>
                    <a:pt x="29" y="15"/>
                  </a:lnTo>
                  <a:lnTo>
                    <a:pt x="23" y="15"/>
                  </a:lnTo>
                  <a:lnTo>
                    <a:pt x="18" y="15"/>
                  </a:lnTo>
                  <a:lnTo>
                    <a:pt x="12" y="13"/>
                  </a:lnTo>
                  <a:lnTo>
                    <a:pt x="7" y="12"/>
                  </a:lnTo>
                  <a:lnTo>
                    <a:pt x="4" y="11"/>
                  </a:lnTo>
                  <a:lnTo>
                    <a:pt x="4" y="8"/>
                  </a:lnTo>
                  <a:lnTo>
                    <a:pt x="4" y="5"/>
                  </a:lnTo>
                  <a:lnTo>
                    <a:pt x="4" y="2"/>
                  </a:lnTo>
                  <a:lnTo>
                    <a:pt x="4" y="0"/>
                  </a:lnTo>
                  <a:lnTo>
                    <a:pt x="31" y="2"/>
                  </a:lnTo>
                  <a:lnTo>
                    <a:pt x="55" y="6"/>
                  </a:lnTo>
                  <a:lnTo>
                    <a:pt x="79" y="12"/>
                  </a:lnTo>
                  <a:lnTo>
                    <a:pt x="100" y="21"/>
                  </a:lnTo>
                  <a:lnTo>
                    <a:pt x="121" y="32"/>
                  </a:lnTo>
                  <a:lnTo>
                    <a:pt x="141" y="45"/>
                  </a:lnTo>
                  <a:lnTo>
                    <a:pt x="159" y="61"/>
                  </a:lnTo>
                  <a:lnTo>
                    <a:pt x="178" y="79"/>
                  </a:lnTo>
                  <a:lnTo>
                    <a:pt x="178" y="82"/>
                  </a:lnTo>
                  <a:lnTo>
                    <a:pt x="177" y="85"/>
                  </a:lnTo>
                  <a:lnTo>
                    <a:pt x="174" y="86"/>
                  </a:lnTo>
                  <a:lnTo>
                    <a:pt x="170" y="87"/>
                  </a:lnTo>
                  <a:lnTo>
                    <a:pt x="165" y="82"/>
                  </a:lnTo>
                  <a:lnTo>
                    <a:pt x="160" y="78"/>
                  </a:lnTo>
                  <a:lnTo>
                    <a:pt x="154" y="74"/>
                  </a:lnTo>
                  <a:lnTo>
                    <a:pt x="149" y="69"/>
                  </a:lnTo>
                  <a:lnTo>
                    <a:pt x="148" y="70"/>
                  </a:lnTo>
                  <a:lnTo>
                    <a:pt x="147" y="70"/>
                  </a:lnTo>
                  <a:lnTo>
                    <a:pt x="147" y="71"/>
                  </a:lnTo>
                  <a:lnTo>
                    <a:pt x="146" y="73"/>
                  </a:lnTo>
                  <a:lnTo>
                    <a:pt x="148" y="76"/>
                  </a:lnTo>
                  <a:lnTo>
                    <a:pt x="152" y="79"/>
                  </a:lnTo>
                  <a:lnTo>
                    <a:pt x="157" y="84"/>
                  </a:lnTo>
                  <a:lnTo>
                    <a:pt x="164" y="90"/>
                  </a:lnTo>
                  <a:lnTo>
                    <a:pt x="164" y="91"/>
                  </a:lnTo>
                  <a:lnTo>
                    <a:pt x="164" y="92"/>
                  </a:lnTo>
                  <a:lnTo>
                    <a:pt x="164" y="95"/>
                  </a:lnTo>
                  <a:lnTo>
                    <a:pt x="164" y="96"/>
                  </a:lnTo>
                  <a:lnTo>
                    <a:pt x="158" y="101"/>
                  </a:lnTo>
                  <a:lnTo>
                    <a:pt x="153" y="105"/>
                  </a:lnTo>
                  <a:lnTo>
                    <a:pt x="149" y="106"/>
                  </a:lnTo>
                  <a:lnTo>
                    <a:pt x="147" y="105"/>
                  </a:lnTo>
                  <a:lnTo>
                    <a:pt x="143" y="102"/>
                  </a:lnTo>
                  <a:lnTo>
                    <a:pt x="139" y="99"/>
                  </a:lnTo>
                  <a:lnTo>
                    <a:pt x="133" y="92"/>
                  </a:lnTo>
                  <a:lnTo>
                    <a:pt x="126" y="85"/>
                  </a:lnTo>
                  <a:lnTo>
                    <a:pt x="125" y="85"/>
                  </a:lnTo>
                  <a:lnTo>
                    <a:pt x="123" y="85"/>
                  </a:lnTo>
                  <a:lnTo>
                    <a:pt x="123" y="86"/>
                  </a:lnTo>
                  <a:lnTo>
                    <a:pt x="122" y="87"/>
                  </a:lnTo>
                  <a:lnTo>
                    <a:pt x="128" y="94"/>
                  </a:lnTo>
                  <a:lnTo>
                    <a:pt x="135" y="99"/>
                  </a:lnTo>
                  <a:lnTo>
                    <a:pt x="139" y="105"/>
                  </a:lnTo>
                  <a:lnTo>
                    <a:pt x="144" y="110"/>
                  </a:lnTo>
                  <a:lnTo>
                    <a:pt x="142" y="116"/>
                  </a:lnTo>
                  <a:lnTo>
                    <a:pt x="138" y="121"/>
                  </a:lnTo>
                  <a:lnTo>
                    <a:pt x="132" y="126"/>
                  </a:lnTo>
                  <a:lnTo>
                    <a:pt x="125" y="131"/>
                  </a:lnTo>
                  <a:lnTo>
                    <a:pt x="120" y="126"/>
                  </a:lnTo>
                  <a:lnTo>
                    <a:pt x="114" y="121"/>
                  </a:lnTo>
                  <a:lnTo>
                    <a:pt x="109" y="117"/>
                  </a:lnTo>
                  <a:lnTo>
                    <a:pt x="102" y="116"/>
                  </a:lnTo>
                  <a:lnTo>
                    <a:pt x="102" y="117"/>
                  </a:lnTo>
                  <a:lnTo>
                    <a:pt x="102" y="118"/>
                  </a:lnTo>
                  <a:lnTo>
                    <a:pt x="102" y="120"/>
                  </a:lnTo>
                  <a:lnTo>
                    <a:pt x="107" y="123"/>
                  </a:lnTo>
                  <a:lnTo>
                    <a:pt x="111" y="127"/>
                  </a:lnTo>
                  <a:lnTo>
                    <a:pt x="115" y="132"/>
                  </a:lnTo>
                  <a:lnTo>
                    <a:pt x="116" y="138"/>
                  </a:lnTo>
                  <a:lnTo>
                    <a:pt x="114" y="141"/>
                  </a:lnTo>
                  <a:lnTo>
                    <a:pt x="110" y="144"/>
                  </a:lnTo>
                  <a:lnTo>
                    <a:pt x="105" y="148"/>
                  </a:lnTo>
                  <a:lnTo>
                    <a:pt x="100" y="149"/>
                  </a:lnTo>
                  <a:lnTo>
                    <a:pt x="97" y="147"/>
                  </a:lnTo>
                  <a:lnTo>
                    <a:pt x="96" y="144"/>
                  </a:lnTo>
                  <a:lnTo>
                    <a:pt x="94" y="142"/>
                  </a:lnTo>
                  <a:lnTo>
                    <a:pt x="91" y="139"/>
                  </a:lnTo>
                  <a:lnTo>
                    <a:pt x="90" y="139"/>
                  </a:lnTo>
                  <a:lnTo>
                    <a:pt x="89" y="139"/>
                  </a:lnTo>
                  <a:lnTo>
                    <a:pt x="88" y="139"/>
                  </a:lnTo>
                  <a:lnTo>
                    <a:pt x="88" y="141"/>
                  </a:lnTo>
                  <a:lnTo>
                    <a:pt x="88" y="142"/>
                  </a:lnTo>
                  <a:lnTo>
                    <a:pt x="88" y="143"/>
                  </a:lnTo>
                  <a:lnTo>
                    <a:pt x="86" y="144"/>
                  </a:lnTo>
                  <a:lnTo>
                    <a:pt x="90" y="147"/>
                  </a:lnTo>
                  <a:lnTo>
                    <a:pt x="93" y="149"/>
                  </a:lnTo>
                  <a:lnTo>
                    <a:pt x="94" y="153"/>
                  </a:lnTo>
                  <a:lnTo>
                    <a:pt x="95" y="158"/>
                  </a:lnTo>
                  <a:lnTo>
                    <a:pt x="93" y="159"/>
                  </a:lnTo>
                  <a:lnTo>
                    <a:pt x="90" y="162"/>
                  </a:lnTo>
                  <a:lnTo>
                    <a:pt x="86" y="163"/>
                  </a:lnTo>
                  <a:lnTo>
                    <a:pt x="84" y="165"/>
                  </a:lnTo>
                  <a:lnTo>
                    <a:pt x="76" y="160"/>
                  </a:lnTo>
                  <a:lnTo>
                    <a:pt x="69" y="153"/>
                  </a:lnTo>
                  <a:lnTo>
                    <a:pt x="63" y="145"/>
                  </a:lnTo>
                  <a:lnTo>
                    <a:pt x="53" y="142"/>
                  </a:lnTo>
                  <a:lnTo>
                    <a:pt x="58" y="150"/>
                  </a:lnTo>
                  <a:lnTo>
                    <a:pt x="65" y="157"/>
                  </a:lnTo>
                  <a:lnTo>
                    <a:pt x="72" y="164"/>
                  </a:lnTo>
                  <a:lnTo>
                    <a:pt x="75" y="171"/>
                  </a:lnTo>
                  <a:lnTo>
                    <a:pt x="74" y="173"/>
                  </a:lnTo>
                  <a:lnTo>
                    <a:pt x="72" y="174"/>
                  </a:lnTo>
                  <a:lnTo>
                    <a:pt x="70" y="175"/>
                  </a:lnTo>
                  <a:lnTo>
                    <a:pt x="68" y="176"/>
                  </a:lnTo>
                  <a:lnTo>
                    <a:pt x="59" y="170"/>
                  </a:lnTo>
                  <a:lnTo>
                    <a:pt x="52" y="165"/>
                  </a:lnTo>
                  <a:lnTo>
                    <a:pt x="44" y="160"/>
                  </a:lnTo>
                  <a:lnTo>
                    <a:pt x="38" y="157"/>
                  </a:lnTo>
                  <a:lnTo>
                    <a:pt x="31" y="154"/>
                  </a:lnTo>
                  <a:lnTo>
                    <a:pt x="22" y="150"/>
                  </a:lnTo>
                  <a:lnTo>
                    <a:pt x="13" y="148"/>
                  </a:lnTo>
                  <a:lnTo>
                    <a:pt x="2" y="144"/>
                  </a:lnTo>
                  <a:lnTo>
                    <a:pt x="1" y="138"/>
                  </a:lnTo>
                  <a:lnTo>
                    <a:pt x="1" y="133"/>
                  </a:lnTo>
                  <a:lnTo>
                    <a:pt x="1" y="127"/>
                  </a:lnTo>
                  <a:lnTo>
                    <a:pt x="0" y="122"/>
                  </a:lnTo>
                  <a:lnTo>
                    <a:pt x="5" y="122"/>
                  </a:lnTo>
                  <a:lnTo>
                    <a:pt x="8" y="123"/>
                  </a:lnTo>
                  <a:lnTo>
                    <a:pt x="12" y="123"/>
                  </a:lnTo>
                  <a:lnTo>
                    <a:pt x="16" y="122"/>
                  </a:lnTo>
                  <a:lnTo>
                    <a:pt x="16" y="121"/>
                  </a:lnTo>
                  <a:lnTo>
                    <a:pt x="16" y="120"/>
                  </a:lnTo>
                  <a:lnTo>
                    <a:pt x="16" y="118"/>
                  </a:lnTo>
                  <a:lnTo>
                    <a:pt x="12" y="117"/>
                  </a:lnTo>
                  <a:lnTo>
                    <a:pt x="8" y="116"/>
                  </a:lnTo>
                  <a:lnTo>
                    <a:pt x="5" y="115"/>
                  </a:lnTo>
                  <a:lnTo>
                    <a:pt x="1" y="115"/>
                  </a:lnTo>
                  <a:lnTo>
                    <a:pt x="2" y="108"/>
                  </a:lnTo>
                  <a:lnTo>
                    <a:pt x="2" y="102"/>
                  </a:lnTo>
                  <a:lnTo>
                    <a:pt x="2" y="96"/>
                  </a:lnTo>
                  <a:lnTo>
                    <a:pt x="2" y="90"/>
                  </a:lnTo>
                  <a:lnTo>
                    <a:pt x="10" y="90"/>
                  </a:lnTo>
                  <a:lnTo>
                    <a:pt x="17" y="91"/>
                  </a:lnTo>
                  <a:lnTo>
                    <a:pt x="25" y="92"/>
                  </a:lnTo>
                  <a:lnTo>
                    <a:pt x="32" y="92"/>
                  </a:lnTo>
                  <a:lnTo>
                    <a:pt x="39" y="94"/>
                  </a:lnTo>
                  <a:lnTo>
                    <a:pt x="47" y="95"/>
                  </a:lnTo>
                  <a:lnTo>
                    <a:pt x="53" y="95"/>
                  </a:lnTo>
                  <a:lnTo>
                    <a:pt x="58" y="95"/>
                  </a:lnTo>
                  <a:lnTo>
                    <a:pt x="58" y="94"/>
                  </a:lnTo>
                  <a:lnTo>
                    <a:pt x="58" y="92"/>
                  </a:lnTo>
                  <a:lnTo>
                    <a:pt x="58" y="91"/>
                  </a:lnTo>
                  <a:lnTo>
                    <a:pt x="53" y="89"/>
                  </a:lnTo>
                  <a:lnTo>
                    <a:pt x="46" y="87"/>
                  </a:lnTo>
                  <a:lnTo>
                    <a:pt x="39" y="85"/>
                  </a:lnTo>
                  <a:lnTo>
                    <a:pt x="32" y="85"/>
                  </a:lnTo>
                  <a:lnTo>
                    <a:pt x="25" y="84"/>
                  </a:lnTo>
                  <a:lnTo>
                    <a:pt x="17" y="84"/>
                  </a:lnTo>
                  <a:lnTo>
                    <a:pt x="10" y="84"/>
                  </a:lnTo>
                  <a:lnTo>
                    <a:pt x="2" y="84"/>
                  </a:lnTo>
                  <a:lnTo>
                    <a:pt x="2" y="80"/>
                  </a:lnTo>
                  <a:lnTo>
                    <a:pt x="2" y="78"/>
                  </a:lnTo>
                  <a:lnTo>
                    <a:pt x="2" y="74"/>
                  </a:lnTo>
                  <a:lnTo>
                    <a:pt x="2" y="71"/>
                  </a:lnTo>
                  <a:close/>
                </a:path>
              </a:pathLst>
            </a:custGeom>
            <a:solidFill>
              <a:srgbClr val="FF0000"/>
            </a:solidFill>
            <a:ln w="9525">
              <a:noFill/>
              <a:round/>
              <a:headEnd/>
              <a:tailEnd/>
            </a:ln>
          </p:spPr>
          <p:txBody>
            <a:bodyPr/>
            <a:lstStyle/>
            <a:p>
              <a:endParaRPr lang="el-GR"/>
            </a:p>
          </p:txBody>
        </p:sp>
        <p:sp>
          <p:nvSpPr>
            <p:cNvPr id="41320" name="Freeform 715"/>
            <p:cNvSpPr>
              <a:spLocks/>
            </p:cNvSpPr>
            <p:nvPr/>
          </p:nvSpPr>
          <p:spPr bwMode="auto">
            <a:xfrm>
              <a:off x="4371" y="2041"/>
              <a:ext cx="367" cy="332"/>
            </a:xfrm>
            <a:custGeom>
              <a:avLst/>
              <a:gdLst>
                <a:gd name="T0" fmla="*/ 11 w 367"/>
                <a:gd name="T1" fmla="*/ 124 h 332"/>
                <a:gd name="T2" fmla="*/ 50 w 367"/>
                <a:gd name="T3" fmla="*/ 132 h 332"/>
                <a:gd name="T4" fmla="*/ 48 w 367"/>
                <a:gd name="T5" fmla="*/ 128 h 332"/>
                <a:gd name="T6" fmla="*/ 3 w 367"/>
                <a:gd name="T7" fmla="*/ 114 h 332"/>
                <a:gd name="T8" fmla="*/ 13 w 367"/>
                <a:gd name="T9" fmla="*/ 95 h 332"/>
                <a:gd name="T10" fmla="*/ 76 w 367"/>
                <a:gd name="T11" fmla="*/ 105 h 332"/>
                <a:gd name="T12" fmla="*/ 75 w 367"/>
                <a:gd name="T13" fmla="*/ 100 h 332"/>
                <a:gd name="T14" fmla="*/ 13 w 367"/>
                <a:gd name="T15" fmla="*/ 86 h 332"/>
                <a:gd name="T16" fmla="*/ 11 w 367"/>
                <a:gd name="T17" fmla="*/ 58 h 332"/>
                <a:gd name="T18" fmla="*/ 59 w 367"/>
                <a:gd name="T19" fmla="*/ 66 h 332"/>
                <a:gd name="T20" fmla="*/ 58 w 367"/>
                <a:gd name="T21" fmla="*/ 63 h 332"/>
                <a:gd name="T22" fmla="*/ 12 w 367"/>
                <a:gd name="T23" fmla="*/ 50 h 332"/>
                <a:gd name="T24" fmla="*/ 18 w 367"/>
                <a:gd name="T25" fmla="*/ 28 h 332"/>
                <a:gd name="T26" fmla="*/ 96 w 367"/>
                <a:gd name="T27" fmla="*/ 45 h 332"/>
                <a:gd name="T28" fmla="*/ 47 w 367"/>
                <a:gd name="T29" fmla="*/ 24 h 332"/>
                <a:gd name="T30" fmla="*/ 5 w 367"/>
                <a:gd name="T31" fmla="*/ 6 h 332"/>
                <a:gd name="T32" fmla="*/ 85 w 367"/>
                <a:gd name="T33" fmla="*/ 7 h 332"/>
                <a:gd name="T34" fmla="*/ 185 w 367"/>
                <a:gd name="T35" fmla="*/ 40 h 332"/>
                <a:gd name="T36" fmla="*/ 264 w 367"/>
                <a:gd name="T37" fmla="*/ 82 h 332"/>
                <a:gd name="T38" fmla="*/ 363 w 367"/>
                <a:gd name="T39" fmla="*/ 164 h 332"/>
                <a:gd name="T40" fmla="*/ 351 w 367"/>
                <a:gd name="T41" fmla="*/ 169 h 332"/>
                <a:gd name="T42" fmla="*/ 347 w 367"/>
                <a:gd name="T43" fmla="*/ 175 h 332"/>
                <a:gd name="T44" fmla="*/ 336 w 367"/>
                <a:gd name="T45" fmla="*/ 191 h 332"/>
                <a:gd name="T46" fmla="*/ 287 w 367"/>
                <a:gd name="T47" fmla="*/ 148 h 332"/>
                <a:gd name="T48" fmla="*/ 287 w 367"/>
                <a:gd name="T49" fmla="*/ 156 h 332"/>
                <a:gd name="T50" fmla="*/ 329 w 367"/>
                <a:gd name="T51" fmla="*/ 208 h 332"/>
                <a:gd name="T52" fmla="*/ 300 w 367"/>
                <a:gd name="T53" fmla="*/ 195 h 332"/>
                <a:gd name="T54" fmla="*/ 295 w 367"/>
                <a:gd name="T55" fmla="*/ 200 h 332"/>
                <a:gd name="T56" fmla="*/ 294 w 367"/>
                <a:gd name="T57" fmla="*/ 224 h 332"/>
                <a:gd name="T58" fmla="*/ 246 w 367"/>
                <a:gd name="T59" fmla="*/ 184 h 332"/>
                <a:gd name="T60" fmla="*/ 244 w 367"/>
                <a:gd name="T61" fmla="*/ 191 h 332"/>
                <a:gd name="T62" fmla="*/ 289 w 367"/>
                <a:gd name="T63" fmla="*/ 232 h 332"/>
                <a:gd name="T64" fmla="*/ 261 w 367"/>
                <a:gd name="T65" fmla="*/ 252 h 332"/>
                <a:gd name="T66" fmla="*/ 228 w 367"/>
                <a:gd name="T67" fmla="*/ 219 h 332"/>
                <a:gd name="T68" fmla="*/ 225 w 367"/>
                <a:gd name="T69" fmla="*/ 226 h 332"/>
                <a:gd name="T70" fmla="*/ 259 w 367"/>
                <a:gd name="T71" fmla="*/ 260 h 332"/>
                <a:gd name="T72" fmla="*/ 243 w 367"/>
                <a:gd name="T73" fmla="*/ 276 h 332"/>
                <a:gd name="T74" fmla="*/ 202 w 367"/>
                <a:gd name="T75" fmla="*/ 240 h 332"/>
                <a:gd name="T76" fmla="*/ 227 w 367"/>
                <a:gd name="T77" fmla="*/ 268 h 332"/>
                <a:gd name="T78" fmla="*/ 221 w 367"/>
                <a:gd name="T79" fmla="*/ 300 h 332"/>
                <a:gd name="T80" fmla="*/ 195 w 367"/>
                <a:gd name="T81" fmla="*/ 279 h 332"/>
                <a:gd name="T82" fmla="*/ 190 w 367"/>
                <a:gd name="T83" fmla="*/ 282 h 332"/>
                <a:gd name="T84" fmla="*/ 210 w 367"/>
                <a:gd name="T85" fmla="*/ 311 h 332"/>
                <a:gd name="T86" fmla="*/ 178 w 367"/>
                <a:gd name="T87" fmla="*/ 301 h 332"/>
                <a:gd name="T88" fmla="*/ 168 w 367"/>
                <a:gd name="T89" fmla="*/ 296 h 332"/>
                <a:gd name="T90" fmla="*/ 188 w 367"/>
                <a:gd name="T91" fmla="*/ 319 h 332"/>
                <a:gd name="T92" fmla="*/ 165 w 367"/>
                <a:gd name="T93" fmla="*/ 318 h 332"/>
                <a:gd name="T94" fmla="*/ 74 w 367"/>
                <a:gd name="T95" fmla="*/ 261 h 332"/>
                <a:gd name="T96" fmla="*/ 21 w 367"/>
                <a:gd name="T97" fmla="*/ 249 h 332"/>
                <a:gd name="T98" fmla="*/ 1 w 367"/>
                <a:gd name="T99" fmla="*/ 227 h 332"/>
                <a:gd name="T100" fmla="*/ 41 w 367"/>
                <a:gd name="T101" fmla="*/ 224 h 332"/>
                <a:gd name="T102" fmla="*/ 67 w 367"/>
                <a:gd name="T103" fmla="*/ 229 h 332"/>
                <a:gd name="T104" fmla="*/ 28 w 367"/>
                <a:gd name="T105" fmla="*/ 213 h 332"/>
                <a:gd name="T106" fmla="*/ 1 w 367"/>
                <a:gd name="T107" fmla="*/ 192 h 332"/>
                <a:gd name="T108" fmla="*/ 50 w 367"/>
                <a:gd name="T109" fmla="*/ 191 h 332"/>
                <a:gd name="T110" fmla="*/ 79 w 367"/>
                <a:gd name="T111" fmla="*/ 198 h 332"/>
                <a:gd name="T112" fmla="*/ 32 w 367"/>
                <a:gd name="T113" fmla="*/ 182 h 332"/>
                <a:gd name="T114" fmla="*/ 1 w 367"/>
                <a:gd name="T115" fmla="*/ 159 h 332"/>
                <a:gd name="T116" fmla="*/ 22 w 367"/>
                <a:gd name="T117" fmla="*/ 155 h 332"/>
                <a:gd name="T118" fmla="*/ 39 w 367"/>
                <a:gd name="T119" fmla="*/ 155 h 332"/>
                <a:gd name="T120" fmla="*/ 21 w 367"/>
                <a:gd name="T121" fmla="*/ 149 h 332"/>
                <a:gd name="T122" fmla="*/ 1 w 367"/>
                <a:gd name="T123" fmla="*/ 132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7"/>
                <a:gd name="T187" fmla="*/ 0 h 332"/>
                <a:gd name="T188" fmla="*/ 367 w 367"/>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7" h="332">
                  <a:moveTo>
                    <a:pt x="1" y="128"/>
                  </a:moveTo>
                  <a:lnTo>
                    <a:pt x="1" y="127"/>
                  </a:lnTo>
                  <a:lnTo>
                    <a:pt x="1" y="126"/>
                  </a:lnTo>
                  <a:lnTo>
                    <a:pt x="1" y="124"/>
                  </a:lnTo>
                  <a:lnTo>
                    <a:pt x="2" y="123"/>
                  </a:lnTo>
                  <a:lnTo>
                    <a:pt x="11" y="124"/>
                  </a:lnTo>
                  <a:lnTo>
                    <a:pt x="18" y="126"/>
                  </a:lnTo>
                  <a:lnTo>
                    <a:pt x="24" y="127"/>
                  </a:lnTo>
                  <a:lnTo>
                    <a:pt x="29" y="128"/>
                  </a:lnTo>
                  <a:lnTo>
                    <a:pt x="36" y="129"/>
                  </a:lnTo>
                  <a:lnTo>
                    <a:pt x="42" y="131"/>
                  </a:lnTo>
                  <a:lnTo>
                    <a:pt x="50" y="132"/>
                  </a:lnTo>
                  <a:lnTo>
                    <a:pt x="60" y="134"/>
                  </a:lnTo>
                  <a:lnTo>
                    <a:pt x="59" y="133"/>
                  </a:lnTo>
                  <a:lnTo>
                    <a:pt x="59" y="132"/>
                  </a:lnTo>
                  <a:lnTo>
                    <a:pt x="48" y="128"/>
                  </a:lnTo>
                  <a:lnTo>
                    <a:pt x="38" y="126"/>
                  </a:lnTo>
                  <a:lnTo>
                    <a:pt x="28" y="122"/>
                  </a:lnTo>
                  <a:lnTo>
                    <a:pt x="20" y="119"/>
                  </a:lnTo>
                  <a:lnTo>
                    <a:pt x="12" y="118"/>
                  </a:lnTo>
                  <a:lnTo>
                    <a:pt x="7" y="116"/>
                  </a:lnTo>
                  <a:lnTo>
                    <a:pt x="3" y="114"/>
                  </a:lnTo>
                  <a:lnTo>
                    <a:pt x="1" y="113"/>
                  </a:lnTo>
                  <a:lnTo>
                    <a:pt x="2" y="108"/>
                  </a:lnTo>
                  <a:lnTo>
                    <a:pt x="2" y="103"/>
                  </a:lnTo>
                  <a:lnTo>
                    <a:pt x="2" y="100"/>
                  </a:lnTo>
                  <a:lnTo>
                    <a:pt x="2" y="95"/>
                  </a:lnTo>
                  <a:lnTo>
                    <a:pt x="13" y="95"/>
                  </a:lnTo>
                  <a:lnTo>
                    <a:pt x="24" y="95"/>
                  </a:lnTo>
                  <a:lnTo>
                    <a:pt x="34" y="96"/>
                  </a:lnTo>
                  <a:lnTo>
                    <a:pt x="46" y="98"/>
                  </a:lnTo>
                  <a:lnTo>
                    <a:pt x="55" y="100"/>
                  </a:lnTo>
                  <a:lnTo>
                    <a:pt x="65" y="102"/>
                  </a:lnTo>
                  <a:lnTo>
                    <a:pt x="76" y="105"/>
                  </a:lnTo>
                  <a:lnTo>
                    <a:pt x="86" y="107"/>
                  </a:lnTo>
                  <a:lnTo>
                    <a:pt x="86" y="106"/>
                  </a:lnTo>
                  <a:lnTo>
                    <a:pt x="86" y="105"/>
                  </a:lnTo>
                  <a:lnTo>
                    <a:pt x="85" y="105"/>
                  </a:lnTo>
                  <a:lnTo>
                    <a:pt x="85" y="103"/>
                  </a:lnTo>
                  <a:lnTo>
                    <a:pt x="75" y="100"/>
                  </a:lnTo>
                  <a:lnTo>
                    <a:pt x="64" y="96"/>
                  </a:lnTo>
                  <a:lnTo>
                    <a:pt x="54" y="94"/>
                  </a:lnTo>
                  <a:lnTo>
                    <a:pt x="46" y="91"/>
                  </a:lnTo>
                  <a:lnTo>
                    <a:pt x="34" y="89"/>
                  </a:lnTo>
                  <a:lnTo>
                    <a:pt x="24" y="87"/>
                  </a:lnTo>
                  <a:lnTo>
                    <a:pt x="13" y="86"/>
                  </a:lnTo>
                  <a:lnTo>
                    <a:pt x="1" y="85"/>
                  </a:lnTo>
                  <a:lnTo>
                    <a:pt x="2" y="77"/>
                  </a:lnTo>
                  <a:lnTo>
                    <a:pt x="2" y="71"/>
                  </a:lnTo>
                  <a:lnTo>
                    <a:pt x="2" y="64"/>
                  </a:lnTo>
                  <a:lnTo>
                    <a:pt x="2" y="58"/>
                  </a:lnTo>
                  <a:lnTo>
                    <a:pt x="11" y="58"/>
                  </a:lnTo>
                  <a:lnTo>
                    <a:pt x="20" y="59"/>
                  </a:lnTo>
                  <a:lnTo>
                    <a:pt x="27" y="60"/>
                  </a:lnTo>
                  <a:lnTo>
                    <a:pt x="36" y="61"/>
                  </a:lnTo>
                  <a:lnTo>
                    <a:pt x="43" y="63"/>
                  </a:lnTo>
                  <a:lnTo>
                    <a:pt x="50" y="65"/>
                  </a:lnTo>
                  <a:lnTo>
                    <a:pt x="59" y="66"/>
                  </a:lnTo>
                  <a:lnTo>
                    <a:pt x="67" y="69"/>
                  </a:lnTo>
                  <a:lnTo>
                    <a:pt x="67" y="68"/>
                  </a:lnTo>
                  <a:lnTo>
                    <a:pt x="67" y="66"/>
                  </a:lnTo>
                  <a:lnTo>
                    <a:pt x="65" y="65"/>
                  </a:lnTo>
                  <a:lnTo>
                    <a:pt x="58" y="63"/>
                  </a:lnTo>
                  <a:lnTo>
                    <a:pt x="50" y="59"/>
                  </a:lnTo>
                  <a:lnTo>
                    <a:pt x="43" y="56"/>
                  </a:lnTo>
                  <a:lnTo>
                    <a:pt x="37" y="55"/>
                  </a:lnTo>
                  <a:lnTo>
                    <a:pt x="28" y="53"/>
                  </a:lnTo>
                  <a:lnTo>
                    <a:pt x="21" y="52"/>
                  </a:lnTo>
                  <a:lnTo>
                    <a:pt x="12" y="50"/>
                  </a:lnTo>
                  <a:lnTo>
                    <a:pt x="3" y="49"/>
                  </a:lnTo>
                  <a:lnTo>
                    <a:pt x="2" y="44"/>
                  </a:lnTo>
                  <a:lnTo>
                    <a:pt x="2" y="40"/>
                  </a:lnTo>
                  <a:lnTo>
                    <a:pt x="2" y="35"/>
                  </a:lnTo>
                  <a:lnTo>
                    <a:pt x="3" y="27"/>
                  </a:lnTo>
                  <a:lnTo>
                    <a:pt x="18" y="28"/>
                  </a:lnTo>
                  <a:lnTo>
                    <a:pt x="32" y="29"/>
                  </a:lnTo>
                  <a:lnTo>
                    <a:pt x="44" y="32"/>
                  </a:lnTo>
                  <a:lnTo>
                    <a:pt x="58" y="34"/>
                  </a:lnTo>
                  <a:lnTo>
                    <a:pt x="70" y="37"/>
                  </a:lnTo>
                  <a:lnTo>
                    <a:pt x="83" y="42"/>
                  </a:lnTo>
                  <a:lnTo>
                    <a:pt x="96" y="45"/>
                  </a:lnTo>
                  <a:lnTo>
                    <a:pt x="110" y="50"/>
                  </a:lnTo>
                  <a:lnTo>
                    <a:pt x="106" y="44"/>
                  </a:lnTo>
                  <a:lnTo>
                    <a:pt x="96" y="38"/>
                  </a:lnTo>
                  <a:lnTo>
                    <a:pt x="81" y="32"/>
                  </a:lnTo>
                  <a:lnTo>
                    <a:pt x="65" y="27"/>
                  </a:lnTo>
                  <a:lnTo>
                    <a:pt x="47" y="24"/>
                  </a:lnTo>
                  <a:lnTo>
                    <a:pt x="29" y="21"/>
                  </a:lnTo>
                  <a:lnTo>
                    <a:pt x="15" y="19"/>
                  </a:lnTo>
                  <a:lnTo>
                    <a:pt x="5" y="19"/>
                  </a:lnTo>
                  <a:lnTo>
                    <a:pt x="5" y="14"/>
                  </a:lnTo>
                  <a:lnTo>
                    <a:pt x="5" y="10"/>
                  </a:lnTo>
                  <a:lnTo>
                    <a:pt x="5" y="6"/>
                  </a:lnTo>
                  <a:lnTo>
                    <a:pt x="5" y="1"/>
                  </a:lnTo>
                  <a:lnTo>
                    <a:pt x="20" y="0"/>
                  </a:lnTo>
                  <a:lnTo>
                    <a:pt x="36" y="1"/>
                  </a:lnTo>
                  <a:lnTo>
                    <a:pt x="52" y="2"/>
                  </a:lnTo>
                  <a:lnTo>
                    <a:pt x="69" y="5"/>
                  </a:lnTo>
                  <a:lnTo>
                    <a:pt x="85" y="7"/>
                  </a:lnTo>
                  <a:lnTo>
                    <a:pt x="102" y="11"/>
                  </a:lnTo>
                  <a:lnTo>
                    <a:pt x="120" y="16"/>
                  </a:lnTo>
                  <a:lnTo>
                    <a:pt x="137" y="22"/>
                  </a:lnTo>
                  <a:lnTo>
                    <a:pt x="153" y="27"/>
                  </a:lnTo>
                  <a:lnTo>
                    <a:pt x="169" y="33"/>
                  </a:lnTo>
                  <a:lnTo>
                    <a:pt x="185" y="40"/>
                  </a:lnTo>
                  <a:lnTo>
                    <a:pt x="201" y="48"/>
                  </a:lnTo>
                  <a:lnTo>
                    <a:pt x="216" y="54"/>
                  </a:lnTo>
                  <a:lnTo>
                    <a:pt x="231" y="61"/>
                  </a:lnTo>
                  <a:lnTo>
                    <a:pt x="244" y="69"/>
                  </a:lnTo>
                  <a:lnTo>
                    <a:pt x="257" y="76"/>
                  </a:lnTo>
                  <a:lnTo>
                    <a:pt x="264" y="82"/>
                  </a:lnTo>
                  <a:lnTo>
                    <a:pt x="279" y="92"/>
                  </a:lnTo>
                  <a:lnTo>
                    <a:pt x="296" y="105"/>
                  </a:lnTo>
                  <a:lnTo>
                    <a:pt x="316" y="119"/>
                  </a:lnTo>
                  <a:lnTo>
                    <a:pt x="335" y="135"/>
                  </a:lnTo>
                  <a:lnTo>
                    <a:pt x="351" y="150"/>
                  </a:lnTo>
                  <a:lnTo>
                    <a:pt x="363" y="164"/>
                  </a:lnTo>
                  <a:lnTo>
                    <a:pt x="367" y="174"/>
                  </a:lnTo>
                  <a:lnTo>
                    <a:pt x="366" y="175"/>
                  </a:lnTo>
                  <a:lnTo>
                    <a:pt x="363" y="176"/>
                  </a:lnTo>
                  <a:lnTo>
                    <a:pt x="361" y="177"/>
                  </a:lnTo>
                  <a:lnTo>
                    <a:pt x="357" y="177"/>
                  </a:lnTo>
                  <a:lnTo>
                    <a:pt x="351" y="169"/>
                  </a:lnTo>
                  <a:lnTo>
                    <a:pt x="343" y="163"/>
                  </a:lnTo>
                  <a:lnTo>
                    <a:pt x="336" y="156"/>
                  </a:lnTo>
                  <a:lnTo>
                    <a:pt x="326" y="152"/>
                  </a:lnTo>
                  <a:lnTo>
                    <a:pt x="330" y="158"/>
                  </a:lnTo>
                  <a:lnTo>
                    <a:pt x="338" y="166"/>
                  </a:lnTo>
                  <a:lnTo>
                    <a:pt x="347" y="175"/>
                  </a:lnTo>
                  <a:lnTo>
                    <a:pt x="353" y="181"/>
                  </a:lnTo>
                  <a:lnTo>
                    <a:pt x="352" y="185"/>
                  </a:lnTo>
                  <a:lnTo>
                    <a:pt x="350" y="189"/>
                  </a:lnTo>
                  <a:lnTo>
                    <a:pt x="346" y="192"/>
                  </a:lnTo>
                  <a:lnTo>
                    <a:pt x="341" y="196"/>
                  </a:lnTo>
                  <a:lnTo>
                    <a:pt x="336" y="191"/>
                  </a:lnTo>
                  <a:lnTo>
                    <a:pt x="329" y="184"/>
                  </a:lnTo>
                  <a:lnTo>
                    <a:pt x="321" y="175"/>
                  </a:lnTo>
                  <a:lnTo>
                    <a:pt x="312" y="166"/>
                  </a:lnTo>
                  <a:lnTo>
                    <a:pt x="304" y="158"/>
                  </a:lnTo>
                  <a:lnTo>
                    <a:pt x="295" y="152"/>
                  </a:lnTo>
                  <a:lnTo>
                    <a:pt x="287" y="148"/>
                  </a:lnTo>
                  <a:lnTo>
                    <a:pt x="279" y="147"/>
                  </a:lnTo>
                  <a:lnTo>
                    <a:pt x="279" y="148"/>
                  </a:lnTo>
                  <a:lnTo>
                    <a:pt x="279" y="149"/>
                  </a:lnTo>
                  <a:lnTo>
                    <a:pt x="279" y="150"/>
                  </a:lnTo>
                  <a:lnTo>
                    <a:pt x="279" y="152"/>
                  </a:lnTo>
                  <a:lnTo>
                    <a:pt x="287" y="156"/>
                  </a:lnTo>
                  <a:lnTo>
                    <a:pt x="296" y="164"/>
                  </a:lnTo>
                  <a:lnTo>
                    <a:pt x="309" y="173"/>
                  </a:lnTo>
                  <a:lnTo>
                    <a:pt x="320" y="182"/>
                  </a:lnTo>
                  <a:lnTo>
                    <a:pt x="327" y="192"/>
                  </a:lnTo>
                  <a:lnTo>
                    <a:pt x="331" y="201"/>
                  </a:lnTo>
                  <a:lnTo>
                    <a:pt x="329" y="208"/>
                  </a:lnTo>
                  <a:lnTo>
                    <a:pt x="317" y="213"/>
                  </a:lnTo>
                  <a:lnTo>
                    <a:pt x="314" y="208"/>
                  </a:lnTo>
                  <a:lnTo>
                    <a:pt x="310" y="203"/>
                  </a:lnTo>
                  <a:lnTo>
                    <a:pt x="306" y="200"/>
                  </a:lnTo>
                  <a:lnTo>
                    <a:pt x="301" y="195"/>
                  </a:lnTo>
                  <a:lnTo>
                    <a:pt x="300" y="195"/>
                  </a:lnTo>
                  <a:lnTo>
                    <a:pt x="299" y="195"/>
                  </a:lnTo>
                  <a:lnTo>
                    <a:pt x="296" y="195"/>
                  </a:lnTo>
                  <a:lnTo>
                    <a:pt x="295" y="196"/>
                  </a:lnTo>
                  <a:lnTo>
                    <a:pt x="295" y="197"/>
                  </a:lnTo>
                  <a:lnTo>
                    <a:pt x="295" y="198"/>
                  </a:lnTo>
                  <a:lnTo>
                    <a:pt x="295" y="200"/>
                  </a:lnTo>
                  <a:lnTo>
                    <a:pt x="295" y="201"/>
                  </a:lnTo>
                  <a:lnTo>
                    <a:pt x="306" y="210"/>
                  </a:lnTo>
                  <a:lnTo>
                    <a:pt x="311" y="216"/>
                  </a:lnTo>
                  <a:lnTo>
                    <a:pt x="309" y="222"/>
                  </a:lnTo>
                  <a:lnTo>
                    <a:pt x="300" y="232"/>
                  </a:lnTo>
                  <a:lnTo>
                    <a:pt x="294" y="224"/>
                  </a:lnTo>
                  <a:lnTo>
                    <a:pt x="287" y="217"/>
                  </a:lnTo>
                  <a:lnTo>
                    <a:pt x="279" y="210"/>
                  </a:lnTo>
                  <a:lnTo>
                    <a:pt x="272" y="202"/>
                  </a:lnTo>
                  <a:lnTo>
                    <a:pt x="263" y="195"/>
                  </a:lnTo>
                  <a:lnTo>
                    <a:pt x="256" y="189"/>
                  </a:lnTo>
                  <a:lnTo>
                    <a:pt x="246" y="184"/>
                  </a:lnTo>
                  <a:lnTo>
                    <a:pt x="237" y="181"/>
                  </a:lnTo>
                  <a:lnTo>
                    <a:pt x="237" y="182"/>
                  </a:lnTo>
                  <a:lnTo>
                    <a:pt x="237" y="184"/>
                  </a:lnTo>
                  <a:lnTo>
                    <a:pt x="237" y="186"/>
                  </a:lnTo>
                  <a:lnTo>
                    <a:pt x="237" y="187"/>
                  </a:lnTo>
                  <a:lnTo>
                    <a:pt x="244" y="191"/>
                  </a:lnTo>
                  <a:lnTo>
                    <a:pt x="252" y="197"/>
                  </a:lnTo>
                  <a:lnTo>
                    <a:pt x="261" y="203"/>
                  </a:lnTo>
                  <a:lnTo>
                    <a:pt x="269" y="210"/>
                  </a:lnTo>
                  <a:lnTo>
                    <a:pt x="278" y="217"/>
                  </a:lnTo>
                  <a:lnTo>
                    <a:pt x="284" y="224"/>
                  </a:lnTo>
                  <a:lnTo>
                    <a:pt x="289" y="232"/>
                  </a:lnTo>
                  <a:lnTo>
                    <a:pt x="291" y="239"/>
                  </a:lnTo>
                  <a:lnTo>
                    <a:pt x="287" y="244"/>
                  </a:lnTo>
                  <a:lnTo>
                    <a:pt x="280" y="250"/>
                  </a:lnTo>
                  <a:lnTo>
                    <a:pt x="274" y="255"/>
                  </a:lnTo>
                  <a:lnTo>
                    <a:pt x="265" y="258"/>
                  </a:lnTo>
                  <a:lnTo>
                    <a:pt x="261" y="252"/>
                  </a:lnTo>
                  <a:lnTo>
                    <a:pt x="256" y="245"/>
                  </a:lnTo>
                  <a:lnTo>
                    <a:pt x="251" y="239"/>
                  </a:lnTo>
                  <a:lnTo>
                    <a:pt x="246" y="234"/>
                  </a:lnTo>
                  <a:lnTo>
                    <a:pt x="241" y="228"/>
                  </a:lnTo>
                  <a:lnTo>
                    <a:pt x="235" y="223"/>
                  </a:lnTo>
                  <a:lnTo>
                    <a:pt x="228" y="219"/>
                  </a:lnTo>
                  <a:lnTo>
                    <a:pt x="222" y="216"/>
                  </a:lnTo>
                  <a:lnTo>
                    <a:pt x="221" y="217"/>
                  </a:lnTo>
                  <a:lnTo>
                    <a:pt x="221" y="218"/>
                  </a:lnTo>
                  <a:lnTo>
                    <a:pt x="220" y="219"/>
                  </a:lnTo>
                  <a:lnTo>
                    <a:pt x="220" y="221"/>
                  </a:lnTo>
                  <a:lnTo>
                    <a:pt x="225" y="226"/>
                  </a:lnTo>
                  <a:lnTo>
                    <a:pt x="231" y="231"/>
                  </a:lnTo>
                  <a:lnTo>
                    <a:pt x="237" y="236"/>
                  </a:lnTo>
                  <a:lnTo>
                    <a:pt x="243" y="242"/>
                  </a:lnTo>
                  <a:lnTo>
                    <a:pt x="249" y="248"/>
                  </a:lnTo>
                  <a:lnTo>
                    <a:pt x="254" y="254"/>
                  </a:lnTo>
                  <a:lnTo>
                    <a:pt x="259" y="260"/>
                  </a:lnTo>
                  <a:lnTo>
                    <a:pt x="262" y="266"/>
                  </a:lnTo>
                  <a:lnTo>
                    <a:pt x="258" y="270"/>
                  </a:lnTo>
                  <a:lnTo>
                    <a:pt x="254" y="273"/>
                  </a:lnTo>
                  <a:lnTo>
                    <a:pt x="251" y="276"/>
                  </a:lnTo>
                  <a:lnTo>
                    <a:pt x="247" y="280"/>
                  </a:lnTo>
                  <a:lnTo>
                    <a:pt x="243" y="276"/>
                  </a:lnTo>
                  <a:lnTo>
                    <a:pt x="238" y="270"/>
                  </a:lnTo>
                  <a:lnTo>
                    <a:pt x="231" y="263"/>
                  </a:lnTo>
                  <a:lnTo>
                    <a:pt x="223" y="254"/>
                  </a:lnTo>
                  <a:lnTo>
                    <a:pt x="215" y="248"/>
                  </a:lnTo>
                  <a:lnTo>
                    <a:pt x="209" y="243"/>
                  </a:lnTo>
                  <a:lnTo>
                    <a:pt x="202" y="240"/>
                  </a:lnTo>
                  <a:lnTo>
                    <a:pt x="198" y="243"/>
                  </a:lnTo>
                  <a:lnTo>
                    <a:pt x="202" y="247"/>
                  </a:lnTo>
                  <a:lnTo>
                    <a:pt x="209" y="252"/>
                  </a:lnTo>
                  <a:lnTo>
                    <a:pt x="215" y="257"/>
                  </a:lnTo>
                  <a:lnTo>
                    <a:pt x="221" y="261"/>
                  </a:lnTo>
                  <a:lnTo>
                    <a:pt x="227" y="268"/>
                  </a:lnTo>
                  <a:lnTo>
                    <a:pt x="232" y="274"/>
                  </a:lnTo>
                  <a:lnTo>
                    <a:pt x="236" y="280"/>
                  </a:lnTo>
                  <a:lnTo>
                    <a:pt x="237" y="287"/>
                  </a:lnTo>
                  <a:lnTo>
                    <a:pt x="230" y="294"/>
                  </a:lnTo>
                  <a:lnTo>
                    <a:pt x="225" y="297"/>
                  </a:lnTo>
                  <a:lnTo>
                    <a:pt x="221" y="300"/>
                  </a:lnTo>
                  <a:lnTo>
                    <a:pt x="219" y="300"/>
                  </a:lnTo>
                  <a:lnTo>
                    <a:pt x="215" y="298"/>
                  </a:lnTo>
                  <a:lnTo>
                    <a:pt x="210" y="294"/>
                  </a:lnTo>
                  <a:lnTo>
                    <a:pt x="205" y="289"/>
                  </a:lnTo>
                  <a:lnTo>
                    <a:pt x="196" y="280"/>
                  </a:lnTo>
                  <a:lnTo>
                    <a:pt x="195" y="279"/>
                  </a:lnTo>
                  <a:lnTo>
                    <a:pt x="193" y="279"/>
                  </a:lnTo>
                  <a:lnTo>
                    <a:pt x="191" y="279"/>
                  </a:lnTo>
                  <a:lnTo>
                    <a:pt x="190" y="279"/>
                  </a:lnTo>
                  <a:lnTo>
                    <a:pt x="190" y="280"/>
                  </a:lnTo>
                  <a:lnTo>
                    <a:pt x="190" y="281"/>
                  </a:lnTo>
                  <a:lnTo>
                    <a:pt x="190" y="282"/>
                  </a:lnTo>
                  <a:lnTo>
                    <a:pt x="189" y="282"/>
                  </a:lnTo>
                  <a:lnTo>
                    <a:pt x="196" y="287"/>
                  </a:lnTo>
                  <a:lnTo>
                    <a:pt x="204" y="294"/>
                  </a:lnTo>
                  <a:lnTo>
                    <a:pt x="211" y="301"/>
                  </a:lnTo>
                  <a:lnTo>
                    <a:pt x="214" y="308"/>
                  </a:lnTo>
                  <a:lnTo>
                    <a:pt x="210" y="311"/>
                  </a:lnTo>
                  <a:lnTo>
                    <a:pt x="206" y="315"/>
                  </a:lnTo>
                  <a:lnTo>
                    <a:pt x="201" y="318"/>
                  </a:lnTo>
                  <a:lnTo>
                    <a:pt x="195" y="319"/>
                  </a:lnTo>
                  <a:lnTo>
                    <a:pt x="189" y="313"/>
                  </a:lnTo>
                  <a:lnTo>
                    <a:pt x="184" y="307"/>
                  </a:lnTo>
                  <a:lnTo>
                    <a:pt x="178" y="301"/>
                  </a:lnTo>
                  <a:lnTo>
                    <a:pt x="172" y="295"/>
                  </a:lnTo>
                  <a:lnTo>
                    <a:pt x="170" y="295"/>
                  </a:lnTo>
                  <a:lnTo>
                    <a:pt x="169" y="295"/>
                  </a:lnTo>
                  <a:lnTo>
                    <a:pt x="168" y="295"/>
                  </a:lnTo>
                  <a:lnTo>
                    <a:pt x="168" y="296"/>
                  </a:lnTo>
                  <a:lnTo>
                    <a:pt x="168" y="297"/>
                  </a:lnTo>
                  <a:lnTo>
                    <a:pt x="168" y="298"/>
                  </a:lnTo>
                  <a:lnTo>
                    <a:pt x="168" y="300"/>
                  </a:lnTo>
                  <a:lnTo>
                    <a:pt x="174" y="306"/>
                  </a:lnTo>
                  <a:lnTo>
                    <a:pt x="181" y="312"/>
                  </a:lnTo>
                  <a:lnTo>
                    <a:pt x="188" y="319"/>
                  </a:lnTo>
                  <a:lnTo>
                    <a:pt x="190" y="327"/>
                  </a:lnTo>
                  <a:lnTo>
                    <a:pt x="189" y="328"/>
                  </a:lnTo>
                  <a:lnTo>
                    <a:pt x="188" y="331"/>
                  </a:lnTo>
                  <a:lnTo>
                    <a:pt x="185" y="332"/>
                  </a:lnTo>
                  <a:lnTo>
                    <a:pt x="180" y="332"/>
                  </a:lnTo>
                  <a:lnTo>
                    <a:pt x="165" y="318"/>
                  </a:lnTo>
                  <a:lnTo>
                    <a:pt x="151" y="306"/>
                  </a:lnTo>
                  <a:lnTo>
                    <a:pt x="137" y="296"/>
                  </a:lnTo>
                  <a:lnTo>
                    <a:pt x="122" y="286"/>
                  </a:lnTo>
                  <a:lnTo>
                    <a:pt x="107" y="277"/>
                  </a:lnTo>
                  <a:lnTo>
                    <a:pt x="91" y="269"/>
                  </a:lnTo>
                  <a:lnTo>
                    <a:pt x="74" y="261"/>
                  </a:lnTo>
                  <a:lnTo>
                    <a:pt x="54" y="254"/>
                  </a:lnTo>
                  <a:lnTo>
                    <a:pt x="47" y="253"/>
                  </a:lnTo>
                  <a:lnTo>
                    <a:pt x="41" y="253"/>
                  </a:lnTo>
                  <a:lnTo>
                    <a:pt x="33" y="252"/>
                  </a:lnTo>
                  <a:lnTo>
                    <a:pt x="27" y="250"/>
                  </a:lnTo>
                  <a:lnTo>
                    <a:pt x="21" y="249"/>
                  </a:lnTo>
                  <a:lnTo>
                    <a:pt x="13" y="249"/>
                  </a:lnTo>
                  <a:lnTo>
                    <a:pt x="7" y="248"/>
                  </a:lnTo>
                  <a:lnTo>
                    <a:pt x="0" y="248"/>
                  </a:lnTo>
                  <a:lnTo>
                    <a:pt x="1" y="240"/>
                  </a:lnTo>
                  <a:lnTo>
                    <a:pt x="1" y="233"/>
                  </a:lnTo>
                  <a:lnTo>
                    <a:pt x="1" y="227"/>
                  </a:lnTo>
                  <a:lnTo>
                    <a:pt x="1" y="219"/>
                  </a:lnTo>
                  <a:lnTo>
                    <a:pt x="10" y="219"/>
                  </a:lnTo>
                  <a:lnTo>
                    <a:pt x="18" y="219"/>
                  </a:lnTo>
                  <a:lnTo>
                    <a:pt x="26" y="221"/>
                  </a:lnTo>
                  <a:lnTo>
                    <a:pt x="33" y="222"/>
                  </a:lnTo>
                  <a:lnTo>
                    <a:pt x="41" y="224"/>
                  </a:lnTo>
                  <a:lnTo>
                    <a:pt x="48" y="227"/>
                  </a:lnTo>
                  <a:lnTo>
                    <a:pt x="55" y="229"/>
                  </a:lnTo>
                  <a:lnTo>
                    <a:pt x="64" y="232"/>
                  </a:lnTo>
                  <a:lnTo>
                    <a:pt x="65" y="231"/>
                  </a:lnTo>
                  <a:lnTo>
                    <a:pt x="67" y="229"/>
                  </a:lnTo>
                  <a:lnTo>
                    <a:pt x="58" y="224"/>
                  </a:lnTo>
                  <a:lnTo>
                    <a:pt x="49" y="221"/>
                  </a:lnTo>
                  <a:lnTo>
                    <a:pt x="42" y="218"/>
                  </a:lnTo>
                  <a:lnTo>
                    <a:pt x="36" y="216"/>
                  </a:lnTo>
                  <a:lnTo>
                    <a:pt x="28" y="213"/>
                  </a:lnTo>
                  <a:lnTo>
                    <a:pt x="20" y="212"/>
                  </a:lnTo>
                  <a:lnTo>
                    <a:pt x="11" y="211"/>
                  </a:lnTo>
                  <a:lnTo>
                    <a:pt x="0" y="210"/>
                  </a:lnTo>
                  <a:lnTo>
                    <a:pt x="1" y="203"/>
                  </a:lnTo>
                  <a:lnTo>
                    <a:pt x="1" y="198"/>
                  </a:lnTo>
                  <a:lnTo>
                    <a:pt x="1" y="192"/>
                  </a:lnTo>
                  <a:lnTo>
                    <a:pt x="1" y="187"/>
                  </a:lnTo>
                  <a:lnTo>
                    <a:pt x="12" y="187"/>
                  </a:lnTo>
                  <a:lnTo>
                    <a:pt x="23" y="187"/>
                  </a:lnTo>
                  <a:lnTo>
                    <a:pt x="32" y="187"/>
                  </a:lnTo>
                  <a:lnTo>
                    <a:pt x="42" y="190"/>
                  </a:lnTo>
                  <a:lnTo>
                    <a:pt x="50" y="191"/>
                  </a:lnTo>
                  <a:lnTo>
                    <a:pt x="59" y="195"/>
                  </a:lnTo>
                  <a:lnTo>
                    <a:pt x="69" y="197"/>
                  </a:lnTo>
                  <a:lnTo>
                    <a:pt x="79" y="201"/>
                  </a:lnTo>
                  <a:lnTo>
                    <a:pt x="79" y="200"/>
                  </a:lnTo>
                  <a:lnTo>
                    <a:pt x="79" y="198"/>
                  </a:lnTo>
                  <a:lnTo>
                    <a:pt x="79" y="197"/>
                  </a:lnTo>
                  <a:lnTo>
                    <a:pt x="68" y="194"/>
                  </a:lnTo>
                  <a:lnTo>
                    <a:pt x="58" y="190"/>
                  </a:lnTo>
                  <a:lnTo>
                    <a:pt x="49" y="186"/>
                  </a:lnTo>
                  <a:lnTo>
                    <a:pt x="41" y="184"/>
                  </a:lnTo>
                  <a:lnTo>
                    <a:pt x="32" y="182"/>
                  </a:lnTo>
                  <a:lnTo>
                    <a:pt x="22" y="180"/>
                  </a:lnTo>
                  <a:lnTo>
                    <a:pt x="12" y="179"/>
                  </a:lnTo>
                  <a:lnTo>
                    <a:pt x="0" y="177"/>
                  </a:lnTo>
                  <a:lnTo>
                    <a:pt x="1" y="171"/>
                  </a:lnTo>
                  <a:lnTo>
                    <a:pt x="1" y="165"/>
                  </a:lnTo>
                  <a:lnTo>
                    <a:pt x="1" y="159"/>
                  </a:lnTo>
                  <a:lnTo>
                    <a:pt x="1" y="153"/>
                  </a:lnTo>
                  <a:lnTo>
                    <a:pt x="6" y="153"/>
                  </a:lnTo>
                  <a:lnTo>
                    <a:pt x="11" y="154"/>
                  </a:lnTo>
                  <a:lnTo>
                    <a:pt x="15" y="154"/>
                  </a:lnTo>
                  <a:lnTo>
                    <a:pt x="18" y="154"/>
                  </a:lnTo>
                  <a:lnTo>
                    <a:pt x="22" y="155"/>
                  </a:lnTo>
                  <a:lnTo>
                    <a:pt x="26" y="155"/>
                  </a:lnTo>
                  <a:lnTo>
                    <a:pt x="32" y="156"/>
                  </a:lnTo>
                  <a:lnTo>
                    <a:pt x="39" y="158"/>
                  </a:lnTo>
                  <a:lnTo>
                    <a:pt x="39" y="156"/>
                  </a:lnTo>
                  <a:lnTo>
                    <a:pt x="39" y="155"/>
                  </a:lnTo>
                  <a:lnTo>
                    <a:pt x="38" y="154"/>
                  </a:lnTo>
                  <a:lnTo>
                    <a:pt x="34" y="153"/>
                  </a:lnTo>
                  <a:lnTo>
                    <a:pt x="31" y="152"/>
                  </a:lnTo>
                  <a:lnTo>
                    <a:pt x="28" y="150"/>
                  </a:lnTo>
                  <a:lnTo>
                    <a:pt x="26" y="150"/>
                  </a:lnTo>
                  <a:lnTo>
                    <a:pt x="21" y="149"/>
                  </a:lnTo>
                  <a:lnTo>
                    <a:pt x="16" y="148"/>
                  </a:lnTo>
                  <a:lnTo>
                    <a:pt x="10" y="147"/>
                  </a:lnTo>
                  <a:lnTo>
                    <a:pt x="1" y="144"/>
                  </a:lnTo>
                  <a:lnTo>
                    <a:pt x="1" y="139"/>
                  </a:lnTo>
                  <a:lnTo>
                    <a:pt x="1" y="135"/>
                  </a:lnTo>
                  <a:lnTo>
                    <a:pt x="1" y="132"/>
                  </a:lnTo>
                  <a:lnTo>
                    <a:pt x="1" y="128"/>
                  </a:lnTo>
                  <a:close/>
                </a:path>
              </a:pathLst>
            </a:custGeom>
            <a:solidFill>
              <a:srgbClr val="FFFF00"/>
            </a:solidFill>
            <a:ln w="9525">
              <a:noFill/>
              <a:round/>
              <a:headEnd/>
              <a:tailEnd/>
            </a:ln>
          </p:spPr>
          <p:txBody>
            <a:bodyPr/>
            <a:lstStyle/>
            <a:p>
              <a:endParaRPr lang="el-GR"/>
            </a:p>
          </p:txBody>
        </p:sp>
        <p:sp>
          <p:nvSpPr>
            <p:cNvPr id="41321" name="Freeform 716"/>
            <p:cNvSpPr>
              <a:spLocks/>
            </p:cNvSpPr>
            <p:nvPr/>
          </p:nvSpPr>
          <p:spPr bwMode="auto">
            <a:xfrm>
              <a:off x="4419" y="2677"/>
              <a:ext cx="7" cy="6"/>
            </a:xfrm>
            <a:custGeom>
              <a:avLst/>
              <a:gdLst>
                <a:gd name="T0" fmla="*/ 0 w 7"/>
                <a:gd name="T1" fmla="*/ 1 h 6"/>
                <a:gd name="T2" fmla="*/ 1 w 7"/>
                <a:gd name="T3" fmla="*/ 1 h 6"/>
                <a:gd name="T4" fmla="*/ 2 w 7"/>
                <a:gd name="T5" fmla="*/ 0 h 6"/>
                <a:gd name="T6" fmla="*/ 4 w 7"/>
                <a:gd name="T7" fmla="*/ 0 h 6"/>
                <a:gd name="T8" fmla="*/ 5 w 7"/>
                <a:gd name="T9" fmla="*/ 0 h 6"/>
                <a:gd name="T10" fmla="*/ 6 w 7"/>
                <a:gd name="T11" fmla="*/ 1 h 6"/>
                <a:gd name="T12" fmla="*/ 6 w 7"/>
                <a:gd name="T13" fmla="*/ 1 h 6"/>
                <a:gd name="T14" fmla="*/ 6 w 7"/>
                <a:gd name="T15" fmla="*/ 2 h 6"/>
                <a:gd name="T16" fmla="*/ 7 w 7"/>
                <a:gd name="T17" fmla="*/ 3 h 6"/>
                <a:gd name="T18" fmla="*/ 6 w 7"/>
                <a:gd name="T19" fmla="*/ 3 h 6"/>
                <a:gd name="T20" fmla="*/ 6 w 7"/>
                <a:gd name="T21" fmla="*/ 5 h 6"/>
                <a:gd name="T22" fmla="*/ 5 w 7"/>
                <a:gd name="T23" fmla="*/ 5 h 6"/>
                <a:gd name="T24" fmla="*/ 4 w 7"/>
                <a:gd name="T25" fmla="*/ 6 h 6"/>
                <a:gd name="T26" fmla="*/ 2 w 7"/>
                <a:gd name="T27" fmla="*/ 5 h 6"/>
                <a:gd name="T28" fmla="*/ 2 w 7"/>
                <a:gd name="T29" fmla="*/ 5 h 6"/>
                <a:gd name="T30" fmla="*/ 1 w 7"/>
                <a:gd name="T31" fmla="*/ 5 h 6"/>
                <a:gd name="T32" fmla="*/ 0 w 7"/>
                <a:gd name="T33" fmla="*/ 5 h 6"/>
                <a:gd name="T34" fmla="*/ 0 w 7"/>
                <a:gd name="T35" fmla="*/ 3 h 6"/>
                <a:gd name="T36" fmla="*/ 0 w 7"/>
                <a:gd name="T37" fmla="*/ 2 h 6"/>
                <a:gd name="T38" fmla="*/ 0 w 7"/>
                <a:gd name="T39" fmla="*/ 1 h 6"/>
                <a:gd name="T40" fmla="*/ 0 w 7"/>
                <a:gd name="T41" fmla="*/ 1 h 6"/>
                <a:gd name="T42" fmla="*/ 0 w 7"/>
                <a:gd name="T43" fmla="*/ 1 h 6"/>
                <a:gd name="T44" fmla="*/ 0 w 7"/>
                <a:gd name="T45" fmla="*/ 1 h 6"/>
                <a:gd name="T46" fmla="*/ 0 w 7"/>
                <a:gd name="T47" fmla="*/ 1 h 6"/>
                <a:gd name="T48" fmla="*/ 0 w 7"/>
                <a:gd name="T49" fmla="*/ 1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6"/>
                <a:gd name="T77" fmla="*/ 7 w 7"/>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6">
                  <a:moveTo>
                    <a:pt x="0" y="1"/>
                  </a:moveTo>
                  <a:lnTo>
                    <a:pt x="1" y="1"/>
                  </a:lnTo>
                  <a:lnTo>
                    <a:pt x="2" y="0"/>
                  </a:lnTo>
                  <a:lnTo>
                    <a:pt x="4" y="0"/>
                  </a:lnTo>
                  <a:lnTo>
                    <a:pt x="5" y="0"/>
                  </a:lnTo>
                  <a:lnTo>
                    <a:pt x="6" y="1"/>
                  </a:lnTo>
                  <a:lnTo>
                    <a:pt x="6" y="2"/>
                  </a:lnTo>
                  <a:lnTo>
                    <a:pt x="7" y="3"/>
                  </a:lnTo>
                  <a:lnTo>
                    <a:pt x="6" y="3"/>
                  </a:lnTo>
                  <a:lnTo>
                    <a:pt x="6" y="5"/>
                  </a:lnTo>
                  <a:lnTo>
                    <a:pt x="5" y="5"/>
                  </a:lnTo>
                  <a:lnTo>
                    <a:pt x="4" y="6"/>
                  </a:lnTo>
                  <a:lnTo>
                    <a:pt x="2" y="5"/>
                  </a:lnTo>
                  <a:lnTo>
                    <a:pt x="1" y="5"/>
                  </a:lnTo>
                  <a:lnTo>
                    <a:pt x="0" y="5"/>
                  </a:lnTo>
                  <a:lnTo>
                    <a:pt x="0" y="3"/>
                  </a:lnTo>
                  <a:lnTo>
                    <a:pt x="0" y="2"/>
                  </a:lnTo>
                  <a:lnTo>
                    <a:pt x="0" y="1"/>
                  </a:lnTo>
                  <a:close/>
                </a:path>
              </a:pathLst>
            </a:custGeom>
            <a:solidFill>
              <a:srgbClr val="000000"/>
            </a:solidFill>
            <a:ln w="9525">
              <a:noFill/>
              <a:round/>
              <a:headEnd/>
              <a:tailEnd/>
            </a:ln>
          </p:spPr>
          <p:txBody>
            <a:bodyPr/>
            <a:lstStyle/>
            <a:p>
              <a:endParaRPr lang="el-GR"/>
            </a:p>
          </p:txBody>
        </p:sp>
        <p:sp>
          <p:nvSpPr>
            <p:cNvPr id="41322" name="Freeform 717"/>
            <p:cNvSpPr>
              <a:spLocks/>
            </p:cNvSpPr>
            <p:nvPr/>
          </p:nvSpPr>
          <p:spPr bwMode="auto">
            <a:xfrm>
              <a:off x="4423" y="2352"/>
              <a:ext cx="15" cy="7"/>
            </a:xfrm>
            <a:custGeom>
              <a:avLst/>
              <a:gdLst>
                <a:gd name="T0" fmla="*/ 0 w 15"/>
                <a:gd name="T1" fmla="*/ 2 h 7"/>
                <a:gd name="T2" fmla="*/ 3 w 15"/>
                <a:gd name="T3" fmla="*/ 0 h 7"/>
                <a:gd name="T4" fmla="*/ 8 w 15"/>
                <a:gd name="T5" fmla="*/ 2 h 7"/>
                <a:gd name="T6" fmla="*/ 12 w 15"/>
                <a:gd name="T7" fmla="*/ 5 h 7"/>
                <a:gd name="T8" fmla="*/ 15 w 15"/>
                <a:gd name="T9" fmla="*/ 6 h 7"/>
                <a:gd name="T10" fmla="*/ 15 w 15"/>
                <a:gd name="T11" fmla="*/ 7 h 7"/>
                <a:gd name="T12" fmla="*/ 6 w 15"/>
                <a:gd name="T13" fmla="*/ 6 h 7"/>
                <a:gd name="T14" fmla="*/ 2 w 15"/>
                <a:gd name="T15" fmla="*/ 5 h 7"/>
                <a:gd name="T16" fmla="*/ 0 w 15"/>
                <a:gd name="T17" fmla="*/ 2 h 7"/>
                <a:gd name="T18" fmla="*/ 0 w 15"/>
                <a:gd name="T19" fmla="*/ 2 h 7"/>
                <a:gd name="T20" fmla="*/ 0 w 15"/>
                <a:gd name="T21" fmla="*/ 2 h 7"/>
                <a:gd name="T22" fmla="*/ 0 w 15"/>
                <a:gd name="T23" fmla="*/ 2 h 7"/>
                <a:gd name="T24" fmla="*/ 0 w 15"/>
                <a:gd name="T25" fmla="*/ 2 h 7"/>
                <a:gd name="T26" fmla="*/ 0 w 15"/>
                <a:gd name="T27" fmla="*/ 2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7"/>
                <a:gd name="T44" fmla="*/ 15 w 1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7">
                  <a:moveTo>
                    <a:pt x="0" y="2"/>
                  </a:moveTo>
                  <a:lnTo>
                    <a:pt x="3" y="0"/>
                  </a:lnTo>
                  <a:lnTo>
                    <a:pt x="8" y="2"/>
                  </a:lnTo>
                  <a:lnTo>
                    <a:pt x="12" y="5"/>
                  </a:lnTo>
                  <a:lnTo>
                    <a:pt x="15" y="6"/>
                  </a:lnTo>
                  <a:lnTo>
                    <a:pt x="15" y="7"/>
                  </a:lnTo>
                  <a:lnTo>
                    <a:pt x="6" y="6"/>
                  </a:lnTo>
                  <a:lnTo>
                    <a:pt x="2" y="5"/>
                  </a:lnTo>
                  <a:lnTo>
                    <a:pt x="0" y="2"/>
                  </a:lnTo>
                  <a:close/>
                </a:path>
              </a:pathLst>
            </a:custGeom>
            <a:solidFill>
              <a:srgbClr val="000000"/>
            </a:solidFill>
            <a:ln w="9525">
              <a:noFill/>
              <a:round/>
              <a:headEnd/>
              <a:tailEnd/>
            </a:ln>
          </p:spPr>
          <p:txBody>
            <a:bodyPr/>
            <a:lstStyle/>
            <a:p>
              <a:endParaRPr lang="el-GR"/>
            </a:p>
          </p:txBody>
        </p:sp>
        <p:sp>
          <p:nvSpPr>
            <p:cNvPr id="41323" name="Freeform 718"/>
            <p:cNvSpPr>
              <a:spLocks/>
            </p:cNvSpPr>
            <p:nvPr/>
          </p:nvSpPr>
          <p:spPr bwMode="auto">
            <a:xfrm>
              <a:off x="4423" y="2548"/>
              <a:ext cx="183" cy="168"/>
            </a:xfrm>
            <a:custGeom>
              <a:avLst/>
              <a:gdLst>
                <a:gd name="T0" fmla="*/ 19 w 183"/>
                <a:gd name="T1" fmla="*/ 27 h 168"/>
                <a:gd name="T2" fmla="*/ 32 w 183"/>
                <a:gd name="T3" fmla="*/ 0 h 168"/>
                <a:gd name="T4" fmla="*/ 39 w 183"/>
                <a:gd name="T5" fmla="*/ 0 h 168"/>
                <a:gd name="T6" fmla="*/ 39 w 183"/>
                <a:gd name="T7" fmla="*/ 11 h 168"/>
                <a:gd name="T8" fmla="*/ 40 w 183"/>
                <a:gd name="T9" fmla="*/ 19 h 168"/>
                <a:gd name="T10" fmla="*/ 44 w 183"/>
                <a:gd name="T11" fmla="*/ 15 h 168"/>
                <a:gd name="T12" fmla="*/ 47 w 183"/>
                <a:gd name="T13" fmla="*/ 0 h 168"/>
                <a:gd name="T14" fmla="*/ 63 w 183"/>
                <a:gd name="T15" fmla="*/ 0 h 168"/>
                <a:gd name="T16" fmla="*/ 68 w 183"/>
                <a:gd name="T17" fmla="*/ 16 h 168"/>
                <a:gd name="T18" fmla="*/ 65 w 183"/>
                <a:gd name="T19" fmla="*/ 34 h 168"/>
                <a:gd name="T20" fmla="*/ 68 w 183"/>
                <a:gd name="T21" fmla="*/ 34 h 168"/>
                <a:gd name="T22" fmla="*/ 74 w 183"/>
                <a:gd name="T23" fmla="*/ 8 h 168"/>
                <a:gd name="T24" fmla="*/ 86 w 183"/>
                <a:gd name="T25" fmla="*/ 0 h 168"/>
                <a:gd name="T26" fmla="*/ 97 w 183"/>
                <a:gd name="T27" fmla="*/ 8 h 168"/>
                <a:gd name="T28" fmla="*/ 95 w 183"/>
                <a:gd name="T29" fmla="*/ 30 h 168"/>
                <a:gd name="T30" fmla="*/ 99 w 183"/>
                <a:gd name="T31" fmla="*/ 30 h 168"/>
                <a:gd name="T32" fmla="*/ 102 w 183"/>
                <a:gd name="T33" fmla="*/ 16 h 168"/>
                <a:gd name="T34" fmla="*/ 112 w 183"/>
                <a:gd name="T35" fmla="*/ 3 h 168"/>
                <a:gd name="T36" fmla="*/ 133 w 183"/>
                <a:gd name="T37" fmla="*/ 1 h 168"/>
                <a:gd name="T38" fmla="*/ 129 w 183"/>
                <a:gd name="T39" fmla="*/ 27 h 168"/>
                <a:gd name="T40" fmla="*/ 131 w 183"/>
                <a:gd name="T41" fmla="*/ 36 h 168"/>
                <a:gd name="T42" fmla="*/ 136 w 183"/>
                <a:gd name="T43" fmla="*/ 26 h 168"/>
                <a:gd name="T44" fmla="*/ 139 w 183"/>
                <a:gd name="T45" fmla="*/ 1 h 168"/>
                <a:gd name="T46" fmla="*/ 157 w 183"/>
                <a:gd name="T47" fmla="*/ 3 h 168"/>
                <a:gd name="T48" fmla="*/ 164 w 183"/>
                <a:gd name="T49" fmla="*/ 6 h 168"/>
                <a:gd name="T50" fmla="*/ 165 w 183"/>
                <a:gd name="T51" fmla="*/ 10 h 168"/>
                <a:gd name="T52" fmla="*/ 169 w 183"/>
                <a:gd name="T53" fmla="*/ 10 h 168"/>
                <a:gd name="T54" fmla="*/ 170 w 183"/>
                <a:gd name="T55" fmla="*/ 5 h 168"/>
                <a:gd name="T56" fmla="*/ 176 w 183"/>
                <a:gd name="T57" fmla="*/ 4 h 168"/>
                <a:gd name="T58" fmla="*/ 181 w 183"/>
                <a:gd name="T59" fmla="*/ 27 h 168"/>
                <a:gd name="T60" fmla="*/ 160 w 183"/>
                <a:gd name="T61" fmla="*/ 93 h 168"/>
                <a:gd name="T62" fmla="*/ 122 w 183"/>
                <a:gd name="T63" fmla="*/ 151 h 168"/>
                <a:gd name="T64" fmla="*/ 102 w 183"/>
                <a:gd name="T65" fmla="*/ 167 h 168"/>
                <a:gd name="T66" fmla="*/ 101 w 183"/>
                <a:gd name="T67" fmla="*/ 162 h 168"/>
                <a:gd name="T68" fmla="*/ 107 w 183"/>
                <a:gd name="T69" fmla="*/ 148 h 168"/>
                <a:gd name="T70" fmla="*/ 97 w 183"/>
                <a:gd name="T71" fmla="*/ 156 h 168"/>
                <a:gd name="T72" fmla="*/ 87 w 183"/>
                <a:gd name="T73" fmla="*/ 153 h 168"/>
                <a:gd name="T74" fmla="*/ 91 w 183"/>
                <a:gd name="T75" fmla="*/ 143 h 168"/>
                <a:gd name="T76" fmla="*/ 115 w 183"/>
                <a:gd name="T77" fmla="*/ 109 h 168"/>
                <a:gd name="T78" fmla="*/ 97 w 183"/>
                <a:gd name="T79" fmla="*/ 126 h 168"/>
                <a:gd name="T80" fmla="*/ 80 w 183"/>
                <a:gd name="T81" fmla="*/ 142 h 168"/>
                <a:gd name="T82" fmla="*/ 70 w 183"/>
                <a:gd name="T83" fmla="*/ 132 h 168"/>
                <a:gd name="T84" fmla="*/ 84 w 183"/>
                <a:gd name="T85" fmla="*/ 111 h 168"/>
                <a:gd name="T86" fmla="*/ 86 w 183"/>
                <a:gd name="T87" fmla="*/ 104 h 168"/>
                <a:gd name="T88" fmla="*/ 69 w 183"/>
                <a:gd name="T89" fmla="*/ 119 h 168"/>
                <a:gd name="T90" fmla="*/ 58 w 183"/>
                <a:gd name="T91" fmla="*/ 100 h 168"/>
                <a:gd name="T92" fmla="*/ 73 w 183"/>
                <a:gd name="T93" fmla="*/ 77 h 168"/>
                <a:gd name="T94" fmla="*/ 50 w 183"/>
                <a:gd name="T95" fmla="*/ 99 h 168"/>
                <a:gd name="T96" fmla="*/ 36 w 183"/>
                <a:gd name="T97" fmla="*/ 96 h 168"/>
                <a:gd name="T98" fmla="*/ 36 w 183"/>
                <a:gd name="T99" fmla="*/ 85 h 168"/>
                <a:gd name="T100" fmla="*/ 49 w 183"/>
                <a:gd name="T101" fmla="*/ 68 h 168"/>
                <a:gd name="T102" fmla="*/ 32 w 183"/>
                <a:gd name="T103" fmla="*/ 79 h 168"/>
                <a:gd name="T104" fmla="*/ 21 w 183"/>
                <a:gd name="T105" fmla="*/ 71 h 168"/>
                <a:gd name="T106" fmla="*/ 27 w 183"/>
                <a:gd name="T107" fmla="*/ 61 h 168"/>
                <a:gd name="T108" fmla="*/ 23 w 183"/>
                <a:gd name="T109" fmla="*/ 61 h 168"/>
                <a:gd name="T110" fmla="*/ 15 w 183"/>
                <a:gd name="T111" fmla="*/ 68 h 168"/>
                <a:gd name="T112" fmla="*/ 1 w 183"/>
                <a:gd name="T113" fmla="*/ 56 h 168"/>
                <a:gd name="T114" fmla="*/ 0 w 183"/>
                <a:gd name="T115" fmla="*/ 55 h 168"/>
                <a:gd name="T116" fmla="*/ 0 w 183"/>
                <a:gd name="T117" fmla="*/ 55 h 1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168"/>
                <a:gd name="T179" fmla="*/ 183 w 183"/>
                <a:gd name="T180" fmla="*/ 168 h 1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168">
                  <a:moveTo>
                    <a:pt x="0" y="55"/>
                  </a:moveTo>
                  <a:lnTo>
                    <a:pt x="12" y="41"/>
                  </a:lnTo>
                  <a:lnTo>
                    <a:pt x="19" y="27"/>
                  </a:lnTo>
                  <a:lnTo>
                    <a:pt x="26" y="15"/>
                  </a:lnTo>
                  <a:lnTo>
                    <a:pt x="29" y="0"/>
                  </a:lnTo>
                  <a:lnTo>
                    <a:pt x="32" y="0"/>
                  </a:lnTo>
                  <a:lnTo>
                    <a:pt x="34" y="0"/>
                  </a:lnTo>
                  <a:lnTo>
                    <a:pt x="37" y="0"/>
                  </a:lnTo>
                  <a:lnTo>
                    <a:pt x="39" y="0"/>
                  </a:lnTo>
                  <a:lnTo>
                    <a:pt x="40" y="5"/>
                  </a:lnTo>
                  <a:lnTo>
                    <a:pt x="40" y="8"/>
                  </a:lnTo>
                  <a:lnTo>
                    <a:pt x="39" y="11"/>
                  </a:lnTo>
                  <a:lnTo>
                    <a:pt x="38" y="17"/>
                  </a:lnTo>
                  <a:lnTo>
                    <a:pt x="39" y="19"/>
                  </a:lnTo>
                  <a:lnTo>
                    <a:pt x="40" y="19"/>
                  </a:lnTo>
                  <a:lnTo>
                    <a:pt x="42" y="20"/>
                  </a:lnTo>
                  <a:lnTo>
                    <a:pt x="43" y="20"/>
                  </a:lnTo>
                  <a:lnTo>
                    <a:pt x="44" y="15"/>
                  </a:lnTo>
                  <a:lnTo>
                    <a:pt x="45" y="10"/>
                  </a:lnTo>
                  <a:lnTo>
                    <a:pt x="45" y="5"/>
                  </a:lnTo>
                  <a:lnTo>
                    <a:pt x="47" y="0"/>
                  </a:lnTo>
                  <a:lnTo>
                    <a:pt x="52" y="0"/>
                  </a:lnTo>
                  <a:lnTo>
                    <a:pt x="57" y="0"/>
                  </a:lnTo>
                  <a:lnTo>
                    <a:pt x="63" y="0"/>
                  </a:lnTo>
                  <a:lnTo>
                    <a:pt x="68" y="0"/>
                  </a:lnTo>
                  <a:lnTo>
                    <a:pt x="68" y="10"/>
                  </a:lnTo>
                  <a:lnTo>
                    <a:pt x="68" y="16"/>
                  </a:lnTo>
                  <a:lnTo>
                    <a:pt x="66" y="24"/>
                  </a:lnTo>
                  <a:lnTo>
                    <a:pt x="64" y="34"/>
                  </a:lnTo>
                  <a:lnTo>
                    <a:pt x="65" y="34"/>
                  </a:lnTo>
                  <a:lnTo>
                    <a:pt x="66" y="34"/>
                  </a:lnTo>
                  <a:lnTo>
                    <a:pt x="68" y="34"/>
                  </a:lnTo>
                  <a:lnTo>
                    <a:pt x="70" y="25"/>
                  </a:lnTo>
                  <a:lnTo>
                    <a:pt x="73" y="16"/>
                  </a:lnTo>
                  <a:lnTo>
                    <a:pt x="74" y="8"/>
                  </a:lnTo>
                  <a:lnTo>
                    <a:pt x="75" y="0"/>
                  </a:lnTo>
                  <a:lnTo>
                    <a:pt x="81" y="0"/>
                  </a:lnTo>
                  <a:lnTo>
                    <a:pt x="86" y="0"/>
                  </a:lnTo>
                  <a:lnTo>
                    <a:pt x="92" y="0"/>
                  </a:lnTo>
                  <a:lnTo>
                    <a:pt x="99" y="0"/>
                  </a:lnTo>
                  <a:lnTo>
                    <a:pt x="97" y="8"/>
                  </a:lnTo>
                  <a:lnTo>
                    <a:pt x="97" y="15"/>
                  </a:lnTo>
                  <a:lnTo>
                    <a:pt x="96" y="22"/>
                  </a:lnTo>
                  <a:lnTo>
                    <a:pt x="95" y="30"/>
                  </a:lnTo>
                  <a:lnTo>
                    <a:pt x="96" y="30"/>
                  </a:lnTo>
                  <a:lnTo>
                    <a:pt x="97" y="30"/>
                  </a:lnTo>
                  <a:lnTo>
                    <a:pt x="99" y="30"/>
                  </a:lnTo>
                  <a:lnTo>
                    <a:pt x="101" y="24"/>
                  </a:lnTo>
                  <a:lnTo>
                    <a:pt x="102" y="16"/>
                  </a:lnTo>
                  <a:lnTo>
                    <a:pt x="105" y="9"/>
                  </a:lnTo>
                  <a:lnTo>
                    <a:pt x="106" y="3"/>
                  </a:lnTo>
                  <a:lnTo>
                    <a:pt x="112" y="3"/>
                  </a:lnTo>
                  <a:lnTo>
                    <a:pt x="120" y="1"/>
                  </a:lnTo>
                  <a:lnTo>
                    <a:pt x="126" y="1"/>
                  </a:lnTo>
                  <a:lnTo>
                    <a:pt x="133" y="1"/>
                  </a:lnTo>
                  <a:lnTo>
                    <a:pt x="132" y="14"/>
                  </a:lnTo>
                  <a:lnTo>
                    <a:pt x="131" y="21"/>
                  </a:lnTo>
                  <a:lnTo>
                    <a:pt x="129" y="27"/>
                  </a:lnTo>
                  <a:lnTo>
                    <a:pt x="127" y="36"/>
                  </a:lnTo>
                  <a:lnTo>
                    <a:pt x="128" y="36"/>
                  </a:lnTo>
                  <a:lnTo>
                    <a:pt x="131" y="36"/>
                  </a:lnTo>
                  <a:lnTo>
                    <a:pt x="132" y="36"/>
                  </a:lnTo>
                  <a:lnTo>
                    <a:pt x="133" y="36"/>
                  </a:lnTo>
                  <a:lnTo>
                    <a:pt x="136" y="26"/>
                  </a:lnTo>
                  <a:lnTo>
                    <a:pt x="137" y="17"/>
                  </a:lnTo>
                  <a:lnTo>
                    <a:pt x="139" y="9"/>
                  </a:lnTo>
                  <a:lnTo>
                    <a:pt x="139" y="1"/>
                  </a:lnTo>
                  <a:lnTo>
                    <a:pt x="146" y="1"/>
                  </a:lnTo>
                  <a:lnTo>
                    <a:pt x="152" y="3"/>
                  </a:lnTo>
                  <a:lnTo>
                    <a:pt x="157" y="3"/>
                  </a:lnTo>
                  <a:lnTo>
                    <a:pt x="163" y="4"/>
                  </a:lnTo>
                  <a:lnTo>
                    <a:pt x="164" y="5"/>
                  </a:lnTo>
                  <a:lnTo>
                    <a:pt x="164" y="6"/>
                  </a:lnTo>
                  <a:lnTo>
                    <a:pt x="164" y="9"/>
                  </a:lnTo>
                  <a:lnTo>
                    <a:pt x="164" y="10"/>
                  </a:lnTo>
                  <a:lnTo>
                    <a:pt x="165" y="10"/>
                  </a:lnTo>
                  <a:lnTo>
                    <a:pt x="167" y="10"/>
                  </a:lnTo>
                  <a:lnTo>
                    <a:pt x="168" y="10"/>
                  </a:lnTo>
                  <a:lnTo>
                    <a:pt x="169" y="10"/>
                  </a:lnTo>
                  <a:lnTo>
                    <a:pt x="170" y="9"/>
                  </a:lnTo>
                  <a:lnTo>
                    <a:pt x="170" y="6"/>
                  </a:lnTo>
                  <a:lnTo>
                    <a:pt x="170" y="5"/>
                  </a:lnTo>
                  <a:lnTo>
                    <a:pt x="170" y="4"/>
                  </a:lnTo>
                  <a:lnTo>
                    <a:pt x="174" y="4"/>
                  </a:lnTo>
                  <a:lnTo>
                    <a:pt x="176" y="4"/>
                  </a:lnTo>
                  <a:lnTo>
                    <a:pt x="180" y="4"/>
                  </a:lnTo>
                  <a:lnTo>
                    <a:pt x="183" y="4"/>
                  </a:lnTo>
                  <a:lnTo>
                    <a:pt x="181" y="27"/>
                  </a:lnTo>
                  <a:lnTo>
                    <a:pt x="176" y="50"/>
                  </a:lnTo>
                  <a:lnTo>
                    <a:pt x="170" y="72"/>
                  </a:lnTo>
                  <a:lnTo>
                    <a:pt x="160" y="93"/>
                  </a:lnTo>
                  <a:lnTo>
                    <a:pt x="149" y="113"/>
                  </a:lnTo>
                  <a:lnTo>
                    <a:pt x="137" y="131"/>
                  </a:lnTo>
                  <a:lnTo>
                    <a:pt x="122" y="151"/>
                  </a:lnTo>
                  <a:lnTo>
                    <a:pt x="105" y="168"/>
                  </a:lnTo>
                  <a:lnTo>
                    <a:pt x="103" y="167"/>
                  </a:lnTo>
                  <a:lnTo>
                    <a:pt x="102" y="167"/>
                  </a:lnTo>
                  <a:lnTo>
                    <a:pt x="101" y="167"/>
                  </a:lnTo>
                  <a:lnTo>
                    <a:pt x="100" y="167"/>
                  </a:lnTo>
                  <a:lnTo>
                    <a:pt x="101" y="162"/>
                  </a:lnTo>
                  <a:lnTo>
                    <a:pt x="103" y="157"/>
                  </a:lnTo>
                  <a:lnTo>
                    <a:pt x="106" y="153"/>
                  </a:lnTo>
                  <a:lnTo>
                    <a:pt x="107" y="148"/>
                  </a:lnTo>
                  <a:lnTo>
                    <a:pt x="105" y="150"/>
                  </a:lnTo>
                  <a:lnTo>
                    <a:pt x="101" y="153"/>
                  </a:lnTo>
                  <a:lnTo>
                    <a:pt x="97" y="156"/>
                  </a:lnTo>
                  <a:lnTo>
                    <a:pt x="91" y="158"/>
                  </a:lnTo>
                  <a:lnTo>
                    <a:pt x="90" y="156"/>
                  </a:lnTo>
                  <a:lnTo>
                    <a:pt x="87" y="153"/>
                  </a:lnTo>
                  <a:lnTo>
                    <a:pt x="86" y="152"/>
                  </a:lnTo>
                  <a:lnTo>
                    <a:pt x="85" y="151"/>
                  </a:lnTo>
                  <a:lnTo>
                    <a:pt x="91" y="143"/>
                  </a:lnTo>
                  <a:lnTo>
                    <a:pt x="102" y="131"/>
                  </a:lnTo>
                  <a:lnTo>
                    <a:pt x="112" y="119"/>
                  </a:lnTo>
                  <a:lnTo>
                    <a:pt x="115" y="109"/>
                  </a:lnTo>
                  <a:lnTo>
                    <a:pt x="111" y="113"/>
                  </a:lnTo>
                  <a:lnTo>
                    <a:pt x="106" y="116"/>
                  </a:lnTo>
                  <a:lnTo>
                    <a:pt x="97" y="126"/>
                  </a:lnTo>
                  <a:lnTo>
                    <a:pt x="81" y="142"/>
                  </a:lnTo>
                  <a:lnTo>
                    <a:pt x="80" y="142"/>
                  </a:lnTo>
                  <a:lnTo>
                    <a:pt x="79" y="142"/>
                  </a:lnTo>
                  <a:lnTo>
                    <a:pt x="78" y="142"/>
                  </a:lnTo>
                  <a:lnTo>
                    <a:pt x="70" y="132"/>
                  </a:lnTo>
                  <a:lnTo>
                    <a:pt x="70" y="126"/>
                  </a:lnTo>
                  <a:lnTo>
                    <a:pt x="75" y="120"/>
                  </a:lnTo>
                  <a:lnTo>
                    <a:pt x="84" y="111"/>
                  </a:lnTo>
                  <a:lnTo>
                    <a:pt x="85" y="109"/>
                  </a:lnTo>
                  <a:lnTo>
                    <a:pt x="85" y="106"/>
                  </a:lnTo>
                  <a:lnTo>
                    <a:pt x="86" y="104"/>
                  </a:lnTo>
                  <a:lnTo>
                    <a:pt x="86" y="101"/>
                  </a:lnTo>
                  <a:lnTo>
                    <a:pt x="79" y="109"/>
                  </a:lnTo>
                  <a:lnTo>
                    <a:pt x="69" y="119"/>
                  </a:lnTo>
                  <a:lnTo>
                    <a:pt x="58" y="121"/>
                  </a:lnTo>
                  <a:lnTo>
                    <a:pt x="50" y="108"/>
                  </a:lnTo>
                  <a:lnTo>
                    <a:pt x="58" y="100"/>
                  </a:lnTo>
                  <a:lnTo>
                    <a:pt x="65" y="92"/>
                  </a:lnTo>
                  <a:lnTo>
                    <a:pt x="71" y="84"/>
                  </a:lnTo>
                  <a:lnTo>
                    <a:pt x="73" y="77"/>
                  </a:lnTo>
                  <a:lnTo>
                    <a:pt x="66" y="84"/>
                  </a:lnTo>
                  <a:lnTo>
                    <a:pt x="59" y="92"/>
                  </a:lnTo>
                  <a:lnTo>
                    <a:pt x="50" y="99"/>
                  </a:lnTo>
                  <a:lnTo>
                    <a:pt x="40" y="103"/>
                  </a:lnTo>
                  <a:lnTo>
                    <a:pt x="38" y="99"/>
                  </a:lnTo>
                  <a:lnTo>
                    <a:pt x="36" y="96"/>
                  </a:lnTo>
                  <a:lnTo>
                    <a:pt x="33" y="94"/>
                  </a:lnTo>
                  <a:lnTo>
                    <a:pt x="31" y="92"/>
                  </a:lnTo>
                  <a:lnTo>
                    <a:pt x="36" y="85"/>
                  </a:lnTo>
                  <a:lnTo>
                    <a:pt x="40" y="79"/>
                  </a:lnTo>
                  <a:lnTo>
                    <a:pt x="44" y="74"/>
                  </a:lnTo>
                  <a:lnTo>
                    <a:pt x="49" y="68"/>
                  </a:lnTo>
                  <a:lnTo>
                    <a:pt x="45" y="67"/>
                  </a:lnTo>
                  <a:lnTo>
                    <a:pt x="39" y="72"/>
                  </a:lnTo>
                  <a:lnTo>
                    <a:pt x="32" y="79"/>
                  </a:lnTo>
                  <a:lnTo>
                    <a:pt x="24" y="84"/>
                  </a:lnTo>
                  <a:lnTo>
                    <a:pt x="19" y="77"/>
                  </a:lnTo>
                  <a:lnTo>
                    <a:pt x="21" y="71"/>
                  </a:lnTo>
                  <a:lnTo>
                    <a:pt x="23" y="66"/>
                  </a:lnTo>
                  <a:lnTo>
                    <a:pt x="27" y="61"/>
                  </a:lnTo>
                  <a:lnTo>
                    <a:pt x="26" y="61"/>
                  </a:lnTo>
                  <a:lnTo>
                    <a:pt x="24" y="61"/>
                  </a:lnTo>
                  <a:lnTo>
                    <a:pt x="23" y="61"/>
                  </a:lnTo>
                  <a:lnTo>
                    <a:pt x="21" y="63"/>
                  </a:lnTo>
                  <a:lnTo>
                    <a:pt x="18" y="66"/>
                  </a:lnTo>
                  <a:lnTo>
                    <a:pt x="15" y="68"/>
                  </a:lnTo>
                  <a:lnTo>
                    <a:pt x="10" y="68"/>
                  </a:lnTo>
                  <a:lnTo>
                    <a:pt x="3" y="61"/>
                  </a:lnTo>
                  <a:lnTo>
                    <a:pt x="1" y="56"/>
                  </a:lnTo>
                  <a:lnTo>
                    <a:pt x="0" y="55"/>
                  </a:lnTo>
                  <a:close/>
                </a:path>
              </a:pathLst>
            </a:custGeom>
            <a:solidFill>
              <a:srgbClr val="FF0000"/>
            </a:solidFill>
            <a:ln w="9525">
              <a:noFill/>
              <a:round/>
              <a:headEnd/>
              <a:tailEnd/>
            </a:ln>
          </p:spPr>
          <p:txBody>
            <a:bodyPr/>
            <a:lstStyle/>
            <a:p>
              <a:endParaRPr lang="el-GR"/>
            </a:p>
          </p:txBody>
        </p:sp>
        <p:sp>
          <p:nvSpPr>
            <p:cNvPr id="41324" name="Freeform 719"/>
            <p:cNvSpPr>
              <a:spLocks/>
            </p:cNvSpPr>
            <p:nvPr/>
          </p:nvSpPr>
          <p:spPr bwMode="auto">
            <a:xfrm>
              <a:off x="4430" y="2728"/>
              <a:ext cx="21" cy="9"/>
            </a:xfrm>
            <a:custGeom>
              <a:avLst/>
              <a:gdLst>
                <a:gd name="T0" fmla="*/ 1 w 21"/>
                <a:gd name="T1" fmla="*/ 5 h 9"/>
                <a:gd name="T2" fmla="*/ 8 w 21"/>
                <a:gd name="T3" fmla="*/ 4 h 9"/>
                <a:gd name="T4" fmla="*/ 12 w 21"/>
                <a:gd name="T5" fmla="*/ 2 h 9"/>
                <a:gd name="T6" fmla="*/ 16 w 21"/>
                <a:gd name="T7" fmla="*/ 0 h 9"/>
                <a:gd name="T8" fmla="*/ 20 w 21"/>
                <a:gd name="T9" fmla="*/ 0 h 9"/>
                <a:gd name="T10" fmla="*/ 21 w 21"/>
                <a:gd name="T11" fmla="*/ 2 h 9"/>
                <a:gd name="T12" fmla="*/ 21 w 21"/>
                <a:gd name="T13" fmla="*/ 3 h 9"/>
                <a:gd name="T14" fmla="*/ 21 w 21"/>
                <a:gd name="T15" fmla="*/ 4 h 9"/>
                <a:gd name="T16" fmla="*/ 21 w 21"/>
                <a:gd name="T17" fmla="*/ 5 h 9"/>
                <a:gd name="T18" fmla="*/ 17 w 21"/>
                <a:gd name="T19" fmla="*/ 7 h 9"/>
                <a:gd name="T20" fmla="*/ 12 w 21"/>
                <a:gd name="T21" fmla="*/ 8 h 9"/>
                <a:gd name="T22" fmla="*/ 6 w 21"/>
                <a:gd name="T23" fmla="*/ 9 h 9"/>
                <a:gd name="T24" fmla="*/ 0 w 21"/>
                <a:gd name="T25" fmla="*/ 9 h 9"/>
                <a:gd name="T26" fmla="*/ 1 w 21"/>
                <a:gd name="T27" fmla="*/ 8 h 9"/>
                <a:gd name="T28" fmla="*/ 1 w 21"/>
                <a:gd name="T29" fmla="*/ 7 h 9"/>
                <a:gd name="T30" fmla="*/ 1 w 21"/>
                <a:gd name="T31" fmla="*/ 7 h 9"/>
                <a:gd name="T32" fmla="*/ 1 w 21"/>
                <a:gd name="T33" fmla="*/ 5 h 9"/>
                <a:gd name="T34" fmla="*/ 1 w 21"/>
                <a:gd name="T35" fmla="*/ 5 h 9"/>
                <a:gd name="T36" fmla="*/ 1 w 21"/>
                <a:gd name="T37" fmla="*/ 5 h 9"/>
                <a:gd name="T38" fmla="*/ 1 w 21"/>
                <a:gd name="T39" fmla="*/ 5 h 9"/>
                <a:gd name="T40" fmla="*/ 1 w 21"/>
                <a:gd name="T41" fmla="*/ 5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9"/>
                <a:gd name="T65" fmla="*/ 21 w 2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9">
                  <a:moveTo>
                    <a:pt x="1" y="5"/>
                  </a:moveTo>
                  <a:lnTo>
                    <a:pt x="8" y="4"/>
                  </a:lnTo>
                  <a:lnTo>
                    <a:pt x="12" y="2"/>
                  </a:lnTo>
                  <a:lnTo>
                    <a:pt x="16" y="0"/>
                  </a:lnTo>
                  <a:lnTo>
                    <a:pt x="20" y="0"/>
                  </a:lnTo>
                  <a:lnTo>
                    <a:pt x="21" y="2"/>
                  </a:lnTo>
                  <a:lnTo>
                    <a:pt x="21" y="3"/>
                  </a:lnTo>
                  <a:lnTo>
                    <a:pt x="21" y="4"/>
                  </a:lnTo>
                  <a:lnTo>
                    <a:pt x="21" y="5"/>
                  </a:lnTo>
                  <a:lnTo>
                    <a:pt x="17" y="7"/>
                  </a:lnTo>
                  <a:lnTo>
                    <a:pt x="12" y="8"/>
                  </a:lnTo>
                  <a:lnTo>
                    <a:pt x="6" y="9"/>
                  </a:lnTo>
                  <a:lnTo>
                    <a:pt x="0" y="9"/>
                  </a:lnTo>
                  <a:lnTo>
                    <a:pt x="1" y="8"/>
                  </a:lnTo>
                  <a:lnTo>
                    <a:pt x="1" y="7"/>
                  </a:lnTo>
                  <a:lnTo>
                    <a:pt x="1" y="5"/>
                  </a:lnTo>
                  <a:close/>
                </a:path>
              </a:pathLst>
            </a:custGeom>
            <a:solidFill>
              <a:srgbClr val="000000"/>
            </a:solidFill>
            <a:ln w="9525">
              <a:noFill/>
              <a:round/>
              <a:headEnd/>
              <a:tailEnd/>
            </a:ln>
          </p:spPr>
          <p:txBody>
            <a:bodyPr/>
            <a:lstStyle/>
            <a:p>
              <a:endParaRPr lang="el-GR"/>
            </a:p>
          </p:txBody>
        </p:sp>
        <p:sp>
          <p:nvSpPr>
            <p:cNvPr id="41325" name="Freeform 720"/>
            <p:cNvSpPr>
              <a:spLocks/>
            </p:cNvSpPr>
            <p:nvPr/>
          </p:nvSpPr>
          <p:spPr bwMode="auto">
            <a:xfrm>
              <a:off x="4441" y="2390"/>
              <a:ext cx="165" cy="152"/>
            </a:xfrm>
            <a:custGeom>
              <a:avLst/>
              <a:gdLst>
                <a:gd name="T0" fmla="*/ 9 w 165"/>
                <a:gd name="T1" fmla="*/ 84 h 152"/>
                <a:gd name="T2" fmla="*/ 26 w 165"/>
                <a:gd name="T3" fmla="*/ 71 h 152"/>
                <a:gd name="T4" fmla="*/ 39 w 165"/>
                <a:gd name="T5" fmla="*/ 64 h 152"/>
                <a:gd name="T6" fmla="*/ 45 w 165"/>
                <a:gd name="T7" fmla="*/ 77 h 152"/>
                <a:gd name="T8" fmla="*/ 50 w 165"/>
                <a:gd name="T9" fmla="*/ 82 h 152"/>
                <a:gd name="T10" fmla="*/ 50 w 165"/>
                <a:gd name="T11" fmla="*/ 75 h 152"/>
                <a:gd name="T12" fmla="*/ 43 w 165"/>
                <a:gd name="T13" fmla="*/ 57 h 152"/>
                <a:gd name="T14" fmla="*/ 51 w 165"/>
                <a:gd name="T15" fmla="*/ 53 h 152"/>
                <a:gd name="T16" fmla="*/ 62 w 165"/>
                <a:gd name="T17" fmla="*/ 40 h 152"/>
                <a:gd name="T18" fmla="*/ 78 w 165"/>
                <a:gd name="T19" fmla="*/ 48 h 152"/>
                <a:gd name="T20" fmla="*/ 92 w 165"/>
                <a:gd name="T21" fmla="*/ 87 h 152"/>
                <a:gd name="T22" fmla="*/ 94 w 165"/>
                <a:gd name="T23" fmla="*/ 85 h 152"/>
                <a:gd name="T24" fmla="*/ 92 w 165"/>
                <a:gd name="T25" fmla="*/ 57 h 152"/>
                <a:gd name="T26" fmla="*/ 79 w 165"/>
                <a:gd name="T27" fmla="*/ 25 h 152"/>
                <a:gd name="T28" fmla="*/ 94 w 165"/>
                <a:gd name="T29" fmla="*/ 17 h 152"/>
                <a:gd name="T30" fmla="*/ 108 w 165"/>
                <a:gd name="T31" fmla="*/ 50 h 152"/>
                <a:gd name="T32" fmla="*/ 118 w 165"/>
                <a:gd name="T33" fmla="*/ 68 h 152"/>
                <a:gd name="T34" fmla="*/ 116 w 165"/>
                <a:gd name="T35" fmla="*/ 52 h 152"/>
                <a:gd name="T36" fmla="*/ 99 w 165"/>
                <a:gd name="T37" fmla="*/ 8 h 152"/>
                <a:gd name="T38" fmla="*/ 110 w 165"/>
                <a:gd name="T39" fmla="*/ 1 h 152"/>
                <a:gd name="T40" fmla="*/ 136 w 165"/>
                <a:gd name="T41" fmla="*/ 37 h 152"/>
                <a:gd name="T42" fmla="*/ 156 w 165"/>
                <a:gd name="T43" fmla="*/ 89 h 152"/>
                <a:gd name="T44" fmla="*/ 165 w 165"/>
                <a:gd name="T45" fmla="*/ 152 h 152"/>
                <a:gd name="T46" fmla="*/ 145 w 165"/>
                <a:gd name="T47" fmla="*/ 152 h 152"/>
                <a:gd name="T48" fmla="*/ 139 w 165"/>
                <a:gd name="T49" fmla="*/ 120 h 152"/>
                <a:gd name="T50" fmla="*/ 132 w 165"/>
                <a:gd name="T51" fmla="*/ 89 h 152"/>
                <a:gd name="T52" fmla="*/ 130 w 165"/>
                <a:gd name="T53" fmla="*/ 90 h 152"/>
                <a:gd name="T54" fmla="*/ 132 w 165"/>
                <a:gd name="T55" fmla="*/ 126 h 152"/>
                <a:gd name="T56" fmla="*/ 121 w 165"/>
                <a:gd name="T57" fmla="*/ 150 h 152"/>
                <a:gd name="T58" fmla="*/ 107 w 165"/>
                <a:gd name="T59" fmla="*/ 145 h 152"/>
                <a:gd name="T60" fmla="*/ 104 w 165"/>
                <a:gd name="T61" fmla="*/ 115 h 152"/>
                <a:gd name="T62" fmla="*/ 100 w 165"/>
                <a:gd name="T63" fmla="*/ 115 h 152"/>
                <a:gd name="T64" fmla="*/ 99 w 165"/>
                <a:gd name="T65" fmla="*/ 131 h 152"/>
                <a:gd name="T66" fmla="*/ 92 w 165"/>
                <a:gd name="T67" fmla="*/ 150 h 152"/>
                <a:gd name="T68" fmla="*/ 74 w 165"/>
                <a:gd name="T69" fmla="*/ 148 h 152"/>
                <a:gd name="T70" fmla="*/ 72 w 165"/>
                <a:gd name="T71" fmla="*/ 112 h 152"/>
                <a:gd name="T72" fmla="*/ 66 w 165"/>
                <a:gd name="T73" fmla="*/ 122 h 152"/>
                <a:gd name="T74" fmla="*/ 57 w 165"/>
                <a:gd name="T75" fmla="*/ 150 h 152"/>
                <a:gd name="T76" fmla="*/ 42 w 165"/>
                <a:gd name="T77" fmla="*/ 147 h 152"/>
                <a:gd name="T78" fmla="*/ 41 w 165"/>
                <a:gd name="T79" fmla="*/ 126 h 152"/>
                <a:gd name="T80" fmla="*/ 34 w 165"/>
                <a:gd name="T81" fmla="*/ 133 h 152"/>
                <a:gd name="T82" fmla="*/ 19 w 165"/>
                <a:gd name="T83" fmla="*/ 147 h 152"/>
                <a:gd name="T84" fmla="*/ 9 w 165"/>
                <a:gd name="T85" fmla="*/ 115 h 152"/>
                <a:gd name="T86" fmla="*/ 0 w 165"/>
                <a:gd name="T87" fmla="*/ 96 h 152"/>
                <a:gd name="T88" fmla="*/ 0 w 165"/>
                <a:gd name="T89" fmla="*/ 9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152"/>
                <a:gd name="T137" fmla="*/ 165 w 16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152">
                  <a:moveTo>
                    <a:pt x="0" y="91"/>
                  </a:moveTo>
                  <a:lnTo>
                    <a:pt x="4" y="88"/>
                  </a:lnTo>
                  <a:lnTo>
                    <a:pt x="9" y="84"/>
                  </a:lnTo>
                  <a:lnTo>
                    <a:pt x="15" y="79"/>
                  </a:lnTo>
                  <a:lnTo>
                    <a:pt x="20" y="75"/>
                  </a:lnTo>
                  <a:lnTo>
                    <a:pt x="26" y="71"/>
                  </a:lnTo>
                  <a:lnTo>
                    <a:pt x="31" y="68"/>
                  </a:lnTo>
                  <a:lnTo>
                    <a:pt x="35" y="66"/>
                  </a:lnTo>
                  <a:lnTo>
                    <a:pt x="39" y="64"/>
                  </a:lnTo>
                  <a:lnTo>
                    <a:pt x="41" y="68"/>
                  </a:lnTo>
                  <a:lnTo>
                    <a:pt x="43" y="72"/>
                  </a:lnTo>
                  <a:lnTo>
                    <a:pt x="45" y="77"/>
                  </a:lnTo>
                  <a:lnTo>
                    <a:pt x="47" y="80"/>
                  </a:lnTo>
                  <a:lnTo>
                    <a:pt x="48" y="80"/>
                  </a:lnTo>
                  <a:lnTo>
                    <a:pt x="50" y="82"/>
                  </a:lnTo>
                  <a:lnTo>
                    <a:pt x="51" y="83"/>
                  </a:lnTo>
                  <a:lnTo>
                    <a:pt x="50" y="75"/>
                  </a:lnTo>
                  <a:lnTo>
                    <a:pt x="48" y="69"/>
                  </a:lnTo>
                  <a:lnTo>
                    <a:pt x="46" y="63"/>
                  </a:lnTo>
                  <a:lnTo>
                    <a:pt x="43" y="57"/>
                  </a:lnTo>
                  <a:lnTo>
                    <a:pt x="46" y="56"/>
                  </a:lnTo>
                  <a:lnTo>
                    <a:pt x="48" y="54"/>
                  </a:lnTo>
                  <a:lnTo>
                    <a:pt x="51" y="53"/>
                  </a:lnTo>
                  <a:lnTo>
                    <a:pt x="56" y="52"/>
                  </a:lnTo>
                  <a:lnTo>
                    <a:pt x="58" y="45"/>
                  </a:lnTo>
                  <a:lnTo>
                    <a:pt x="62" y="40"/>
                  </a:lnTo>
                  <a:lnTo>
                    <a:pt x="66" y="37"/>
                  </a:lnTo>
                  <a:lnTo>
                    <a:pt x="71" y="36"/>
                  </a:lnTo>
                  <a:lnTo>
                    <a:pt x="78" y="48"/>
                  </a:lnTo>
                  <a:lnTo>
                    <a:pt x="84" y="61"/>
                  </a:lnTo>
                  <a:lnTo>
                    <a:pt x="88" y="73"/>
                  </a:lnTo>
                  <a:lnTo>
                    <a:pt x="92" y="87"/>
                  </a:lnTo>
                  <a:lnTo>
                    <a:pt x="93" y="87"/>
                  </a:lnTo>
                  <a:lnTo>
                    <a:pt x="94" y="85"/>
                  </a:lnTo>
                  <a:lnTo>
                    <a:pt x="95" y="85"/>
                  </a:lnTo>
                  <a:lnTo>
                    <a:pt x="95" y="71"/>
                  </a:lnTo>
                  <a:lnTo>
                    <a:pt x="92" y="57"/>
                  </a:lnTo>
                  <a:lnTo>
                    <a:pt x="84" y="43"/>
                  </a:lnTo>
                  <a:lnTo>
                    <a:pt x="76" y="31"/>
                  </a:lnTo>
                  <a:lnTo>
                    <a:pt x="79" y="25"/>
                  </a:lnTo>
                  <a:lnTo>
                    <a:pt x="84" y="21"/>
                  </a:lnTo>
                  <a:lnTo>
                    <a:pt x="89" y="19"/>
                  </a:lnTo>
                  <a:lnTo>
                    <a:pt x="94" y="17"/>
                  </a:lnTo>
                  <a:lnTo>
                    <a:pt x="99" y="29"/>
                  </a:lnTo>
                  <a:lnTo>
                    <a:pt x="103" y="37"/>
                  </a:lnTo>
                  <a:lnTo>
                    <a:pt x="108" y="50"/>
                  </a:lnTo>
                  <a:lnTo>
                    <a:pt x="115" y="68"/>
                  </a:lnTo>
                  <a:lnTo>
                    <a:pt x="116" y="68"/>
                  </a:lnTo>
                  <a:lnTo>
                    <a:pt x="118" y="68"/>
                  </a:lnTo>
                  <a:lnTo>
                    <a:pt x="119" y="68"/>
                  </a:lnTo>
                  <a:lnTo>
                    <a:pt x="116" y="52"/>
                  </a:lnTo>
                  <a:lnTo>
                    <a:pt x="110" y="37"/>
                  </a:lnTo>
                  <a:lnTo>
                    <a:pt x="104" y="22"/>
                  </a:lnTo>
                  <a:lnTo>
                    <a:pt x="99" y="8"/>
                  </a:lnTo>
                  <a:lnTo>
                    <a:pt x="104" y="4"/>
                  </a:lnTo>
                  <a:lnTo>
                    <a:pt x="108" y="1"/>
                  </a:lnTo>
                  <a:lnTo>
                    <a:pt x="110" y="1"/>
                  </a:lnTo>
                  <a:lnTo>
                    <a:pt x="114" y="0"/>
                  </a:lnTo>
                  <a:lnTo>
                    <a:pt x="126" y="20"/>
                  </a:lnTo>
                  <a:lnTo>
                    <a:pt x="136" y="37"/>
                  </a:lnTo>
                  <a:lnTo>
                    <a:pt x="145" y="54"/>
                  </a:lnTo>
                  <a:lnTo>
                    <a:pt x="151" y="72"/>
                  </a:lnTo>
                  <a:lnTo>
                    <a:pt x="156" y="89"/>
                  </a:lnTo>
                  <a:lnTo>
                    <a:pt x="160" y="108"/>
                  </a:lnTo>
                  <a:lnTo>
                    <a:pt x="162" y="129"/>
                  </a:lnTo>
                  <a:lnTo>
                    <a:pt x="165" y="152"/>
                  </a:lnTo>
                  <a:lnTo>
                    <a:pt x="160" y="152"/>
                  </a:lnTo>
                  <a:lnTo>
                    <a:pt x="152" y="152"/>
                  </a:lnTo>
                  <a:lnTo>
                    <a:pt x="145" y="152"/>
                  </a:lnTo>
                  <a:lnTo>
                    <a:pt x="140" y="150"/>
                  </a:lnTo>
                  <a:lnTo>
                    <a:pt x="140" y="135"/>
                  </a:lnTo>
                  <a:lnTo>
                    <a:pt x="139" y="120"/>
                  </a:lnTo>
                  <a:lnTo>
                    <a:pt x="136" y="105"/>
                  </a:lnTo>
                  <a:lnTo>
                    <a:pt x="134" y="90"/>
                  </a:lnTo>
                  <a:lnTo>
                    <a:pt x="132" y="89"/>
                  </a:lnTo>
                  <a:lnTo>
                    <a:pt x="131" y="89"/>
                  </a:lnTo>
                  <a:lnTo>
                    <a:pt x="130" y="90"/>
                  </a:lnTo>
                  <a:lnTo>
                    <a:pt x="130" y="99"/>
                  </a:lnTo>
                  <a:lnTo>
                    <a:pt x="131" y="110"/>
                  </a:lnTo>
                  <a:lnTo>
                    <a:pt x="132" y="126"/>
                  </a:lnTo>
                  <a:lnTo>
                    <a:pt x="134" y="150"/>
                  </a:lnTo>
                  <a:lnTo>
                    <a:pt x="128" y="150"/>
                  </a:lnTo>
                  <a:lnTo>
                    <a:pt x="121" y="150"/>
                  </a:lnTo>
                  <a:lnTo>
                    <a:pt x="114" y="150"/>
                  </a:lnTo>
                  <a:lnTo>
                    <a:pt x="108" y="150"/>
                  </a:lnTo>
                  <a:lnTo>
                    <a:pt x="107" y="145"/>
                  </a:lnTo>
                  <a:lnTo>
                    <a:pt x="105" y="136"/>
                  </a:lnTo>
                  <a:lnTo>
                    <a:pt x="105" y="125"/>
                  </a:lnTo>
                  <a:lnTo>
                    <a:pt x="104" y="115"/>
                  </a:lnTo>
                  <a:lnTo>
                    <a:pt x="103" y="115"/>
                  </a:lnTo>
                  <a:lnTo>
                    <a:pt x="102" y="115"/>
                  </a:lnTo>
                  <a:lnTo>
                    <a:pt x="100" y="115"/>
                  </a:lnTo>
                  <a:lnTo>
                    <a:pt x="99" y="115"/>
                  </a:lnTo>
                  <a:lnTo>
                    <a:pt x="99" y="122"/>
                  </a:lnTo>
                  <a:lnTo>
                    <a:pt x="99" y="131"/>
                  </a:lnTo>
                  <a:lnTo>
                    <a:pt x="99" y="141"/>
                  </a:lnTo>
                  <a:lnTo>
                    <a:pt x="97" y="150"/>
                  </a:lnTo>
                  <a:lnTo>
                    <a:pt x="92" y="150"/>
                  </a:lnTo>
                  <a:lnTo>
                    <a:pt x="85" y="148"/>
                  </a:lnTo>
                  <a:lnTo>
                    <a:pt x="81" y="148"/>
                  </a:lnTo>
                  <a:lnTo>
                    <a:pt x="74" y="148"/>
                  </a:lnTo>
                  <a:lnTo>
                    <a:pt x="72" y="136"/>
                  </a:lnTo>
                  <a:lnTo>
                    <a:pt x="72" y="124"/>
                  </a:lnTo>
                  <a:lnTo>
                    <a:pt x="72" y="112"/>
                  </a:lnTo>
                  <a:lnTo>
                    <a:pt x="67" y="101"/>
                  </a:lnTo>
                  <a:lnTo>
                    <a:pt x="66" y="109"/>
                  </a:lnTo>
                  <a:lnTo>
                    <a:pt x="66" y="122"/>
                  </a:lnTo>
                  <a:lnTo>
                    <a:pt x="66" y="137"/>
                  </a:lnTo>
                  <a:lnTo>
                    <a:pt x="67" y="148"/>
                  </a:lnTo>
                  <a:lnTo>
                    <a:pt x="57" y="150"/>
                  </a:lnTo>
                  <a:lnTo>
                    <a:pt x="51" y="150"/>
                  </a:lnTo>
                  <a:lnTo>
                    <a:pt x="47" y="148"/>
                  </a:lnTo>
                  <a:lnTo>
                    <a:pt x="42" y="147"/>
                  </a:lnTo>
                  <a:lnTo>
                    <a:pt x="42" y="141"/>
                  </a:lnTo>
                  <a:lnTo>
                    <a:pt x="42" y="133"/>
                  </a:lnTo>
                  <a:lnTo>
                    <a:pt x="41" y="126"/>
                  </a:lnTo>
                  <a:lnTo>
                    <a:pt x="37" y="121"/>
                  </a:lnTo>
                  <a:lnTo>
                    <a:pt x="35" y="126"/>
                  </a:lnTo>
                  <a:lnTo>
                    <a:pt x="34" y="133"/>
                  </a:lnTo>
                  <a:lnTo>
                    <a:pt x="35" y="141"/>
                  </a:lnTo>
                  <a:lnTo>
                    <a:pt x="35" y="148"/>
                  </a:lnTo>
                  <a:lnTo>
                    <a:pt x="19" y="147"/>
                  </a:lnTo>
                  <a:lnTo>
                    <a:pt x="13" y="142"/>
                  </a:lnTo>
                  <a:lnTo>
                    <a:pt x="10" y="132"/>
                  </a:lnTo>
                  <a:lnTo>
                    <a:pt x="9" y="115"/>
                  </a:lnTo>
                  <a:lnTo>
                    <a:pt x="6" y="110"/>
                  </a:lnTo>
                  <a:lnTo>
                    <a:pt x="3" y="103"/>
                  </a:lnTo>
                  <a:lnTo>
                    <a:pt x="0" y="96"/>
                  </a:lnTo>
                  <a:lnTo>
                    <a:pt x="0" y="91"/>
                  </a:lnTo>
                  <a:close/>
                </a:path>
              </a:pathLst>
            </a:custGeom>
            <a:solidFill>
              <a:srgbClr val="FFFF00"/>
            </a:solidFill>
            <a:ln w="9525">
              <a:noFill/>
              <a:round/>
              <a:headEnd/>
              <a:tailEnd/>
            </a:ln>
          </p:spPr>
          <p:txBody>
            <a:bodyPr/>
            <a:lstStyle/>
            <a:p>
              <a:endParaRPr lang="el-GR"/>
            </a:p>
          </p:txBody>
        </p:sp>
        <p:sp>
          <p:nvSpPr>
            <p:cNvPr id="41326" name="Freeform 721"/>
            <p:cNvSpPr>
              <a:spLocks/>
            </p:cNvSpPr>
            <p:nvPr/>
          </p:nvSpPr>
          <p:spPr bwMode="auto">
            <a:xfrm>
              <a:off x="4447" y="2183"/>
              <a:ext cx="29" cy="14"/>
            </a:xfrm>
            <a:custGeom>
              <a:avLst/>
              <a:gdLst>
                <a:gd name="T0" fmla="*/ 0 w 29"/>
                <a:gd name="T1" fmla="*/ 0 h 14"/>
                <a:gd name="T2" fmla="*/ 9 w 29"/>
                <a:gd name="T3" fmla="*/ 2 h 14"/>
                <a:gd name="T4" fmla="*/ 16 w 29"/>
                <a:gd name="T5" fmla="*/ 5 h 14"/>
                <a:gd name="T6" fmla="*/ 23 w 29"/>
                <a:gd name="T7" fmla="*/ 7 h 14"/>
                <a:gd name="T8" fmla="*/ 29 w 29"/>
                <a:gd name="T9" fmla="*/ 13 h 14"/>
                <a:gd name="T10" fmla="*/ 29 w 29"/>
                <a:gd name="T11" fmla="*/ 14 h 14"/>
                <a:gd name="T12" fmla="*/ 21 w 29"/>
                <a:gd name="T13" fmla="*/ 12 h 14"/>
                <a:gd name="T14" fmla="*/ 15 w 29"/>
                <a:gd name="T15" fmla="*/ 10 h 14"/>
                <a:gd name="T16" fmla="*/ 9 w 29"/>
                <a:gd name="T17" fmla="*/ 8 h 14"/>
                <a:gd name="T18" fmla="*/ 3 w 29"/>
                <a:gd name="T19" fmla="*/ 6 h 14"/>
                <a:gd name="T20" fmla="*/ 3 w 29"/>
                <a:gd name="T21" fmla="*/ 5 h 14"/>
                <a:gd name="T22" fmla="*/ 2 w 29"/>
                <a:gd name="T23" fmla="*/ 3 h 14"/>
                <a:gd name="T24" fmla="*/ 2 w 29"/>
                <a:gd name="T25" fmla="*/ 1 h 14"/>
                <a:gd name="T26" fmla="*/ 0 w 29"/>
                <a:gd name="T27" fmla="*/ 0 h 14"/>
                <a:gd name="T28" fmla="*/ 0 w 29"/>
                <a:gd name="T29" fmla="*/ 0 h 14"/>
                <a:gd name="T30" fmla="*/ 0 w 29"/>
                <a:gd name="T31" fmla="*/ 0 h 14"/>
                <a:gd name="T32" fmla="*/ 0 w 29"/>
                <a:gd name="T33" fmla="*/ 0 h 14"/>
                <a:gd name="T34" fmla="*/ 0 w 29"/>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14"/>
                <a:gd name="T56" fmla="*/ 29 w 29"/>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14">
                  <a:moveTo>
                    <a:pt x="0" y="0"/>
                  </a:moveTo>
                  <a:lnTo>
                    <a:pt x="9" y="2"/>
                  </a:lnTo>
                  <a:lnTo>
                    <a:pt x="16" y="5"/>
                  </a:lnTo>
                  <a:lnTo>
                    <a:pt x="23" y="7"/>
                  </a:lnTo>
                  <a:lnTo>
                    <a:pt x="29" y="13"/>
                  </a:lnTo>
                  <a:lnTo>
                    <a:pt x="29" y="14"/>
                  </a:lnTo>
                  <a:lnTo>
                    <a:pt x="21" y="12"/>
                  </a:lnTo>
                  <a:lnTo>
                    <a:pt x="15" y="10"/>
                  </a:lnTo>
                  <a:lnTo>
                    <a:pt x="9" y="8"/>
                  </a:lnTo>
                  <a:lnTo>
                    <a:pt x="3" y="6"/>
                  </a:lnTo>
                  <a:lnTo>
                    <a:pt x="3" y="5"/>
                  </a:lnTo>
                  <a:lnTo>
                    <a:pt x="2" y="3"/>
                  </a:lnTo>
                  <a:lnTo>
                    <a:pt x="2" y="1"/>
                  </a:lnTo>
                  <a:lnTo>
                    <a:pt x="0" y="0"/>
                  </a:lnTo>
                  <a:close/>
                </a:path>
              </a:pathLst>
            </a:custGeom>
            <a:solidFill>
              <a:srgbClr val="000000"/>
            </a:solidFill>
            <a:ln w="9525">
              <a:noFill/>
              <a:round/>
              <a:headEnd/>
              <a:tailEnd/>
            </a:ln>
          </p:spPr>
          <p:txBody>
            <a:bodyPr/>
            <a:lstStyle/>
            <a:p>
              <a:endParaRPr lang="el-GR"/>
            </a:p>
          </p:txBody>
        </p:sp>
        <p:sp>
          <p:nvSpPr>
            <p:cNvPr id="41327" name="Freeform 722"/>
            <p:cNvSpPr>
              <a:spLocks/>
            </p:cNvSpPr>
            <p:nvPr/>
          </p:nvSpPr>
          <p:spPr bwMode="auto">
            <a:xfrm>
              <a:off x="4446" y="2819"/>
              <a:ext cx="11" cy="8"/>
            </a:xfrm>
            <a:custGeom>
              <a:avLst/>
              <a:gdLst>
                <a:gd name="T0" fmla="*/ 1 w 11"/>
                <a:gd name="T1" fmla="*/ 2 h 8"/>
                <a:gd name="T2" fmla="*/ 5 w 11"/>
                <a:gd name="T3" fmla="*/ 0 h 8"/>
                <a:gd name="T4" fmla="*/ 9 w 11"/>
                <a:gd name="T5" fmla="*/ 1 h 8"/>
                <a:gd name="T6" fmla="*/ 10 w 11"/>
                <a:gd name="T7" fmla="*/ 3 h 8"/>
                <a:gd name="T8" fmla="*/ 11 w 11"/>
                <a:gd name="T9" fmla="*/ 7 h 8"/>
                <a:gd name="T10" fmla="*/ 10 w 11"/>
                <a:gd name="T11" fmla="*/ 7 h 8"/>
                <a:gd name="T12" fmla="*/ 8 w 11"/>
                <a:gd name="T13" fmla="*/ 7 h 8"/>
                <a:gd name="T14" fmla="*/ 6 w 11"/>
                <a:gd name="T15" fmla="*/ 8 h 8"/>
                <a:gd name="T16" fmla="*/ 4 w 11"/>
                <a:gd name="T17" fmla="*/ 8 h 8"/>
                <a:gd name="T18" fmla="*/ 1 w 11"/>
                <a:gd name="T19" fmla="*/ 6 h 8"/>
                <a:gd name="T20" fmla="*/ 1 w 11"/>
                <a:gd name="T21" fmla="*/ 3 h 8"/>
                <a:gd name="T22" fmla="*/ 0 w 11"/>
                <a:gd name="T23" fmla="*/ 3 h 8"/>
                <a:gd name="T24" fmla="*/ 1 w 11"/>
                <a:gd name="T25" fmla="*/ 2 h 8"/>
                <a:gd name="T26" fmla="*/ 1 w 11"/>
                <a:gd name="T27" fmla="*/ 2 h 8"/>
                <a:gd name="T28" fmla="*/ 1 w 11"/>
                <a:gd name="T29" fmla="*/ 2 h 8"/>
                <a:gd name="T30" fmla="*/ 1 w 11"/>
                <a:gd name="T31" fmla="*/ 2 h 8"/>
                <a:gd name="T32" fmla="*/ 1 w 11"/>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1" y="2"/>
                  </a:moveTo>
                  <a:lnTo>
                    <a:pt x="5" y="0"/>
                  </a:lnTo>
                  <a:lnTo>
                    <a:pt x="9" y="1"/>
                  </a:lnTo>
                  <a:lnTo>
                    <a:pt x="10" y="3"/>
                  </a:lnTo>
                  <a:lnTo>
                    <a:pt x="11" y="7"/>
                  </a:lnTo>
                  <a:lnTo>
                    <a:pt x="10" y="7"/>
                  </a:lnTo>
                  <a:lnTo>
                    <a:pt x="8" y="7"/>
                  </a:lnTo>
                  <a:lnTo>
                    <a:pt x="6" y="8"/>
                  </a:lnTo>
                  <a:lnTo>
                    <a:pt x="4" y="8"/>
                  </a:lnTo>
                  <a:lnTo>
                    <a:pt x="1" y="6"/>
                  </a:lnTo>
                  <a:lnTo>
                    <a:pt x="1" y="3"/>
                  </a:lnTo>
                  <a:lnTo>
                    <a:pt x="0" y="3"/>
                  </a:lnTo>
                  <a:lnTo>
                    <a:pt x="1" y="2"/>
                  </a:lnTo>
                  <a:close/>
                </a:path>
              </a:pathLst>
            </a:custGeom>
            <a:solidFill>
              <a:srgbClr val="000000"/>
            </a:solidFill>
            <a:ln w="9525">
              <a:noFill/>
              <a:round/>
              <a:headEnd/>
              <a:tailEnd/>
            </a:ln>
          </p:spPr>
          <p:txBody>
            <a:bodyPr/>
            <a:lstStyle/>
            <a:p>
              <a:endParaRPr lang="el-GR"/>
            </a:p>
          </p:txBody>
        </p:sp>
        <p:sp>
          <p:nvSpPr>
            <p:cNvPr id="41328" name="Freeform 723"/>
            <p:cNvSpPr>
              <a:spLocks/>
            </p:cNvSpPr>
            <p:nvPr/>
          </p:nvSpPr>
          <p:spPr bwMode="auto">
            <a:xfrm>
              <a:off x="4450" y="2337"/>
              <a:ext cx="10" cy="5"/>
            </a:xfrm>
            <a:custGeom>
              <a:avLst/>
              <a:gdLst>
                <a:gd name="T0" fmla="*/ 0 w 10"/>
                <a:gd name="T1" fmla="*/ 1 h 5"/>
                <a:gd name="T2" fmla="*/ 2 w 10"/>
                <a:gd name="T3" fmla="*/ 0 h 5"/>
                <a:gd name="T4" fmla="*/ 4 w 10"/>
                <a:gd name="T5" fmla="*/ 0 h 5"/>
                <a:gd name="T6" fmla="*/ 6 w 10"/>
                <a:gd name="T7" fmla="*/ 0 h 5"/>
                <a:gd name="T8" fmla="*/ 7 w 10"/>
                <a:gd name="T9" fmla="*/ 0 h 5"/>
                <a:gd name="T10" fmla="*/ 9 w 10"/>
                <a:gd name="T11" fmla="*/ 1 h 5"/>
                <a:gd name="T12" fmla="*/ 9 w 10"/>
                <a:gd name="T13" fmla="*/ 1 h 5"/>
                <a:gd name="T14" fmla="*/ 10 w 10"/>
                <a:gd name="T15" fmla="*/ 1 h 5"/>
                <a:gd name="T16" fmla="*/ 10 w 10"/>
                <a:gd name="T17" fmla="*/ 2 h 5"/>
                <a:gd name="T18" fmla="*/ 10 w 10"/>
                <a:gd name="T19" fmla="*/ 4 h 5"/>
                <a:gd name="T20" fmla="*/ 10 w 10"/>
                <a:gd name="T21" fmla="*/ 4 h 5"/>
                <a:gd name="T22" fmla="*/ 10 w 10"/>
                <a:gd name="T23" fmla="*/ 4 h 5"/>
                <a:gd name="T24" fmla="*/ 9 w 10"/>
                <a:gd name="T25" fmla="*/ 5 h 5"/>
                <a:gd name="T26" fmla="*/ 4 w 10"/>
                <a:gd name="T27" fmla="*/ 4 h 5"/>
                <a:gd name="T28" fmla="*/ 1 w 10"/>
                <a:gd name="T29" fmla="*/ 2 h 5"/>
                <a:gd name="T30" fmla="*/ 0 w 10"/>
                <a:gd name="T31" fmla="*/ 1 h 5"/>
                <a:gd name="T32" fmla="*/ 0 w 10"/>
                <a:gd name="T33" fmla="*/ 1 h 5"/>
                <a:gd name="T34" fmla="*/ 0 w 10"/>
                <a:gd name="T35" fmla="*/ 1 h 5"/>
                <a:gd name="T36" fmla="*/ 0 w 10"/>
                <a:gd name="T37" fmla="*/ 1 h 5"/>
                <a:gd name="T38" fmla="*/ 0 w 10"/>
                <a:gd name="T39" fmla="*/ 1 h 5"/>
                <a:gd name="T40" fmla="*/ 0 w 10"/>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
                <a:gd name="T65" fmla="*/ 10 w 10"/>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
                  <a:moveTo>
                    <a:pt x="0" y="1"/>
                  </a:moveTo>
                  <a:lnTo>
                    <a:pt x="2" y="0"/>
                  </a:lnTo>
                  <a:lnTo>
                    <a:pt x="4" y="0"/>
                  </a:lnTo>
                  <a:lnTo>
                    <a:pt x="6" y="0"/>
                  </a:lnTo>
                  <a:lnTo>
                    <a:pt x="7" y="0"/>
                  </a:lnTo>
                  <a:lnTo>
                    <a:pt x="9" y="1"/>
                  </a:lnTo>
                  <a:lnTo>
                    <a:pt x="10" y="1"/>
                  </a:lnTo>
                  <a:lnTo>
                    <a:pt x="10" y="2"/>
                  </a:lnTo>
                  <a:lnTo>
                    <a:pt x="10" y="4"/>
                  </a:lnTo>
                  <a:lnTo>
                    <a:pt x="9" y="5"/>
                  </a:lnTo>
                  <a:lnTo>
                    <a:pt x="4" y="4"/>
                  </a:lnTo>
                  <a:lnTo>
                    <a:pt x="1" y="2"/>
                  </a:lnTo>
                  <a:lnTo>
                    <a:pt x="0" y="1"/>
                  </a:lnTo>
                  <a:close/>
                </a:path>
              </a:pathLst>
            </a:custGeom>
            <a:solidFill>
              <a:srgbClr val="000000"/>
            </a:solidFill>
            <a:ln w="9525">
              <a:noFill/>
              <a:round/>
              <a:headEnd/>
              <a:tailEnd/>
            </a:ln>
          </p:spPr>
          <p:txBody>
            <a:bodyPr/>
            <a:lstStyle/>
            <a:p>
              <a:endParaRPr lang="el-GR"/>
            </a:p>
          </p:txBody>
        </p:sp>
        <p:sp>
          <p:nvSpPr>
            <p:cNvPr id="41329" name="Freeform 724"/>
            <p:cNvSpPr>
              <a:spLocks/>
            </p:cNvSpPr>
            <p:nvPr/>
          </p:nvSpPr>
          <p:spPr bwMode="auto">
            <a:xfrm>
              <a:off x="4457" y="2114"/>
              <a:ext cx="15" cy="8"/>
            </a:xfrm>
            <a:custGeom>
              <a:avLst/>
              <a:gdLst>
                <a:gd name="T0" fmla="*/ 0 w 15"/>
                <a:gd name="T1" fmla="*/ 0 h 8"/>
                <a:gd name="T2" fmla="*/ 5 w 15"/>
                <a:gd name="T3" fmla="*/ 0 h 8"/>
                <a:gd name="T4" fmla="*/ 9 w 15"/>
                <a:gd name="T5" fmla="*/ 1 h 8"/>
                <a:gd name="T6" fmla="*/ 11 w 15"/>
                <a:gd name="T7" fmla="*/ 1 h 8"/>
                <a:gd name="T8" fmla="*/ 15 w 15"/>
                <a:gd name="T9" fmla="*/ 2 h 8"/>
                <a:gd name="T10" fmla="*/ 15 w 15"/>
                <a:gd name="T11" fmla="*/ 3 h 8"/>
                <a:gd name="T12" fmla="*/ 15 w 15"/>
                <a:gd name="T13" fmla="*/ 4 h 8"/>
                <a:gd name="T14" fmla="*/ 15 w 15"/>
                <a:gd name="T15" fmla="*/ 7 h 8"/>
                <a:gd name="T16" fmla="*/ 15 w 15"/>
                <a:gd name="T17" fmla="*/ 8 h 8"/>
                <a:gd name="T18" fmla="*/ 13 w 15"/>
                <a:gd name="T19" fmla="*/ 7 h 8"/>
                <a:gd name="T20" fmla="*/ 9 w 15"/>
                <a:gd name="T21" fmla="*/ 6 h 8"/>
                <a:gd name="T22" fmla="*/ 5 w 15"/>
                <a:gd name="T23" fmla="*/ 4 h 8"/>
                <a:gd name="T24" fmla="*/ 0 w 15"/>
                <a:gd name="T25" fmla="*/ 3 h 8"/>
                <a:gd name="T26" fmla="*/ 0 w 15"/>
                <a:gd name="T27" fmla="*/ 2 h 8"/>
                <a:gd name="T28" fmla="*/ 0 w 15"/>
                <a:gd name="T29" fmla="*/ 1 h 8"/>
                <a:gd name="T30" fmla="*/ 0 w 15"/>
                <a:gd name="T31" fmla="*/ 1 h 8"/>
                <a:gd name="T32" fmla="*/ 0 w 15"/>
                <a:gd name="T33" fmla="*/ 0 h 8"/>
                <a:gd name="T34" fmla="*/ 0 w 15"/>
                <a:gd name="T35" fmla="*/ 0 h 8"/>
                <a:gd name="T36" fmla="*/ 0 w 15"/>
                <a:gd name="T37" fmla="*/ 0 h 8"/>
                <a:gd name="T38" fmla="*/ 0 w 15"/>
                <a:gd name="T39" fmla="*/ 0 h 8"/>
                <a:gd name="T40" fmla="*/ 0 w 15"/>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8"/>
                <a:gd name="T65" fmla="*/ 15 w 15"/>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8">
                  <a:moveTo>
                    <a:pt x="0" y="0"/>
                  </a:moveTo>
                  <a:lnTo>
                    <a:pt x="5" y="0"/>
                  </a:lnTo>
                  <a:lnTo>
                    <a:pt x="9" y="1"/>
                  </a:lnTo>
                  <a:lnTo>
                    <a:pt x="11" y="1"/>
                  </a:lnTo>
                  <a:lnTo>
                    <a:pt x="15" y="2"/>
                  </a:lnTo>
                  <a:lnTo>
                    <a:pt x="15" y="3"/>
                  </a:lnTo>
                  <a:lnTo>
                    <a:pt x="15" y="4"/>
                  </a:lnTo>
                  <a:lnTo>
                    <a:pt x="15" y="7"/>
                  </a:lnTo>
                  <a:lnTo>
                    <a:pt x="15" y="8"/>
                  </a:lnTo>
                  <a:lnTo>
                    <a:pt x="13" y="7"/>
                  </a:lnTo>
                  <a:lnTo>
                    <a:pt x="9" y="6"/>
                  </a:lnTo>
                  <a:lnTo>
                    <a:pt x="5" y="4"/>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330" name="Freeform 725"/>
            <p:cNvSpPr>
              <a:spLocks/>
            </p:cNvSpPr>
            <p:nvPr/>
          </p:nvSpPr>
          <p:spPr bwMode="auto">
            <a:xfrm>
              <a:off x="4452" y="2878"/>
              <a:ext cx="36" cy="17"/>
            </a:xfrm>
            <a:custGeom>
              <a:avLst/>
              <a:gdLst>
                <a:gd name="T0" fmla="*/ 0 w 36"/>
                <a:gd name="T1" fmla="*/ 12 h 17"/>
                <a:gd name="T2" fmla="*/ 10 w 36"/>
                <a:gd name="T3" fmla="*/ 11 h 17"/>
                <a:gd name="T4" fmla="*/ 16 w 36"/>
                <a:gd name="T5" fmla="*/ 9 h 17"/>
                <a:gd name="T6" fmla="*/ 24 w 36"/>
                <a:gd name="T7" fmla="*/ 6 h 17"/>
                <a:gd name="T8" fmla="*/ 34 w 36"/>
                <a:gd name="T9" fmla="*/ 0 h 17"/>
                <a:gd name="T10" fmla="*/ 35 w 36"/>
                <a:gd name="T11" fmla="*/ 1 h 17"/>
                <a:gd name="T12" fmla="*/ 36 w 36"/>
                <a:gd name="T13" fmla="*/ 2 h 17"/>
                <a:gd name="T14" fmla="*/ 36 w 36"/>
                <a:gd name="T15" fmla="*/ 4 h 17"/>
                <a:gd name="T16" fmla="*/ 36 w 36"/>
                <a:gd name="T17" fmla="*/ 5 h 17"/>
                <a:gd name="T18" fmla="*/ 28 w 36"/>
                <a:gd name="T19" fmla="*/ 10 h 17"/>
                <a:gd name="T20" fmla="*/ 20 w 36"/>
                <a:gd name="T21" fmla="*/ 15 h 17"/>
                <a:gd name="T22" fmla="*/ 11 w 36"/>
                <a:gd name="T23" fmla="*/ 17 h 17"/>
                <a:gd name="T24" fmla="*/ 0 w 36"/>
                <a:gd name="T25" fmla="*/ 17 h 17"/>
                <a:gd name="T26" fmla="*/ 0 w 36"/>
                <a:gd name="T27" fmla="*/ 16 h 17"/>
                <a:gd name="T28" fmla="*/ 0 w 36"/>
                <a:gd name="T29" fmla="*/ 15 h 17"/>
                <a:gd name="T30" fmla="*/ 0 w 36"/>
                <a:gd name="T31" fmla="*/ 13 h 17"/>
                <a:gd name="T32" fmla="*/ 0 w 36"/>
                <a:gd name="T33" fmla="*/ 12 h 17"/>
                <a:gd name="T34" fmla="*/ 0 w 36"/>
                <a:gd name="T35" fmla="*/ 12 h 17"/>
                <a:gd name="T36" fmla="*/ 0 w 36"/>
                <a:gd name="T37" fmla="*/ 12 h 17"/>
                <a:gd name="T38" fmla="*/ 0 w 36"/>
                <a:gd name="T39" fmla="*/ 12 h 17"/>
                <a:gd name="T40" fmla="*/ 0 w 36"/>
                <a:gd name="T41" fmla="*/ 12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7"/>
                <a:gd name="T65" fmla="*/ 36 w 3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7">
                  <a:moveTo>
                    <a:pt x="0" y="12"/>
                  </a:moveTo>
                  <a:lnTo>
                    <a:pt x="10" y="11"/>
                  </a:lnTo>
                  <a:lnTo>
                    <a:pt x="16" y="9"/>
                  </a:lnTo>
                  <a:lnTo>
                    <a:pt x="24" y="6"/>
                  </a:lnTo>
                  <a:lnTo>
                    <a:pt x="34" y="0"/>
                  </a:lnTo>
                  <a:lnTo>
                    <a:pt x="35" y="1"/>
                  </a:lnTo>
                  <a:lnTo>
                    <a:pt x="36" y="2"/>
                  </a:lnTo>
                  <a:lnTo>
                    <a:pt x="36" y="4"/>
                  </a:lnTo>
                  <a:lnTo>
                    <a:pt x="36" y="5"/>
                  </a:lnTo>
                  <a:lnTo>
                    <a:pt x="28" y="10"/>
                  </a:lnTo>
                  <a:lnTo>
                    <a:pt x="20" y="15"/>
                  </a:lnTo>
                  <a:lnTo>
                    <a:pt x="11" y="17"/>
                  </a:lnTo>
                  <a:lnTo>
                    <a:pt x="0" y="17"/>
                  </a:lnTo>
                  <a:lnTo>
                    <a:pt x="0" y="16"/>
                  </a:lnTo>
                  <a:lnTo>
                    <a:pt x="0" y="15"/>
                  </a:lnTo>
                  <a:lnTo>
                    <a:pt x="0" y="13"/>
                  </a:lnTo>
                  <a:lnTo>
                    <a:pt x="0" y="12"/>
                  </a:lnTo>
                  <a:close/>
                </a:path>
              </a:pathLst>
            </a:custGeom>
            <a:solidFill>
              <a:srgbClr val="000000"/>
            </a:solidFill>
            <a:ln w="9525">
              <a:noFill/>
              <a:round/>
              <a:headEnd/>
              <a:tailEnd/>
            </a:ln>
          </p:spPr>
          <p:txBody>
            <a:bodyPr/>
            <a:lstStyle/>
            <a:p>
              <a:endParaRPr lang="el-GR"/>
            </a:p>
          </p:txBody>
        </p:sp>
        <p:sp>
          <p:nvSpPr>
            <p:cNvPr id="41331" name="Freeform 726"/>
            <p:cNvSpPr>
              <a:spLocks/>
            </p:cNvSpPr>
            <p:nvPr/>
          </p:nvSpPr>
          <p:spPr bwMode="auto">
            <a:xfrm>
              <a:off x="4456" y="2975"/>
              <a:ext cx="28" cy="14"/>
            </a:xfrm>
            <a:custGeom>
              <a:avLst/>
              <a:gdLst>
                <a:gd name="T0" fmla="*/ 0 w 28"/>
                <a:gd name="T1" fmla="*/ 9 h 14"/>
                <a:gd name="T2" fmla="*/ 9 w 28"/>
                <a:gd name="T3" fmla="*/ 7 h 14"/>
                <a:gd name="T4" fmla="*/ 16 w 28"/>
                <a:gd name="T5" fmla="*/ 4 h 14"/>
                <a:gd name="T6" fmla="*/ 22 w 28"/>
                <a:gd name="T7" fmla="*/ 2 h 14"/>
                <a:gd name="T8" fmla="*/ 28 w 28"/>
                <a:gd name="T9" fmla="*/ 0 h 14"/>
                <a:gd name="T10" fmla="*/ 28 w 28"/>
                <a:gd name="T11" fmla="*/ 2 h 14"/>
                <a:gd name="T12" fmla="*/ 28 w 28"/>
                <a:gd name="T13" fmla="*/ 3 h 14"/>
                <a:gd name="T14" fmla="*/ 28 w 28"/>
                <a:gd name="T15" fmla="*/ 5 h 14"/>
                <a:gd name="T16" fmla="*/ 28 w 28"/>
                <a:gd name="T17" fmla="*/ 7 h 14"/>
                <a:gd name="T18" fmla="*/ 24 w 28"/>
                <a:gd name="T19" fmla="*/ 9 h 14"/>
                <a:gd name="T20" fmla="*/ 15 w 28"/>
                <a:gd name="T21" fmla="*/ 13 h 14"/>
                <a:gd name="T22" fmla="*/ 5 w 28"/>
                <a:gd name="T23" fmla="*/ 14 h 14"/>
                <a:gd name="T24" fmla="*/ 0 w 28"/>
                <a:gd name="T25" fmla="*/ 9 h 14"/>
                <a:gd name="T26" fmla="*/ 0 w 28"/>
                <a:gd name="T27" fmla="*/ 9 h 14"/>
                <a:gd name="T28" fmla="*/ 0 w 28"/>
                <a:gd name="T29" fmla="*/ 9 h 14"/>
                <a:gd name="T30" fmla="*/ 0 w 28"/>
                <a:gd name="T31" fmla="*/ 9 h 14"/>
                <a:gd name="T32" fmla="*/ 0 w 28"/>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4"/>
                <a:gd name="T53" fmla="*/ 28 w 28"/>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4">
                  <a:moveTo>
                    <a:pt x="0" y="9"/>
                  </a:moveTo>
                  <a:lnTo>
                    <a:pt x="9" y="7"/>
                  </a:lnTo>
                  <a:lnTo>
                    <a:pt x="16" y="4"/>
                  </a:lnTo>
                  <a:lnTo>
                    <a:pt x="22" y="2"/>
                  </a:lnTo>
                  <a:lnTo>
                    <a:pt x="28" y="0"/>
                  </a:lnTo>
                  <a:lnTo>
                    <a:pt x="28" y="2"/>
                  </a:lnTo>
                  <a:lnTo>
                    <a:pt x="28" y="3"/>
                  </a:lnTo>
                  <a:lnTo>
                    <a:pt x="28" y="5"/>
                  </a:lnTo>
                  <a:lnTo>
                    <a:pt x="28" y="7"/>
                  </a:lnTo>
                  <a:lnTo>
                    <a:pt x="24" y="9"/>
                  </a:lnTo>
                  <a:lnTo>
                    <a:pt x="15" y="13"/>
                  </a:lnTo>
                  <a:lnTo>
                    <a:pt x="5" y="14"/>
                  </a:lnTo>
                  <a:lnTo>
                    <a:pt x="0" y="9"/>
                  </a:lnTo>
                  <a:close/>
                </a:path>
              </a:pathLst>
            </a:custGeom>
            <a:solidFill>
              <a:srgbClr val="000000"/>
            </a:solidFill>
            <a:ln w="9525">
              <a:noFill/>
              <a:round/>
              <a:headEnd/>
              <a:tailEnd/>
            </a:ln>
          </p:spPr>
          <p:txBody>
            <a:bodyPr/>
            <a:lstStyle/>
            <a:p>
              <a:endParaRPr lang="el-GR"/>
            </a:p>
          </p:txBody>
        </p:sp>
        <p:sp>
          <p:nvSpPr>
            <p:cNvPr id="41332" name="Freeform 727"/>
            <p:cNvSpPr>
              <a:spLocks/>
            </p:cNvSpPr>
            <p:nvPr/>
          </p:nvSpPr>
          <p:spPr bwMode="auto">
            <a:xfrm>
              <a:off x="4470" y="2242"/>
              <a:ext cx="6" cy="7"/>
            </a:xfrm>
            <a:custGeom>
              <a:avLst/>
              <a:gdLst>
                <a:gd name="T0" fmla="*/ 0 w 6"/>
                <a:gd name="T1" fmla="*/ 1 h 7"/>
                <a:gd name="T2" fmla="*/ 1 w 6"/>
                <a:gd name="T3" fmla="*/ 0 h 7"/>
                <a:gd name="T4" fmla="*/ 1 w 6"/>
                <a:gd name="T5" fmla="*/ 0 h 7"/>
                <a:gd name="T6" fmla="*/ 3 w 6"/>
                <a:gd name="T7" fmla="*/ 1 h 7"/>
                <a:gd name="T8" fmla="*/ 6 w 6"/>
                <a:gd name="T9" fmla="*/ 2 h 7"/>
                <a:gd name="T10" fmla="*/ 6 w 6"/>
                <a:gd name="T11" fmla="*/ 4 h 7"/>
                <a:gd name="T12" fmla="*/ 6 w 6"/>
                <a:gd name="T13" fmla="*/ 5 h 7"/>
                <a:gd name="T14" fmla="*/ 6 w 6"/>
                <a:gd name="T15" fmla="*/ 6 h 7"/>
                <a:gd name="T16" fmla="*/ 6 w 6"/>
                <a:gd name="T17" fmla="*/ 7 h 7"/>
                <a:gd name="T18" fmla="*/ 5 w 6"/>
                <a:gd name="T19" fmla="*/ 6 h 7"/>
                <a:gd name="T20" fmla="*/ 3 w 6"/>
                <a:gd name="T21" fmla="*/ 6 h 7"/>
                <a:gd name="T22" fmla="*/ 1 w 6"/>
                <a:gd name="T23" fmla="*/ 6 h 7"/>
                <a:gd name="T24" fmla="*/ 0 w 6"/>
                <a:gd name="T25" fmla="*/ 6 h 7"/>
                <a:gd name="T26" fmla="*/ 0 w 6"/>
                <a:gd name="T27" fmla="*/ 5 h 7"/>
                <a:gd name="T28" fmla="*/ 0 w 6"/>
                <a:gd name="T29" fmla="*/ 4 h 7"/>
                <a:gd name="T30" fmla="*/ 0 w 6"/>
                <a:gd name="T31" fmla="*/ 2 h 7"/>
                <a:gd name="T32" fmla="*/ 0 w 6"/>
                <a:gd name="T33" fmla="*/ 1 h 7"/>
                <a:gd name="T34" fmla="*/ 0 w 6"/>
                <a:gd name="T35" fmla="*/ 1 h 7"/>
                <a:gd name="T36" fmla="*/ 0 w 6"/>
                <a:gd name="T37" fmla="*/ 1 h 7"/>
                <a:gd name="T38" fmla="*/ 0 w 6"/>
                <a:gd name="T39" fmla="*/ 1 h 7"/>
                <a:gd name="T40" fmla="*/ 0 w 6"/>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7"/>
                <a:gd name="T65" fmla="*/ 6 w 6"/>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7">
                  <a:moveTo>
                    <a:pt x="0" y="1"/>
                  </a:moveTo>
                  <a:lnTo>
                    <a:pt x="1" y="0"/>
                  </a:lnTo>
                  <a:lnTo>
                    <a:pt x="3" y="1"/>
                  </a:lnTo>
                  <a:lnTo>
                    <a:pt x="6" y="2"/>
                  </a:lnTo>
                  <a:lnTo>
                    <a:pt x="6" y="4"/>
                  </a:lnTo>
                  <a:lnTo>
                    <a:pt x="6" y="5"/>
                  </a:lnTo>
                  <a:lnTo>
                    <a:pt x="6" y="6"/>
                  </a:lnTo>
                  <a:lnTo>
                    <a:pt x="6" y="7"/>
                  </a:lnTo>
                  <a:lnTo>
                    <a:pt x="5" y="6"/>
                  </a:lnTo>
                  <a:lnTo>
                    <a:pt x="3" y="6"/>
                  </a:lnTo>
                  <a:lnTo>
                    <a:pt x="1" y="6"/>
                  </a:lnTo>
                  <a:lnTo>
                    <a:pt x="0" y="6"/>
                  </a:lnTo>
                  <a:lnTo>
                    <a:pt x="0" y="5"/>
                  </a:lnTo>
                  <a:lnTo>
                    <a:pt x="0" y="4"/>
                  </a:lnTo>
                  <a:lnTo>
                    <a:pt x="0" y="2"/>
                  </a:lnTo>
                  <a:lnTo>
                    <a:pt x="0" y="1"/>
                  </a:lnTo>
                  <a:close/>
                </a:path>
              </a:pathLst>
            </a:custGeom>
            <a:solidFill>
              <a:srgbClr val="000000"/>
            </a:solidFill>
            <a:ln w="9525">
              <a:noFill/>
              <a:round/>
              <a:headEnd/>
              <a:tailEnd/>
            </a:ln>
          </p:spPr>
          <p:txBody>
            <a:bodyPr/>
            <a:lstStyle/>
            <a:p>
              <a:endParaRPr lang="el-GR"/>
            </a:p>
          </p:txBody>
        </p:sp>
        <p:sp>
          <p:nvSpPr>
            <p:cNvPr id="41333" name="Freeform 728"/>
            <p:cNvSpPr>
              <a:spLocks/>
            </p:cNvSpPr>
            <p:nvPr/>
          </p:nvSpPr>
          <p:spPr bwMode="auto">
            <a:xfrm>
              <a:off x="4476" y="2146"/>
              <a:ext cx="18" cy="11"/>
            </a:xfrm>
            <a:custGeom>
              <a:avLst/>
              <a:gdLst>
                <a:gd name="T0" fmla="*/ 0 w 18"/>
                <a:gd name="T1" fmla="*/ 0 h 11"/>
                <a:gd name="T2" fmla="*/ 5 w 18"/>
                <a:gd name="T3" fmla="*/ 1 h 11"/>
                <a:gd name="T4" fmla="*/ 8 w 18"/>
                <a:gd name="T5" fmla="*/ 2 h 11"/>
                <a:gd name="T6" fmla="*/ 12 w 18"/>
                <a:gd name="T7" fmla="*/ 3 h 11"/>
                <a:gd name="T8" fmla="*/ 18 w 18"/>
                <a:gd name="T9" fmla="*/ 6 h 11"/>
                <a:gd name="T10" fmla="*/ 18 w 18"/>
                <a:gd name="T11" fmla="*/ 7 h 11"/>
                <a:gd name="T12" fmla="*/ 18 w 18"/>
                <a:gd name="T13" fmla="*/ 8 h 11"/>
                <a:gd name="T14" fmla="*/ 18 w 18"/>
                <a:gd name="T15" fmla="*/ 9 h 11"/>
                <a:gd name="T16" fmla="*/ 18 w 18"/>
                <a:gd name="T17" fmla="*/ 11 h 11"/>
                <a:gd name="T18" fmla="*/ 15 w 18"/>
                <a:gd name="T19" fmla="*/ 11 h 11"/>
                <a:gd name="T20" fmla="*/ 10 w 18"/>
                <a:gd name="T21" fmla="*/ 9 h 11"/>
                <a:gd name="T22" fmla="*/ 6 w 18"/>
                <a:gd name="T23" fmla="*/ 7 h 11"/>
                <a:gd name="T24" fmla="*/ 0 w 18"/>
                <a:gd name="T25" fmla="*/ 5 h 11"/>
                <a:gd name="T26" fmla="*/ 0 w 18"/>
                <a:gd name="T27" fmla="*/ 3 h 11"/>
                <a:gd name="T28" fmla="*/ 0 w 18"/>
                <a:gd name="T29" fmla="*/ 2 h 11"/>
                <a:gd name="T30" fmla="*/ 0 w 18"/>
                <a:gd name="T31" fmla="*/ 1 h 11"/>
                <a:gd name="T32" fmla="*/ 0 w 18"/>
                <a:gd name="T33" fmla="*/ 0 h 11"/>
                <a:gd name="T34" fmla="*/ 0 w 18"/>
                <a:gd name="T35" fmla="*/ 0 h 11"/>
                <a:gd name="T36" fmla="*/ 0 w 18"/>
                <a:gd name="T37" fmla="*/ 0 h 11"/>
                <a:gd name="T38" fmla="*/ 0 w 18"/>
                <a:gd name="T39" fmla="*/ 0 h 11"/>
                <a:gd name="T40" fmla="*/ 0 w 1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1"/>
                <a:gd name="T65" fmla="*/ 18 w 1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1">
                  <a:moveTo>
                    <a:pt x="0" y="0"/>
                  </a:moveTo>
                  <a:lnTo>
                    <a:pt x="5" y="1"/>
                  </a:lnTo>
                  <a:lnTo>
                    <a:pt x="8" y="2"/>
                  </a:lnTo>
                  <a:lnTo>
                    <a:pt x="12" y="3"/>
                  </a:lnTo>
                  <a:lnTo>
                    <a:pt x="18" y="6"/>
                  </a:lnTo>
                  <a:lnTo>
                    <a:pt x="18" y="7"/>
                  </a:lnTo>
                  <a:lnTo>
                    <a:pt x="18" y="8"/>
                  </a:lnTo>
                  <a:lnTo>
                    <a:pt x="18" y="9"/>
                  </a:lnTo>
                  <a:lnTo>
                    <a:pt x="18" y="11"/>
                  </a:lnTo>
                  <a:lnTo>
                    <a:pt x="15" y="11"/>
                  </a:lnTo>
                  <a:lnTo>
                    <a:pt x="10" y="9"/>
                  </a:lnTo>
                  <a:lnTo>
                    <a:pt x="6" y="7"/>
                  </a:lnTo>
                  <a:lnTo>
                    <a:pt x="0" y="5"/>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334" name="Freeform 729"/>
            <p:cNvSpPr>
              <a:spLocks/>
            </p:cNvSpPr>
            <p:nvPr/>
          </p:nvSpPr>
          <p:spPr bwMode="auto">
            <a:xfrm>
              <a:off x="4472" y="3017"/>
              <a:ext cx="11" cy="8"/>
            </a:xfrm>
            <a:custGeom>
              <a:avLst/>
              <a:gdLst>
                <a:gd name="T0" fmla="*/ 0 w 11"/>
                <a:gd name="T1" fmla="*/ 3 h 8"/>
                <a:gd name="T2" fmla="*/ 5 w 11"/>
                <a:gd name="T3" fmla="*/ 2 h 8"/>
                <a:gd name="T4" fmla="*/ 9 w 11"/>
                <a:gd name="T5" fmla="*/ 0 h 8"/>
                <a:gd name="T6" fmla="*/ 11 w 11"/>
                <a:gd name="T7" fmla="*/ 3 h 8"/>
                <a:gd name="T8" fmla="*/ 11 w 11"/>
                <a:gd name="T9" fmla="*/ 7 h 8"/>
                <a:gd name="T10" fmla="*/ 9 w 11"/>
                <a:gd name="T11" fmla="*/ 8 h 8"/>
                <a:gd name="T12" fmla="*/ 8 w 11"/>
                <a:gd name="T13" fmla="*/ 8 h 8"/>
                <a:gd name="T14" fmla="*/ 5 w 11"/>
                <a:gd name="T15" fmla="*/ 8 h 8"/>
                <a:gd name="T16" fmla="*/ 0 w 11"/>
                <a:gd name="T17" fmla="*/ 8 h 8"/>
                <a:gd name="T18" fmla="*/ 0 w 11"/>
                <a:gd name="T19" fmla="*/ 7 h 8"/>
                <a:gd name="T20" fmla="*/ 0 w 11"/>
                <a:gd name="T21" fmla="*/ 5 h 8"/>
                <a:gd name="T22" fmla="*/ 0 w 11"/>
                <a:gd name="T23" fmla="*/ 4 h 8"/>
                <a:gd name="T24" fmla="*/ 0 w 11"/>
                <a:gd name="T25" fmla="*/ 3 h 8"/>
                <a:gd name="T26" fmla="*/ 0 w 11"/>
                <a:gd name="T27" fmla="*/ 3 h 8"/>
                <a:gd name="T28" fmla="*/ 0 w 11"/>
                <a:gd name="T29" fmla="*/ 3 h 8"/>
                <a:gd name="T30" fmla="*/ 0 w 11"/>
                <a:gd name="T31" fmla="*/ 3 h 8"/>
                <a:gd name="T32" fmla="*/ 0 w 11"/>
                <a:gd name="T33" fmla="*/ 3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0" y="3"/>
                  </a:moveTo>
                  <a:lnTo>
                    <a:pt x="5" y="2"/>
                  </a:lnTo>
                  <a:lnTo>
                    <a:pt x="9" y="0"/>
                  </a:lnTo>
                  <a:lnTo>
                    <a:pt x="11" y="3"/>
                  </a:lnTo>
                  <a:lnTo>
                    <a:pt x="11" y="7"/>
                  </a:lnTo>
                  <a:lnTo>
                    <a:pt x="9" y="8"/>
                  </a:lnTo>
                  <a:lnTo>
                    <a:pt x="8" y="8"/>
                  </a:lnTo>
                  <a:lnTo>
                    <a:pt x="5" y="8"/>
                  </a:lnTo>
                  <a:lnTo>
                    <a:pt x="0" y="8"/>
                  </a:lnTo>
                  <a:lnTo>
                    <a:pt x="0" y="7"/>
                  </a:lnTo>
                  <a:lnTo>
                    <a:pt x="0" y="5"/>
                  </a:lnTo>
                  <a:lnTo>
                    <a:pt x="0" y="4"/>
                  </a:lnTo>
                  <a:lnTo>
                    <a:pt x="0" y="3"/>
                  </a:lnTo>
                  <a:close/>
                </a:path>
              </a:pathLst>
            </a:custGeom>
            <a:solidFill>
              <a:srgbClr val="000000"/>
            </a:solidFill>
            <a:ln w="9525">
              <a:noFill/>
              <a:round/>
              <a:headEnd/>
              <a:tailEnd/>
            </a:ln>
          </p:spPr>
          <p:txBody>
            <a:bodyPr/>
            <a:lstStyle/>
            <a:p>
              <a:endParaRPr lang="el-GR"/>
            </a:p>
          </p:txBody>
        </p:sp>
        <p:sp>
          <p:nvSpPr>
            <p:cNvPr id="41335" name="Freeform 730"/>
            <p:cNvSpPr>
              <a:spLocks/>
            </p:cNvSpPr>
            <p:nvPr/>
          </p:nvSpPr>
          <p:spPr bwMode="auto">
            <a:xfrm>
              <a:off x="4482" y="2811"/>
              <a:ext cx="17" cy="9"/>
            </a:xfrm>
            <a:custGeom>
              <a:avLst/>
              <a:gdLst>
                <a:gd name="T0" fmla="*/ 0 w 17"/>
                <a:gd name="T1" fmla="*/ 4 h 9"/>
                <a:gd name="T2" fmla="*/ 6 w 17"/>
                <a:gd name="T3" fmla="*/ 3 h 9"/>
                <a:gd name="T4" fmla="*/ 10 w 17"/>
                <a:gd name="T5" fmla="*/ 1 h 9"/>
                <a:gd name="T6" fmla="*/ 14 w 17"/>
                <a:gd name="T7" fmla="*/ 1 h 9"/>
                <a:gd name="T8" fmla="*/ 17 w 17"/>
                <a:gd name="T9" fmla="*/ 0 h 9"/>
                <a:gd name="T10" fmla="*/ 17 w 17"/>
                <a:gd name="T11" fmla="*/ 1 h 9"/>
                <a:gd name="T12" fmla="*/ 17 w 17"/>
                <a:gd name="T13" fmla="*/ 1 h 9"/>
                <a:gd name="T14" fmla="*/ 17 w 17"/>
                <a:gd name="T15" fmla="*/ 3 h 9"/>
                <a:gd name="T16" fmla="*/ 17 w 17"/>
                <a:gd name="T17" fmla="*/ 4 h 9"/>
                <a:gd name="T18" fmla="*/ 14 w 17"/>
                <a:gd name="T19" fmla="*/ 6 h 9"/>
                <a:gd name="T20" fmla="*/ 10 w 17"/>
                <a:gd name="T21" fmla="*/ 8 h 9"/>
                <a:gd name="T22" fmla="*/ 6 w 17"/>
                <a:gd name="T23" fmla="*/ 9 h 9"/>
                <a:gd name="T24" fmla="*/ 0 w 17"/>
                <a:gd name="T25" fmla="*/ 8 h 9"/>
                <a:gd name="T26" fmla="*/ 0 w 17"/>
                <a:gd name="T27" fmla="*/ 8 h 9"/>
                <a:gd name="T28" fmla="*/ 0 w 17"/>
                <a:gd name="T29" fmla="*/ 6 h 9"/>
                <a:gd name="T30" fmla="*/ 0 w 17"/>
                <a:gd name="T31" fmla="*/ 5 h 9"/>
                <a:gd name="T32" fmla="*/ 0 w 17"/>
                <a:gd name="T33" fmla="*/ 4 h 9"/>
                <a:gd name="T34" fmla="*/ 0 w 17"/>
                <a:gd name="T35" fmla="*/ 4 h 9"/>
                <a:gd name="T36" fmla="*/ 0 w 17"/>
                <a:gd name="T37" fmla="*/ 4 h 9"/>
                <a:gd name="T38" fmla="*/ 0 w 17"/>
                <a:gd name="T39" fmla="*/ 4 h 9"/>
                <a:gd name="T40" fmla="*/ 0 w 17"/>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9"/>
                <a:gd name="T65" fmla="*/ 17 w 17"/>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9">
                  <a:moveTo>
                    <a:pt x="0" y="4"/>
                  </a:moveTo>
                  <a:lnTo>
                    <a:pt x="6" y="3"/>
                  </a:lnTo>
                  <a:lnTo>
                    <a:pt x="10" y="1"/>
                  </a:lnTo>
                  <a:lnTo>
                    <a:pt x="14" y="1"/>
                  </a:lnTo>
                  <a:lnTo>
                    <a:pt x="17" y="0"/>
                  </a:lnTo>
                  <a:lnTo>
                    <a:pt x="17" y="1"/>
                  </a:lnTo>
                  <a:lnTo>
                    <a:pt x="17" y="3"/>
                  </a:lnTo>
                  <a:lnTo>
                    <a:pt x="17" y="4"/>
                  </a:lnTo>
                  <a:lnTo>
                    <a:pt x="14" y="6"/>
                  </a:lnTo>
                  <a:lnTo>
                    <a:pt x="10" y="8"/>
                  </a:lnTo>
                  <a:lnTo>
                    <a:pt x="6" y="9"/>
                  </a:lnTo>
                  <a:lnTo>
                    <a:pt x="0" y="8"/>
                  </a:lnTo>
                  <a:lnTo>
                    <a:pt x="0" y="6"/>
                  </a:lnTo>
                  <a:lnTo>
                    <a:pt x="0" y="5"/>
                  </a:lnTo>
                  <a:lnTo>
                    <a:pt x="0" y="4"/>
                  </a:lnTo>
                  <a:close/>
                </a:path>
              </a:pathLst>
            </a:custGeom>
            <a:solidFill>
              <a:srgbClr val="000000"/>
            </a:solidFill>
            <a:ln w="9525">
              <a:noFill/>
              <a:round/>
              <a:headEnd/>
              <a:tailEnd/>
            </a:ln>
          </p:spPr>
          <p:txBody>
            <a:bodyPr/>
            <a:lstStyle/>
            <a:p>
              <a:endParaRPr lang="el-GR"/>
            </a:p>
          </p:txBody>
        </p:sp>
        <p:sp>
          <p:nvSpPr>
            <p:cNvPr id="41336" name="Freeform 731"/>
            <p:cNvSpPr>
              <a:spLocks/>
            </p:cNvSpPr>
            <p:nvPr/>
          </p:nvSpPr>
          <p:spPr bwMode="auto">
            <a:xfrm>
              <a:off x="4505" y="2097"/>
              <a:ext cx="25" cy="13"/>
            </a:xfrm>
            <a:custGeom>
              <a:avLst/>
              <a:gdLst>
                <a:gd name="T0" fmla="*/ 0 w 25"/>
                <a:gd name="T1" fmla="*/ 0 h 13"/>
                <a:gd name="T2" fmla="*/ 8 w 25"/>
                <a:gd name="T3" fmla="*/ 2 h 13"/>
                <a:gd name="T4" fmla="*/ 15 w 25"/>
                <a:gd name="T5" fmla="*/ 3 h 13"/>
                <a:gd name="T6" fmla="*/ 20 w 25"/>
                <a:gd name="T7" fmla="*/ 7 h 13"/>
                <a:gd name="T8" fmla="*/ 25 w 25"/>
                <a:gd name="T9" fmla="*/ 12 h 13"/>
                <a:gd name="T10" fmla="*/ 20 w 25"/>
                <a:gd name="T11" fmla="*/ 13 h 13"/>
                <a:gd name="T12" fmla="*/ 12 w 25"/>
                <a:gd name="T13" fmla="*/ 9 h 13"/>
                <a:gd name="T14" fmla="*/ 3 w 25"/>
                <a:gd name="T15" fmla="*/ 4 h 13"/>
                <a:gd name="T16" fmla="*/ 0 w 25"/>
                <a:gd name="T17" fmla="*/ 0 h 13"/>
                <a:gd name="T18" fmla="*/ 0 w 25"/>
                <a:gd name="T19" fmla="*/ 0 h 13"/>
                <a:gd name="T20" fmla="*/ 0 w 25"/>
                <a:gd name="T21" fmla="*/ 0 h 13"/>
                <a:gd name="T22" fmla="*/ 0 w 25"/>
                <a:gd name="T23" fmla="*/ 0 h 13"/>
                <a:gd name="T24" fmla="*/ 0 w 2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3"/>
                <a:gd name="T41" fmla="*/ 25 w 2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3">
                  <a:moveTo>
                    <a:pt x="0" y="0"/>
                  </a:moveTo>
                  <a:lnTo>
                    <a:pt x="8" y="2"/>
                  </a:lnTo>
                  <a:lnTo>
                    <a:pt x="15" y="3"/>
                  </a:lnTo>
                  <a:lnTo>
                    <a:pt x="20" y="7"/>
                  </a:lnTo>
                  <a:lnTo>
                    <a:pt x="25" y="12"/>
                  </a:lnTo>
                  <a:lnTo>
                    <a:pt x="20" y="13"/>
                  </a:lnTo>
                  <a:lnTo>
                    <a:pt x="12" y="9"/>
                  </a:lnTo>
                  <a:lnTo>
                    <a:pt x="3" y="4"/>
                  </a:lnTo>
                  <a:lnTo>
                    <a:pt x="0" y="0"/>
                  </a:lnTo>
                  <a:close/>
                </a:path>
              </a:pathLst>
            </a:custGeom>
            <a:solidFill>
              <a:srgbClr val="000000"/>
            </a:solidFill>
            <a:ln w="9525">
              <a:noFill/>
              <a:round/>
              <a:headEnd/>
              <a:tailEnd/>
            </a:ln>
          </p:spPr>
          <p:txBody>
            <a:bodyPr/>
            <a:lstStyle/>
            <a:p>
              <a:endParaRPr lang="el-GR"/>
            </a:p>
          </p:txBody>
        </p:sp>
        <p:sp>
          <p:nvSpPr>
            <p:cNvPr id="41337" name="Freeform 732"/>
            <p:cNvSpPr>
              <a:spLocks/>
            </p:cNvSpPr>
            <p:nvPr/>
          </p:nvSpPr>
          <p:spPr bwMode="auto">
            <a:xfrm>
              <a:off x="4507" y="2599"/>
              <a:ext cx="6" cy="10"/>
            </a:xfrm>
            <a:custGeom>
              <a:avLst/>
              <a:gdLst>
                <a:gd name="T0" fmla="*/ 0 w 6"/>
                <a:gd name="T1" fmla="*/ 5 h 10"/>
                <a:gd name="T2" fmla="*/ 2 w 6"/>
                <a:gd name="T3" fmla="*/ 1 h 10"/>
                <a:gd name="T4" fmla="*/ 3 w 6"/>
                <a:gd name="T5" fmla="*/ 0 h 10"/>
                <a:gd name="T6" fmla="*/ 5 w 6"/>
                <a:gd name="T7" fmla="*/ 0 h 10"/>
                <a:gd name="T8" fmla="*/ 6 w 6"/>
                <a:gd name="T9" fmla="*/ 0 h 10"/>
                <a:gd name="T10" fmla="*/ 6 w 6"/>
                <a:gd name="T11" fmla="*/ 2 h 10"/>
                <a:gd name="T12" fmla="*/ 6 w 6"/>
                <a:gd name="T13" fmla="*/ 5 h 10"/>
                <a:gd name="T14" fmla="*/ 5 w 6"/>
                <a:gd name="T15" fmla="*/ 7 h 10"/>
                <a:gd name="T16" fmla="*/ 5 w 6"/>
                <a:gd name="T17" fmla="*/ 10 h 10"/>
                <a:gd name="T18" fmla="*/ 3 w 6"/>
                <a:gd name="T19" fmla="*/ 10 h 10"/>
                <a:gd name="T20" fmla="*/ 2 w 6"/>
                <a:gd name="T21" fmla="*/ 10 h 10"/>
                <a:gd name="T22" fmla="*/ 1 w 6"/>
                <a:gd name="T23" fmla="*/ 10 h 10"/>
                <a:gd name="T24" fmla="*/ 0 w 6"/>
                <a:gd name="T25" fmla="*/ 10 h 10"/>
                <a:gd name="T26" fmla="*/ 0 w 6"/>
                <a:gd name="T27" fmla="*/ 8 h 10"/>
                <a:gd name="T28" fmla="*/ 0 w 6"/>
                <a:gd name="T29" fmla="*/ 7 h 10"/>
                <a:gd name="T30" fmla="*/ 0 w 6"/>
                <a:gd name="T31" fmla="*/ 6 h 10"/>
                <a:gd name="T32" fmla="*/ 0 w 6"/>
                <a:gd name="T33" fmla="*/ 5 h 10"/>
                <a:gd name="T34" fmla="*/ 0 w 6"/>
                <a:gd name="T35" fmla="*/ 5 h 10"/>
                <a:gd name="T36" fmla="*/ 0 w 6"/>
                <a:gd name="T37" fmla="*/ 5 h 10"/>
                <a:gd name="T38" fmla="*/ 0 w 6"/>
                <a:gd name="T39" fmla="*/ 5 h 10"/>
                <a:gd name="T40" fmla="*/ 0 w 6"/>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0"/>
                <a:gd name="T65" fmla="*/ 6 w 6"/>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0">
                  <a:moveTo>
                    <a:pt x="0" y="5"/>
                  </a:moveTo>
                  <a:lnTo>
                    <a:pt x="2" y="1"/>
                  </a:lnTo>
                  <a:lnTo>
                    <a:pt x="3" y="0"/>
                  </a:lnTo>
                  <a:lnTo>
                    <a:pt x="5" y="0"/>
                  </a:lnTo>
                  <a:lnTo>
                    <a:pt x="6" y="0"/>
                  </a:lnTo>
                  <a:lnTo>
                    <a:pt x="6" y="2"/>
                  </a:lnTo>
                  <a:lnTo>
                    <a:pt x="6" y="5"/>
                  </a:lnTo>
                  <a:lnTo>
                    <a:pt x="5" y="7"/>
                  </a:lnTo>
                  <a:lnTo>
                    <a:pt x="5" y="10"/>
                  </a:lnTo>
                  <a:lnTo>
                    <a:pt x="3" y="10"/>
                  </a:lnTo>
                  <a:lnTo>
                    <a:pt x="2" y="10"/>
                  </a:lnTo>
                  <a:lnTo>
                    <a:pt x="1" y="10"/>
                  </a:lnTo>
                  <a:lnTo>
                    <a:pt x="0" y="10"/>
                  </a:lnTo>
                  <a:lnTo>
                    <a:pt x="0" y="8"/>
                  </a:lnTo>
                  <a:lnTo>
                    <a:pt x="0" y="7"/>
                  </a:lnTo>
                  <a:lnTo>
                    <a:pt x="0" y="6"/>
                  </a:lnTo>
                  <a:lnTo>
                    <a:pt x="0" y="5"/>
                  </a:lnTo>
                  <a:close/>
                </a:path>
              </a:pathLst>
            </a:custGeom>
            <a:solidFill>
              <a:srgbClr val="000000"/>
            </a:solidFill>
            <a:ln w="9525">
              <a:noFill/>
              <a:round/>
              <a:headEnd/>
              <a:tailEnd/>
            </a:ln>
          </p:spPr>
          <p:txBody>
            <a:bodyPr/>
            <a:lstStyle/>
            <a:p>
              <a:endParaRPr lang="el-GR"/>
            </a:p>
          </p:txBody>
        </p:sp>
        <p:sp>
          <p:nvSpPr>
            <p:cNvPr id="41338" name="Freeform 733"/>
            <p:cNvSpPr>
              <a:spLocks/>
            </p:cNvSpPr>
            <p:nvPr/>
          </p:nvSpPr>
          <p:spPr bwMode="auto">
            <a:xfrm>
              <a:off x="4519" y="2931"/>
              <a:ext cx="14" cy="9"/>
            </a:xfrm>
            <a:custGeom>
              <a:avLst/>
              <a:gdLst>
                <a:gd name="T0" fmla="*/ 0 w 14"/>
                <a:gd name="T1" fmla="*/ 4 h 9"/>
                <a:gd name="T2" fmla="*/ 3 w 14"/>
                <a:gd name="T3" fmla="*/ 2 h 9"/>
                <a:gd name="T4" fmla="*/ 9 w 14"/>
                <a:gd name="T5" fmla="*/ 0 h 9"/>
                <a:gd name="T6" fmla="*/ 14 w 14"/>
                <a:gd name="T7" fmla="*/ 1 h 9"/>
                <a:gd name="T8" fmla="*/ 14 w 14"/>
                <a:gd name="T9" fmla="*/ 6 h 9"/>
                <a:gd name="T10" fmla="*/ 11 w 14"/>
                <a:gd name="T11" fmla="*/ 7 h 9"/>
                <a:gd name="T12" fmla="*/ 9 w 14"/>
                <a:gd name="T13" fmla="*/ 9 h 9"/>
                <a:gd name="T14" fmla="*/ 5 w 14"/>
                <a:gd name="T15" fmla="*/ 9 h 9"/>
                <a:gd name="T16" fmla="*/ 0 w 14"/>
                <a:gd name="T17" fmla="*/ 9 h 9"/>
                <a:gd name="T18" fmla="*/ 0 w 14"/>
                <a:gd name="T19" fmla="*/ 7 h 9"/>
                <a:gd name="T20" fmla="*/ 0 w 14"/>
                <a:gd name="T21" fmla="*/ 6 h 9"/>
                <a:gd name="T22" fmla="*/ 0 w 14"/>
                <a:gd name="T23" fmla="*/ 5 h 9"/>
                <a:gd name="T24" fmla="*/ 0 w 14"/>
                <a:gd name="T25" fmla="*/ 4 h 9"/>
                <a:gd name="T26" fmla="*/ 0 w 14"/>
                <a:gd name="T27" fmla="*/ 4 h 9"/>
                <a:gd name="T28" fmla="*/ 0 w 14"/>
                <a:gd name="T29" fmla="*/ 4 h 9"/>
                <a:gd name="T30" fmla="*/ 0 w 14"/>
                <a:gd name="T31" fmla="*/ 4 h 9"/>
                <a:gd name="T32" fmla="*/ 0 w 14"/>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9"/>
                <a:gd name="T53" fmla="*/ 14 w 14"/>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9">
                  <a:moveTo>
                    <a:pt x="0" y="4"/>
                  </a:moveTo>
                  <a:lnTo>
                    <a:pt x="3" y="2"/>
                  </a:lnTo>
                  <a:lnTo>
                    <a:pt x="9" y="0"/>
                  </a:lnTo>
                  <a:lnTo>
                    <a:pt x="14" y="1"/>
                  </a:lnTo>
                  <a:lnTo>
                    <a:pt x="14" y="6"/>
                  </a:lnTo>
                  <a:lnTo>
                    <a:pt x="11" y="7"/>
                  </a:lnTo>
                  <a:lnTo>
                    <a:pt x="9" y="9"/>
                  </a:lnTo>
                  <a:lnTo>
                    <a:pt x="5" y="9"/>
                  </a:lnTo>
                  <a:lnTo>
                    <a:pt x="0" y="9"/>
                  </a:lnTo>
                  <a:lnTo>
                    <a:pt x="0" y="7"/>
                  </a:lnTo>
                  <a:lnTo>
                    <a:pt x="0" y="6"/>
                  </a:lnTo>
                  <a:lnTo>
                    <a:pt x="0" y="5"/>
                  </a:lnTo>
                  <a:lnTo>
                    <a:pt x="0" y="4"/>
                  </a:lnTo>
                  <a:close/>
                </a:path>
              </a:pathLst>
            </a:custGeom>
            <a:solidFill>
              <a:srgbClr val="000000"/>
            </a:solidFill>
            <a:ln w="9525">
              <a:noFill/>
              <a:round/>
              <a:headEnd/>
              <a:tailEnd/>
            </a:ln>
          </p:spPr>
          <p:txBody>
            <a:bodyPr/>
            <a:lstStyle/>
            <a:p>
              <a:endParaRPr lang="el-GR"/>
            </a:p>
          </p:txBody>
        </p:sp>
        <p:sp>
          <p:nvSpPr>
            <p:cNvPr id="41339" name="Freeform 734"/>
            <p:cNvSpPr>
              <a:spLocks/>
            </p:cNvSpPr>
            <p:nvPr/>
          </p:nvSpPr>
          <p:spPr bwMode="auto">
            <a:xfrm>
              <a:off x="4524" y="2201"/>
              <a:ext cx="19" cy="13"/>
            </a:xfrm>
            <a:custGeom>
              <a:avLst/>
              <a:gdLst>
                <a:gd name="T0" fmla="*/ 0 w 19"/>
                <a:gd name="T1" fmla="*/ 0 h 13"/>
                <a:gd name="T2" fmla="*/ 6 w 19"/>
                <a:gd name="T3" fmla="*/ 3 h 13"/>
                <a:gd name="T4" fmla="*/ 11 w 19"/>
                <a:gd name="T5" fmla="*/ 4 h 13"/>
                <a:gd name="T6" fmla="*/ 14 w 19"/>
                <a:gd name="T7" fmla="*/ 6 h 13"/>
                <a:gd name="T8" fmla="*/ 19 w 19"/>
                <a:gd name="T9" fmla="*/ 9 h 13"/>
                <a:gd name="T10" fmla="*/ 17 w 19"/>
                <a:gd name="T11" fmla="*/ 9 h 13"/>
                <a:gd name="T12" fmla="*/ 17 w 19"/>
                <a:gd name="T13" fmla="*/ 10 h 13"/>
                <a:gd name="T14" fmla="*/ 17 w 19"/>
                <a:gd name="T15" fmla="*/ 11 h 13"/>
                <a:gd name="T16" fmla="*/ 17 w 19"/>
                <a:gd name="T17" fmla="*/ 13 h 13"/>
                <a:gd name="T18" fmla="*/ 12 w 19"/>
                <a:gd name="T19" fmla="*/ 11 h 13"/>
                <a:gd name="T20" fmla="*/ 10 w 19"/>
                <a:gd name="T21" fmla="*/ 11 h 13"/>
                <a:gd name="T22" fmla="*/ 6 w 19"/>
                <a:gd name="T23" fmla="*/ 9 h 13"/>
                <a:gd name="T24" fmla="*/ 1 w 19"/>
                <a:gd name="T25" fmla="*/ 6 h 13"/>
                <a:gd name="T26" fmla="*/ 0 w 19"/>
                <a:gd name="T27" fmla="*/ 5 h 13"/>
                <a:gd name="T28" fmla="*/ 0 w 19"/>
                <a:gd name="T29" fmla="*/ 4 h 13"/>
                <a:gd name="T30" fmla="*/ 0 w 19"/>
                <a:gd name="T31" fmla="*/ 1 h 13"/>
                <a:gd name="T32" fmla="*/ 0 w 19"/>
                <a:gd name="T33" fmla="*/ 0 h 13"/>
                <a:gd name="T34" fmla="*/ 0 w 19"/>
                <a:gd name="T35" fmla="*/ 0 h 13"/>
                <a:gd name="T36" fmla="*/ 0 w 19"/>
                <a:gd name="T37" fmla="*/ 0 h 13"/>
                <a:gd name="T38" fmla="*/ 0 w 19"/>
                <a:gd name="T39" fmla="*/ 0 h 13"/>
                <a:gd name="T40" fmla="*/ 0 w 1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3"/>
                <a:gd name="T65" fmla="*/ 19 w 1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3">
                  <a:moveTo>
                    <a:pt x="0" y="0"/>
                  </a:moveTo>
                  <a:lnTo>
                    <a:pt x="6" y="3"/>
                  </a:lnTo>
                  <a:lnTo>
                    <a:pt x="11" y="4"/>
                  </a:lnTo>
                  <a:lnTo>
                    <a:pt x="14" y="6"/>
                  </a:lnTo>
                  <a:lnTo>
                    <a:pt x="19" y="9"/>
                  </a:lnTo>
                  <a:lnTo>
                    <a:pt x="17" y="9"/>
                  </a:lnTo>
                  <a:lnTo>
                    <a:pt x="17" y="10"/>
                  </a:lnTo>
                  <a:lnTo>
                    <a:pt x="17" y="11"/>
                  </a:lnTo>
                  <a:lnTo>
                    <a:pt x="17" y="13"/>
                  </a:lnTo>
                  <a:lnTo>
                    <a:pt x="12" y="11"/>
                  </a:lnTo>
                  <a:lnTo>
                    <a:pt x="10" y="11"/>
                  </a:lnTo>
                  <a:lnTo>
                    <a:pt x="6" y="9"/>
                  </a:lnTo>
                  <a:lnTo>
                    <a:pt x="1" y="6"/>
                  </a:lnTo>
                  <a:lnTo>
                    <a:pt x="0" y="5"/>
                  </a:lnTo>
                  <a:lnTo>
                    <a:pt x="0" y="4"/>
                  </a:lnTo>
                  <a:lnTo>
                    <a:pt x="0" y="1"/>
                  </a:lnTo>
                  <a:lnTo>
                    <a:pt x="0" y="0"/>
                  </a:lnTo>
                  <a:close/>
                </a:path>
              </a:pathLst>
            </a:custGeom>
            <a:solidFill>
              <a:srgbClr val="000000"/>
            </a:solidFill>
            <a:ln w="9525">
              <a:noFill/>
              <a:round/>
              <a:headEnd/>
              <a:tailEnd/>
            </a:ln>
          </p:spPr>
          <p:txBody>
            <a:bodyPr/>
            <a:lstStyle/>
            <a:p>
              <a:endParaRPr lang="el-GR"/>
            </a:p>
          </p:txBody>
        </p:sp>
        <p:sp>
          <p:nvSpPr>
            <p:cNvPr id="41340" name="Freeform 735"/>
            <p:cNvSpPr>
              <a:spLocks/>
            </p:cNvSpPr>
            <p:nvPr/>
          </p:nvSpPr>
          <p:spPr bwMode="auto">
            <a:xfrm>
              <a:off x="4528" y="2260"/>
              <a:ext cx="28" cy="17"/>
            </a:xfrm>
            <a:custGeom>
              <a:avLst/>
              <a:gdLst>
                <a:gd name="T0" fmla="*/ 0 w 28"/>
                <a:gd name="T1" fmla="*/ 0 h 17"/>
                <a:gd name="T2" fmla="*/ 10 w 28"/>
                <a:gd name="T3" fmla="*/ 2 h 17"/>
                <a:gd name="T4" fmla="*/ 18 w 28"/>
                <a:gd name="T5" fmla="*/ 4 h 17"/>
                <a:gd name="T6" fmla="*/ 24 w 28"/>
                <a:gd name="T7" fmla="*/ 9 h 17"/>
                <a:gd name="T8" fmla="*/ 28 w 28"/>
                <a:gd name="T9" fmla="*/ 17 h 17"/>
                <a:gd name="T10" fmla="*/ 21 w 28"/>
                <a:gd name="T11" fmla="*/ 15 h 17"/>
                <a:gd name="T12" fmla="*/ 12 w 28"/>
                <a:gd name="T13" fmla="*/ 10 h 17"/>
                <a:gd name="T14" fmla="*/ 3 w 28"/>
                <a:gd name="T15" fmla="*/ 5 h 17"/>
                <a:gd name="T16" fmla="*/ 0 w 28"/>
                <a:gd name="T17" fmla="*/ 0 h 17"/>
                <a:gd name="T18" fmla="*/ 0 w 28"/>
                <a:gd name="T19" fmla="*/ 0 h 17"/>
                <a:gd name="T20" fmla="*/ 0 w 28"/>
                <a:gd name="T21" fmla="*/ 0 h 17"/>
                <a:gd name="T22" fmla="*/ 0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0" y="0"/>
                  </a:moveTo>
                  <a:lnTo>
                    <a:pt x="10" y="2"/>
                  </a:lnTo>
                  <a:lnTo>
                    <a:pt x="18" y="4"/>
                  </a:lnTo>
                  <a:lnTo>
                    <a:pt x="24" y="9"/>
                  </a:lnTo>
                  <a:lnTo>
                    <a:pt x="28" y="17"/>
                  </a:lnTo>
                  <a:lnTo>
                    <a:pt x="21" y="15"/>
                  </a:lnTo>
                  <a:lnTo>
                    <a:pt x="12" y="10"/>
                  </a:lnTo>
                  <a:lnTo>
                    <a:pt x="3" y="5"/>
                  </a:lnTo>
                  <a:lnTo>
                    <a:pt x="0" y="0"/>
                  </a:lnTo>
                  <a:close/>
                </a:path>
              </a:pathLst>
            </a:custGeom>
            <a:solidFill>
              <a:srgbClr val="000000"/>
            </a:solidFill>
            <a:ln w="9525">
              <a:noFill/>
              <a:round/>
              <a:headEnd/>
              <a:tailEnd/>
            </a:ln>
          </p:spPr>
          <p:txBody>
            <a:bodyPr/>
            <a:lstStyle/>
            <a:p>
              <a:endParaRPr lang="el-GR"/>
            </a:p>
          </p:txBody>
        </p:sp>
        <p:sp>
          <p:nvSpPr>
            <p:cNvPr id="41341" name="Freeform 736"/>
            <p:cNvSpPr>
              <a:spLocks/>
            </p:cNvSpPr>
            <p:nvPr/>
          </p:nvSpPr>
          <p:spPr bwMode="auto">
            <a:xfrm>
              <a:off x="4533" y="2552"/>
              <a:ext cx="330" cy="357"/>
            </a:xfrm>
            <a:custGeom>
              <a:avLst/>
              <a:gdLst>
                <a:gd name="T0" fmla="*/ 58 w 330"/>
                <a:gd name="T1" fmla="*/ 91 h 357"/>
                <a:gd name="T2" fmla="*/ 86 w 330"/>
                <a:gd name="T3" fmla="*/ 0 h 357"/>
                <a:gd name="T4" fmla="*/ 97 w 330"/>
                <a:gd name="T5" fmla="*/ 21 h 357"/>
                <a:gd name="T6" fmla="*/ 94 w 330"/>
                <a:gd name="T7" fmla="*/ 53 h 357"/>
                <a:gd name="T8" fmla="*/ 106 w 330"/>
                <a:gd name="T9" fmla="*/ 0 h 357"/>
                <a:gd name="T10" fmla="*/ 138 w 330"/>
                <a:gd name="T11" fmla="*/ 6 h 357"/>
                <a:gd name="T12" fmla="*/ 138 w 330"/>
                <a:gd name="T13" fmla="*/ 30 h 357"/>
                <a:gd name="T14" fmla="*/ 146 w 330"/>
                <a:gd name="T15" fmla="*/ 7 h 357"/>
                <a:gd name="T16" fmla="*/ 168 w 330"/>
                <a:gd name="T17" fmla="*/ 1 h 357"/>
                <a:gd name="T18" fmla="*/ 190 w 330"/>
                <a:gd name="T19" fmla="*/ 6 h 357"/>
                <a:gd name="T20" fmla="*/ 189 w 330"/>
                <a:gd name="T21" fmla="*/ 28 h 357"/>
                <a:gd name="T22" fmla="*/ 196 w 330"/>
                <a:gd name="T23" fmla="*/ 10 h 357"/>
                <a:gd name="T24" fmla="*/ 227 w 330"/>
                <a:gd name="T25" fmla="*/ 2 h 357"/>
                <a:gd name="T26" fmla="*/ 211 w 330"/>
                <a:gd name="T27" fmla="*/ 72 h 357"/>
                <a:gd name="T28" fmla="*/ 227 w 330"/>
                <a:gd name="T29" fmla="*/ 38 h 357"/>
                <a:gd name="T30" fmla="*/ 256 w 330"/>
                <a:gd name="T31" fmla="*/ 4 h 357"/>
                <a:gd name="T32" fmla="*/ 257 w 330"/>
                <a:gd name="T33" fmla="*/ 34 h 357"/>
                <a:gd name="T34" fmla="*/ 263 w 330"/>
                <a:gd name="T35" fmla="*/ 28 h 357"/>
                <a:gd name="T36" fmla="*/ 278 w 330"/>
                <a:gd name="T37" fmla="*/ 5 h 357"/>
                <a:gd name="T38" fmla="*/ 278 w 330"/>
                <a:gd name="T39" fmla="*/ 36 h 357"/>
                <a:gd name="T40" fmla="*/ 277 w 330"/>
                <a:gd name="T41" fmla="*/ 51 h 357"/>
                <a:gd name="T42" fmla="*/ 298 w 330"/>
                <a:gd name="T43" fmla="*/ 5 h 357"/>
                <a:gd name="T44" fmla="*/ 304 w 330"/>
                <a:gd name="T45" fmla="*/ 46 h 357"/>
                <a:gd name="T46" fmla="*/ 298 w 330"/>
                <a:gd name="T47" fmla="*/ 86 h 357"/>
                <a:gd name="T48" fmla="*/ 322 w 330"/>
                <a:gd name="T49" fmla="*/ 6 h 357"/>
                <a:gd name="T50" fmla="*/ 326 w 330"/>
                <a:gd name="T51" fmla="*/ 57 h 357"/>
                <a:gd name="T52" fmla="*/ 242 w 330"/>
                <a:gd name="T53" fmla="*/ 278 h 357"/>
                <a:gd name="T54" fmla="*/ 169 w 330"/>
                <a:gd name="T55" fmla="*/ 352 h 357"/>
                <a:gd name="T56" fmla="*/ 197 w 330"/>
                <a:gd name="T57" fmla="*/ 315 h 357"/>
                <a:gd name="T58" fmla="*/ 210 w 330"/>
                <a:gd name="T59" fmla="*/ 279 h 357"/>
                <a:gd name="T60" fmla="*/ 200 w 330"/>
                <a:gd name="T61" fmla="*/ 296 h 357"/>
                <a:gd name="T62" fmla="*/ 168 w 330"/>
                <a:gd name="T63" fmla="*/ 336 h 357"/>
                <a:gd name="T64" fmla="*/ 148 w 330"/>
                <a:gd name="T65" fmla="*/ 332 h 357"/>
                <a:gd name="T66" fmla="*/ 164 w 330"/>
                <a:gd name="T67" fmla="*/ 305 h 357"/>
                <a:gd name="T68" fmla="*/ 201 w 330"/>
                <a:gd name="T69" fmla="*/ 236 h 357"/>
                <a:gd name="T70" fmla="*/ 204 w 330"/>
                <a:gd name="T71" fmla="*/ 212 h 357"/>
                <a:gd name="T72" fmla="*/ 176 w 330"/>
                <a:gd name="T73" fmla="*/ 269 h 357"/>
                <a:gd name="T74" fmla="*/ 134 w 330"/>
                <a:gd name="T75" fmla="*/ 316 h 357"/>
                <a:gd name="T76" fmla="*/ 128 w 330"/>
                <a:gd name="T77" fmla="*/ 276 h 357"/>
                <a:gd name="T78" fmla="*/ 118 w 330"/>
                <a:gd name="T79" fmla="*/ 280 h 357"/>
                <a:gd name="T80" fmla="*/ 107 w 330"/>
                <a:gd name="T81" fmla="*/ 289 h 357"/>
                <a:gd name="T82" fmla="*/ 102 w 330"/>
                <a:gd name="T83" fmla="*/ 263 h 357"/>
                <a:gd name="T84" fmla="*/ 129 w 330"/>
                <a:gd name="T85" fmla="*/ 222 h 357"/>
                <a:gd name="T86" fmla="*/ 116 w 330"/>
                <a:gd name="T87" fmla="*/ 226 h 357"/>
                <a:gd name="T88" fmla="*/ 85 w 330"/>
                <a:gd name="T89" fmla="*/ 267 h 357"/>
                <a:gd name="T90" fmla="*/ 73 w 330"/>
                <a:gd name="T91" fmla="*/ 236 h 357"/>
                <a:gd name="T92" fmla="*/ 103 w 330"/>
                <a:gd name="T93" fmla="*/ 194 h 357"/>
                <a:gd name="T94" fmla="*/ 92 w 330"/>
                <a:gd name="T95" fmla="*/ 195 h 357"/>
                <a:gd name="T96" fmla="*/ 59 w 330"/>
                <a:gd name="T97" fmla="*/ 236 h 357"/>
                <a:gd name="T98" fmla="*/ 68 w 330"/>
                <a:gd name="T99" fmla="*/ 176 h 357"/>
                <a:gd name="T100" fmla="*/ 81 w 330"/>
                <a:gd name="T101" fmla="*/ 151 h 357"/>
                <a:gd name="T102" fmla="*/ 65 w 330"/>
                <a:gd name="T103" fmla="*/ 172 h 357"/>
                <a:gd name="T104" fmla="*/ 31 w 330"/>
                <a:gd name="T105" fmla="*/ 207 h 357"/>
                <a:gd name="T106" fmla="*/ 22 w 330"/>
                <a:gd name="T107" fmla="*/ 186 h 357"/>
                <a:gd name="T108" fmla="*/ 17 w 330"/>
                <a:gd name="T109" fmla="*/ 181 h 357"/>
                <a:gd name="T110" fmla="*/ 0 w 330"/>
                <a:gd name="T111" fmla="*/ 170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0"/>
                <a:gd name="T169" fmla="*/ 0 h 357"/>
                <a:gd name="T170" fmla="*/ 330 w 330"/>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0" h="357">
                  <a:moveTo>
                    <a:pt x="0" y="170"/>
                  </a:moveTo>
                  <a:lnTo>
                    <a:pt x="18" y="151"/>
                  </a:lnTo>
                  <a:lnTo>
                    <a:pt x="33" y="131"/>
                  </a:lnTo>
                  <a:lnTo>
                    <a:pt x="47" y="111"/>
                  </a:lnTo>
                  <a:lnTo>
                    <a:pt x="58" y="91"/>
                  </a:lnTo>
                  <a:lnTo>
                    <a:pt x="66" y="70"/>
                  </a:lnTo>
                  <a:lnTo>
                    <a:pt x="73" y="48"/>
                  </a:lnTo>
                  <a:lnTo>
                    <a:pt x="79" y="25"/>
                  </a:lnTo>
                  <a:lnTo>
                    <a:pt x="82" y="0"/>
                  </a:lnTo>
                  <a:lnTo>
                    <a:pt x="86" y="0"/>
                  </a:lnTo>
                  <a:lnTo>
                    <a:pt x="90" y="0"/>
                  </a:lnTo>
                  <a:lnTo>
                    <a:pt x="94" y="0"/>
                  </a:lnTo>
                  <a:lnTo>
                    <a:pt x="99" y="0"/>
                  </a:lnTo>
                  <a:lnTo>
                    <a:pt x="97" y="12"/>
                  </a:lnTo>
                  <a:lnTo>
                    <a:pt x="97" y="21"/>
                  </a:lnTo>
                  <a:lnTo>
                    <a:pt x="95" y="33"/>
                  </a:lnTo>
                  <a:lnTo>
                    <a:pt x="91" y="53"/>
                  </a:lnTo>
                  <a:lnTo>
                    <a:pt x="92" y="53"/>
                  </a:lnTo>
                  <a:lnTo>
                    <a:pt x="94" y="53"/>
                  </a:lnTo>
                  <a:lnTo>
                    <a:pt x="95" y="53"/>
                  </a:lnTo>
                  <a:lnTo>
                    <a:pt x="101" y="31"/>
                  </a:lnTo>
                  <a:lnTo>
                    <a:pt x="103" y="18"/>
                  </a:lnTo>
                  <a:lnTo>
                    <a:pt x="105" y="10"/>
                  </a:lnTo>
                  <a:lnTo>
                    <a:pt x="106" y="0"/>
                  </a:lnTo>
                  <a:lnTo>
                    <a:pt x="113" y="0"/>
                  </a:lnTo>
                  <a:lnTo>
                    <a:pt x="122" y="0"/>
                  </a:lnTo>
                  <a:lnTo>
                    <a:pt x="129" y="0"/>
                  </a:lnTo>
                  <a:lnTo>
                    <a:pt x="137" y="0"/>
                  </a:lnTo>
                  <a:lnTo>
                    <a:pt x="138" y="6"/>
                  </a:lnTo>
                  <a:lnTo>
                    <a:pt x="138" y="13"/>
                  </a:lnTo>
                  <a:lnTo>
                    <a:pt x="137" y="21"/>
                  </a:lnTo>
                  <a:lnTo>
                    <a:pt x="136" y="30"/>
                  </a:lnTo>
                  <a:lnTo>
                    <a:pt x="137" y="30"/>
                  </a:lnTo>
                  <a:lnTo>
                    <a:pt x="138" y="30"/>
                  </a:lnTo>
                  <a:lnTo>
                    <a:pt x="139" y="30"/>
                  </a:lnTo>
                  <a:lnTo>
                    <a:pt x="141" y="30"/>
                  </a:lnTo>
                  <a:lnTo>
                    <a:pt x="143" y="22"/>
                  </a:lnTo>
                  <a:lnTo>
                    <a:pt x="144" y="15"/>
                  </a:lnTo>
                  <a:lnTo>
                    <a:pt x="146" y="7"/>
                  </a:lnTo>
                  <a:lnTo>
                    <a:pt x="146" y="1"/>
                  </a:lnTo>
                  <a:lnTo>
                    <a:pt x="152" y="1"/>
                  </a:lnTo>
                  <a:lnTo>
                    <a:pt x="157" y="1"/>
                  </a:lnTo>
                  <a:lnTo>
                    <a:pt x="163" y="1"/>
                  </a:lnTo>
                  <a:lnTo>
                    <a:pt x="168" y="1"/>
                  </a:lnTo>
                  <a:lnTo>
                    <a:pt x="174" y="2"/>
                  </a:lnTo>
                  <a:lnTo>
                    <a:pt x="179" y="2"/>
                  </a:lnTo>
                  <a:lnTo>
                    <a:pt x="185" y="2"/>
                  </a:lnTo>
                  <a:lnTo>
                    <a:pt x="190" y="2"/>
                  </a:lnTo>
                  <a:lnTo>
                    <a:pt x="190" y="6"/>
                  </a:lnTo>
                  <a:lnTo>
                    <a:pt x="190" y="10"/>
                  </a:lnTo>
                  <a:lnTo>
                    <a:pt x="189" y="17"/>
                  </a:lnTo>
                  <a:lnTo>
                    <a:pt x="186" y="28"/>
                  </a:lnTo>
                  <a:lnTo>
                    <a:pt x="188" y="28"/>
                  </a:lnTo>
                  <a:lnTo>
                    <a:pt x="189" y="28"/>
                  </a:lnTo>
                  <a:lnTo>
                    <a:pt x="190" y="28"/>
                  </a:lnTo>
                  <a:lnTo>
                    <a:pt x="192" y="20"/>
                  </a:lnTo>
                  <a:lnTo>
                    <a:pt x="195" y="15"/>
                  </a:lnTo>
                  <a:lnTo>
                    <a:pt x="196" y="10"/>
                  </a:lnTo>
                  <a:lnTo>
                    <a:pt x="199" y="2"/>
                  </a:lnTo>
                  <a:lnTo>
                    <a:pt x="205" y="2"/>
                  </a:lnTo>
                  <a:lnTo>
                    <a:pt x="212" y="2"/>
                  </a:lnTo>
                  <a:lnTo>
                    <a:pt x="220" y="2"/>
                  </a:lnTo>
                  <a:lnTo>
                    <a:pt x="227" y="2"/>
                  </a:lnTo>
                  <a:lnTo>
                    <a:pt x="226" y="18"/>
                  </a:lnTo>
                  <a:lnTo>
                    <a:pt x="221" y="36"/>
                  </a:lnTo>
                  <a:lnTo>
                    <a:pt x="216" y="53"/>
                  </a:lnTo>
                  <a:lnTo>
                    <a:pt x="211" y="72"/>
                  </a:lnTo>
                  <a:lnTo>
                    <a:pt x="212" y="73"/>
                  </a:lnTo>
                  <a:lnTo>
                    <a:pt x="220" y="59"/>
                  </a:lnTo>
                  <a:lnTo>
                    <a:pt x="227" y="38"/>
                  </a:lnTo>
                  <a:lnTo>
                    <a:pt x="232" y="16"/>
                  </a:lnTo>
                  <a:lnTo>
                    <a:pt x="236" y="2"/>
                  </a:lnTo>
                  <a:lnTo>
                    <a:pt x="242" y="4"/>
                  </a:lnTo>
                  <a:lnTo>
                    <a:pt x="249" y="4"/>
                  </a:lnTo>
                  <a:lnTo>
                    <a:pt x="256" y="4"/>
                  </a:lnTo>
                  <a:lnTo>
                    <a:pt x="262" y="4"/>
                  </a:lnTo>
                  <a:lnTo>
                    <a:pt x="260" y="11"/>
                  </a:lnTo>
                  <a:lnTo>
                    <a:pt x="259" y="18"/>
                  </a:lnTo>
                  <a:lnTo>
                    <a:pt x="258" y="27"/>
                  </a:lnTo>
                  <a:lnTo>
                    <a:pt x="257" y="34"/>
                  </a:lnTo>
                  <a:lnTo>
                    <a:pt x="258" y="34"/>
                  </a:lnTo>
                  <a:lnTo>
                    <a:pt x="259" y="34"/>
                  </a:lnTo>
                  <a:lnTo>
                    <a:pt x="260" y="34"/>
                  </a:lnTo>
                  <a:lnTo>
                    <a:pt x="263" y="28"/>
                  </a:lnTo>
                  <a:lnTo>
                    <a:pt x="265" y="21"/>
                  </a:lnTo>
                  <a:lnTo>
                    <a:pt x="268" y="13"/>
                  </a:lnTo>
                  <a:lnTo>
                    <a:pt x="270" y="6"/>
                  </a:lnTo>
                  <a:lnTo>
                    <a:pt x="274" y="5"/>
                  </a:lnTo>
                  <a:lnTo>
                    <a:pt x="278" y="5"/>
                  </a:lnTo>
                  <a:lnTo>
                    <a:pt x="281" y="5"/>
                  </a:lnTo>
                  <a:lnTo>
                    <a:pt x="285" y="4"/>
                  </a:lnTo>
                  <a:lnTo>
                    <a:pt x="283" y="18"/>
                  </a:lnTo>
                  <a:lnTo>
                    <a:pt x="280" y="27"/>
                  </a:lnTo>
                  <a:lnTo>
                    <a:pt x="278" y="36"/>
                  </a:lnTo>
                  <a:lnTo>
                    <a:pt x="274" y="48"/>
                  </a:lnTo>
                  <a:lnTo>
                    <a:pt x="275" y="49"/>
                  </a:lnTo>
                  <a:lnTo>
                    <a:pt x="277" y="51"/>
                  </a:lnTo>
                  <a:lnTo>
                    <a:pt x="283" y="38"/>
                  </a:lnTo>
                  <a:lnTo>
                    <a:pt x="288" y="27"/>
                  </a:lnTo>
                  <a:lnTo>
                    <a:pt x="291" y="16"/>
                  </a:lnTo>
                  <a:lnTo>
                    <a:pt x="293" y="5"/>
                  </a:lnTo>
                  <a:lnTo>
                    <a:pt x="298" y="5"/>
                  </a:lnTo>
                  <a:lnTo>
                    <a:pt x="304" y="5"/>
                  </a:lnTo>
                  <a:lnTo>
                    <a:pt x="309" y="5"/>
                  </a:lnTo>
                  <a:lnTo>
                    <a:pt x="315" y="6"/>
                  </a:lnTo>
                  <a:lnTo>
                    <a:pt x="311" y="26"/>
                  </a:lnTo>
                  <a:lnTo>
                    <a:pt x="304" y="46"/>
                  </a:lnTo>
                  <a:lnTo>
                    <a:pt x="298" y="65"/>
                  </a:lnTo>
                  <a:lnTo>
                    <a:pt x="295" y="85"/>
                  </a:lnTo>
                  <a:lnTo>
                    <a:pt x="296" y="86"/>
                  </a:lnTo>
                  <a:lnTo>
                    <a:pt x="298" y="86"/>
                  </a:lnTo>
                  <a:lnTo>
                    <a:pt x="298" y="88"/>
                  </a:lnTo>
                  <a:lnTo>
                    <a:pt x="306" y="67"/>
                  </a:lnTo>
                  <a:lnTo>
                    <a:pt x="312" y="47"/>
                  </a:lnTo>
                  <a:lnTo>
                    <a:pt x="319" y="26"/>
                  </a:lnTo>
                  <a:lnTo>
                    <a:pt x="322" y="6"/>
                  </a:lnTo>
                  <a:lnTo>
                    <a:pt x="325" y="6"/>
                  </a:lnTo>
                  <a:lnTo>
                    <a:pt x="326" y="6"/>
                  </a:lnTo>
                  <a:lnTo>
                    <a:pt x="328" y="6"/>
                  </a:lnTo>
                  <a:lnTo>
                    <a:pt x="330" y="6"/>
                  </a:lnTo>
                  <a:lnTo>
                    <a:pt x="326" y="57"/>
                  </a:lnTo>
                  <a:lnTo>
                    <a:pt x="317" y="105"/>
                  </a:lnTo>
                  <a:lnTo>
                    <a:pt x="305" y="151"/>
                  </a:lnTo>
                  <a:lnTo>
                    <a:pt x="289" y="194"/>
                  </a:lnTo>
                  <a:lnTo>
                    <a:pt x="267" y="237"/>
                  </a:lnTo>
                  <a:lnTo>
                    <a:pt x="242" y="278"/>
                  </a:lnTo>
                  <a:lnTo>
                    <a:pt x="212" y="317"/>
                  </a:lnTo>
                  <a:lnTo>
                    <a:pt x="178" y="357"/>
                  </a:lnTo>
                  <a:lnTo>
                    <a:pt x="173" y="357"/>
                  </a:lnTo>
                  <a:lnTo>
                    <a:pt x="170" y="354"/>
                  </a:lnTo>
                  <a:lnTo>
                    <a:pt x="169" y="352"/>
                  </a:lnTo>
                  <a:lnTo>
                    <a:pt x="168" y="348"/>
                  </a:lnTo>
                  <a:lnTo>
                    <a:pt x="175" y="342"/>
                  </a:lnTo>
                  <a:lnTo>
                    <a:pt x="183" y="333"/>
                  </a:lnTo>
                  <a:lnTo>
                    <a:pt x="190" y="325"/>
                  </a:lnTo>
                  <a:lnTo>
                    <a:pt x="197" y="315"/>
                  </a:lnTo>
                  <a:lnTo>
                    <a:pt x="204" y="305"/>
                  </a:lnTo>
                  <a:lnTo>
                    <a:pt x="209" y="295"/>
                  </a:lnTo>
                  <a:lnTo>
                    <a:pt x="211" y="286"/>
                  </a:lnTo>
                  <a:lnTo>
                    <a:pt x="211" y="278"/>
                  </a:lnTo>
                  <a:lnTo>
                    <a:pt x="210" y="279"/>
                  </a:lnTo>
                  <a:lnTo>
                    <a:pt x="209" y="279"/>
                  </a:lnTo>
                  <a:lnTo>
                    <a:pt x="207" y="279"/>
                  </a:lnTo>
                  <a:lnTo>
                    <a:pt x="204" y="288"/>
                  </a:lnTo>
                  <a:lnTo>
                    <a:pt x="200" y="296"/>
                  </a:lnTo>
                  <a:lnTo>
                    <a:pt x="194" y="304"/>
                  </a:lnTo>
                  <a:lnTo>
                    <a:pt x="188" y="312"/>
                  </a:lnTo>
                  <a:lnTo>
                    <a:pt x="181" y="320"/>
                  </a:lnTo>
                  <a:lnTo>
                    <a:pt x="174" y="327"/>
                  </a:lnTo>
                  <a:lnTo>
                    <a:pt x="168" y="336"/>
                  </a:lnTo>
                  <a:lnTo>
                    <a:pt x="160" y="343"/>
                  </a:lnTo>
                  <a:lnTo>
                    <a:pt x="157" y="341"/>
                  </a:lnTo>
                  <a:lnTo>
                    <a:pt x="154" y="337"/>
                  </a:lnTo>
                  <a:lnTo>
                    <a:pt x="150" y="335"/>
                  </a:lnTo>
                  <a:lnTo>
                    <a:pt x="148" y="332"/>
                  </a:lnTo>
                  <a:lnTo>
                    <a:pt x="149" y="326"/>
                  </a:lnTo>
                  <a:lnTo>
                    <a:pt x="152" y="322"/>
                  </a:lnTo>
                  <a:lnTo>
                    <a:pt x="154" y="318"/>
                  </a:lnTo>
                  <a:lnTo>
                    <a:pt x="158" y="316"/>
                  </a:lnTo>
                  <a:lnTo>
                    <a:pt x="164" y="305"/>
                  </a:lnTo>
                  <a:lnTo>
                    <a:pt x="173" y="293"/>
                  </a:lnTo>
                  <a:lnTo>
                    <a:pt x="181" y="279"/>
                  </a:lnTo>
                  <a:lnTo>
                    <a:pt x="189" y="264"/>
                  </a:lnTo>
                  <a:lnTo>
                    <a:pt x="196" y="249"/>
                  </a:lnTo>
                  <a:lnTo>
                    <a:pt x="201" y="236"/>
                  </a:lnTo>
                  <a:lnTo>
                    <a:pt x="205" y="222"/>
                  </a:lnTo>
                  <a:lnTo>
                    <a:pt x="205" y="210"/>
                  </a:lnTo>
                  <a:lnTo>
                    <a:pt x="205" y="211"/>
                  </a:lnTo>
                  <a:lnTo>
                    <a:pt x="204" y="211"/>
                  </a:lnTo>
                  <a:lnTo>
                    <a:pt x="204" y="212"/>
                  </a:lnTo>
                  <a:lnTo>
                    <a:pt x="202" y="214"/>
                  </a:lnTo>
                  <a:lnTo>
                    <a:pt x="197" y="227"/>
                  </a:lnTo>
                  <a:lnTo>
                    <a:pt x="191" y="241"/>
                  </a:lnTo>
                  <a:lnTo>
                    <a:pt x="184" y="255"/>
                  </a:lnTo>
                  <a:lnTo>
                    <a:pt x="176" y="269"/>
                  </a:lnTo>
                  <a:lnTo>
                    <a:pt x="168" y="283"/>
                  </a:lnTo>
                  <a:lnTo>
                    <a:pt x="159" y="296"/>
                  </a:lnTo>
                  <a:lnTo>
                    <a:pt x="149" y="310"/>
                  </a:lnTo>
                  <a:lnTo>
                    <a:pt x="139" y="322"/>
                  </a:lnTo>
                  <a:lnTo>
                    <a:pt x="134" y="316"/>
                  </a:lnTo>
                  <a:lnTo>
                    <a:pt x="128" y="310"/>
                  </a:lnTo>
                  <a:lnTo>
                    <a:pt x="123" y="305"/>
                  </a:lnTo>
                  <a:lnTo>
                    <a:pt x="117" y="299"/>
                  </a:lnTo>
                  <a:lnTo>
                    <a:pt x="122" y="288"/>
                  </a:lnTo>
                  <a:lnTo>
                    <a:pt x="128" y="276"/>
                  </a:lnTo>
                  <a:lnTo>
                    <a:pt x="136" y="267"/>
                  </a:lnTo>
                  <a:lnTo>
                    <a:pt x="139" y="255"/>
                  </a:lnTo>
                  <a:lnTo>
                    <a:pt x="133" y="260"/>
                  </a:lnTo>
                  <a:lnTo>
                    <a:pt x="126" y="269"/>
                  </a:lnTo>
                  <a:lnTo>
                    <a:pt x="118" y="280"/>
                  </a:lnTo>
                  <a:lnTo>
                    <a:pt x="112" y="289"/>
                  </a:lnTo>
                  <a:lnTo>
                    <a:pt x="111" y="289"/>
                  </a:lnTo>
                  <a:lnTo>
                    <a:pt x="110" y="289"/>
                  </a:lnTo>
                  <a:lnTo>
                    <a:pt x="108" y="289"/>
                  </a:lnTo>
                  <a:lnTo>
                    <a:pt x="107" y="289"/>
                  </a:lnTo>
                  <a:lnTo>
                    <a:pt x="103" y="285"/>
                  </a:lnTo>
                  <a:lnTo>
                    <a:pt x="100" y="280"/>
                  </a:lnTo>
                  <a:lnTo>
                    <a:pt x="97" y="276"/>
                  </a:lnTo>
                  <a:lnTo>
                    <a:pt x="96" y="272"/>
                  </a:lnTo>
                  <a:lnTo>
                    <a:pt x="102" y="263"/>
                  </a:lnTo>
                  <a:lnTo>
                    <a:pt x="108" y="255"/>
                  </a:lnTo>
                  <a:lnTo>
                    <a:pt x="115" y="247"/>
                  </a:lnTo>
                  <a:lnTo>
                    <a:pt x="121" y="238"/>
                  </a:lnTo>
                  <a:lnTo>
                    <a:pt x="126" y="230"/>
                  </a:lnTo>
                  <a:lnTo>
                    <a:pt x="129" y="222"/>
                  </a:lnTo>
                  <a:lnTo>
                    <a:pt x="133" y="214"/>
                  </a:lnTo>
                  <a:lnTo>
                    <a:pt x="137" y="206"/>
                  </a:lnTo>
                  <a:lnTo>
                    <a:pt x="128" y="209"/>
                  </a:lnTo>
                  <a:lnTo>
                    <a:pt x="122" y="216"/>
                  </a:lnTo>
                  <a:lnTo>
                    <a:pt x="116" y="226"/>
                  </a:lnTo>
                  <a:lnTo>
                    <a:pt x="111" y="236"/>
                  </a:lnTo>
                  <a:lnTo>
                    <a:pt x="105" y="247"/>
                  </a:lnTo>
                  <a:lnTo>
                    <a:pt x="99" y="257"/>
                  </a:lnTo>
                  <a:lnTo>
                    <a:pt x="92" y="264"/>
                  </a:lnTo>
                  <a:lnTo>
                    <a:pt x="85" y="267"/>
                  </a:lnTo>
                  <a:lnTo>
                    <a:pt x="81" y="262"/>
                  </a:lnTo>
                  <a:lnTo>
                    <a:pt x="75" y="255"/>
                  </a:lnTo>
                  <a:lnTo>
                    <a:pt x="70" y="249"/>
                  </a:lnTo>
                  <a:lnTo>
                    <a:pt x="68" y="243"/>
                  </a:lnTo>
                  <a:lnTo>
                    <a:pt x="73" y="236"/>
                  </a:lnTo>
                  <a:lnTo>
                    <a:pt x="79" y="228"/>
                  </a:lnTo>
                  <a:lnTo>
                    <a:pt x="86" y="220"/>
                  </a:lnTo>
                  <a:lnTo>
                    <a:pt x="92" y="211"/>
                  </a:lnTo>
                  <a:lnTo>
                    <a:pt x="99" y="201"/>
                  </a:lnTo>
                  <a:lnTo>
                    <a:pt x="103" y="194"/>
                  </a:lnTo>
                  <a:lnTo>
                    <a:pt x="107" y="185"/>
                  </a:lnTo>
                  <a:lnTo>
                    <a:pt x="110" y="179"/>
                  </a:lnTo>
                  <a:lnTo>
                    <a:pt x="103" y="181"/>
                  </a:lnTo>
                  <a:lnTo>
                    <a:pt x="99" y="186"/>
                  </a:lnTo>
                  <a:lnTo>
                    <a:pt x="92" y="195"/>
                  </a:lnTo>
                  <a:lnTo>
                    <a:pt x="86" y="204"/>
                  </a:lnTo>
                  <a:lnTo>
                    <a:pt x="80" y="214"/>
                  </a:lnTo>
                  <a:lnTo>
                    <a:pt x="74" y="223"/>
                  </a:lnTo>
                  <a:lnTo>
                    <a:pt x="66" y="231"/>
                  </a:lnTo>
                  <a:lnTo>
                    <a:pt x="59" y="236"/>
                  </a:lnTo>
                  <a:lnTo>
                    <a:pt x="47" y="223"/>
                  </a:lnTo>
                  <a:lnTo>
                    <a:pt x="42" y="216"/>
                  </a:lnTo>
                  <a:lnTo>
                    <a:pt x="45" y="209"/>
                  </a:lnTo>
                  <a:lnTo>
                    <a:pt x="57" y="196"/>
                  </a:lnTo>
                  <a:lnTo>
                    <a:pt x="68" y="176"/>
                  </a:lnTo>
                  <a:lnTo>
                    <a:pt x="75" y="165"/>
                  </a:lnTo>
                  <a:lnTo>
                    <a:pt x="79" y="158"/>
                  </a:lnTo>
                  <a:lnTo>
                    <a:pt x="82" y="151"/>
                  </a:lnTo>
                  <a:lnTo>
                    <a:pt x="81" y="151"/>
                  </a:lnTo>
                  <a:lnTo>
                    <a:pt x="80" y="151"/>
                  </a:lnTo>
                  <a:lnTo>
                    <a:pt x="79" y="151"/>
                  </a:lnTo>
                  <a:lnTo>
                    <a:pt x="75" y="155"/>
                  </a:lnTo>
                  <a:lnTo>
                    <a:pt x="71" y="163"/>
                  </a:lnTo>
                  <a:lnTo>
                    <a:pt x="65" y="172"/>
                  </a:lnTo>
                  <a:lnTo>
                    <a:pt x="59" y="180"/>
                  </a:lnTo>
                  <a:lnTo>
                    <a:pt x="52" y="190"/>
                  </a:lnTo>
                  <a:lnTo>
                    <a:pt x="44" y="199"/>
                  </a:lnTo>
                  <a:lnTo>
                    <a:pt x="37" y="204"/>
                  </a:lnTo>
                  <a:lnTo>
                    <a:pt x="31" y="207"/>
                  </a:lnTo>
                  <a:lnTo>
                    <a:pt x="26" y="201"/>
                  </a:lnTo>
                  <a:lnTo>
                    <a:pt x="22" y="197"/>
                  </a:lnTo>
                  <a:lnTo>
                    <a:pt x="19" y="195"/>
                  </a:lnTo>
                  <a:lnTo>
                    <a:pt x="17" y="191"/>
                  </a:lnTo>
                  <a:lnTo>
                    <a:pt x="22" y="186"/>
                  </a:lnTo>
                  <a:lnTo>
                    <a:pt x="26" y="181"/>
                  </a:lnTo>
                  <a:lnTo>
                    <a:pt x="31" y="178"/>
                  </a:lnTo>
                  <a:lnTo>
                    <a:pt x="34" y="173"/>
                  </a:lnTo>
                  <a:lnTo>
                    <a:pt x="27" y="174"/>
                  </a:lnTo>
                  <a:lnTo>
                    <a:pt x="17" y="181"/>
                  </a:lnTo>
                  <a:lnTo>
                    <a:pt x="7" y="184"/>
                  </a:lnTo>
                  <a:lnTo>
                    <a:pt x="0" y="170"/>
                  </a:lnTo>
                  <a:close/>
                </a:path>
              </a:pathLst>
            </a:custGeom>
            <a:solidFill>
              <a:srgbClr val="FFFF00"/>
            </a:solidFill>
            <a:ln w="9525">
              <a:noFill/>
              <a:round/>
              <a:headEnd/>
              <a:tailEnd/>
            </a:ln>
          </p:spPr>
          <p:txBody>
            <a:bodyPr/>
            <a:lstStyle/>
            <a:p>
              <a:endParaRPr lang="el-GR"/>
            </a:p>
          </p:txBody>
        </p:sp>
        <p:sp>
          <p:nvSpPr>
            <p:cNvPr id="41342" name="Freeform 737"/>
            <p:cNvSpPr>
              <a:spLocks/>
            </p:cNvSpPr>
            <p:nvPr/>
          </p:nvSpPr>
          <p:spPr bwMode="auto">
            <a:xfrm>
              <a:off x="4538" y="2611"/>
              <a:ext cx="6" cy="10"/>
            </a:xfrm>
            <a:custGeom>
              <a:avLst/>
              <a:gdLst>
                <a:gd name="T0" fmla="*/ 0 w 6"/>
                <a:gd name="T1" fmla="*/ 3 h 10"/>
                <a:gd name="T2" fmla="*/ 1 w 6"/>
                <a:gd name="T3" fmla="*/ 1 h 10"/>
                <a:gd name="T4" fmla="*/ 1 w 6"/>
                <a:gd name="T5" fmla="*/ 0 h 10"/>
                <a:gd name="T6" fmla="*/ 3 w 6"/>
                <a:gd name="T7" fmla="*/ 0 h 10"/>
                <a:gd name="T8" fmla="*/ 6 w 6"/>
                <a:gd name="T9" fmla="*/ 0 h 10"/>
                <a:gd name="T10" fmla="*/ 6 w 6"/>
                <a:gd name="T11" fmla="*/ 5 h 10"/>
                <a:gd name="T12" fmla="*/ 6 w 6"/>
                <a:gd name="T13" fmla="*/ 8 h 10"/>
                <a:gd name="T14" fmla="*/ 5 w 6"/>
                <a:gd name="T15" fmla="*/ 9 h 10"/>
                <a:gd name="T16" fmla="*/ 3 w 6"/>
                <a:gd name="T17" fmla="*/ 10 h 10"/>
                <a:gd name="T18" fmla="*/ 1 w 6"/>
                <a:gd name="T19" fmla="*/ 8 h 10"/>
                <a:gd name="T20" fmla="*/ 0 w 6"/>
                <a:gd name="T21" fmla="*/ 6 h 10"/>
                <a:gd name="T22" fmla="*/ 0 w 6"/>
                <a:gd name="T23" fmla="*/ 4 h 10"/>
                <a:gd name="T24" fmla="*/ 0 w 6"/>
                <a:gd name="T25" fmla="*/ 3 h 10"/>
                <a:gd name="T26" fmla="*/ 0 w 6"/>
                <a:gd name="T27" fmla="*/ 3 h 10"/>
                <a:gd name="T28" fmla="*/ 0 w 6"/>
                <a:gd name="T29" fmla="*/ 3 h 10"/>
                <a:gd name="T30" fmla="*/ 0 w 6"/>
                <a:gd name="T31" fmla="*/ 3 h 10"/>
                <a:gd name="T32" fmla="*/ 0 w 6"/>
                <a:gd name="T33" fmla="*/ 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
                <a:gd name="T53" fmla="*/ 6 w 6"/>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
                  <a:moveTo>
                    <a:pt x="0" y="3"/>
                  </a:moveTo>
                  <a:lnTo>
                    <a:pt x="1" y="1"/>
                  </a:lnTo>
                  <a:lnTo>
                    <a:pt x="1" y="0"/>
                  </a:lnTo>
                  <a:lnTo>
                    <a:pt x="3" y="0"/>
                  </a:lnTo>
                  <a:lnTo>
                    <a:pt x="6" y="0"/>
                  </a:lnTo>
                  <a:lnTo>
                    <a:pt x="6" y="5"/>
                  </a:lnTo>
                  <a:lnTo>
                    <a:pt x="6" y="8"/>
                  </a:lnTo>
                  <a:lnTo>
                    <a:pt x="5" y="9"/>
                  </a:lnTo>
                  <a:lnTo>
                    <a:pt x="3" y="10"/>
                  </a:lnTo>
                  <a:lnTo>
                    <a:pt x="1" y="8"/>
                  </a:lnTo>
                  <a:lnTo>
                    <a:pt x="0" y="6"/>
                  </a:lnTo>
                  <a:lnTo>
                    <a:pt x="0" y="4"/>
                  </a:lnTo>
                  <a:lnTo>
                    <a:pt x="0" y="3"/>
                  </a:lnTo>
                  <a:close/>
                </a:path>
              </a:pathLst>
            </a:custGeom>
            <a:solidFill>
              <a:srgbClr val="000000"/>
            </a:solidFill>
            <a:ln w="9525">
              <a:noFill/>
              <a:round/>
              <a:headEnd/>
              <a:tailEnd/>
            </a:ln>
          </p:spPr>
          <p:txBody>
            <a:bodyPr/>
            <a:lstStyle/>
            <a:p>
              <a:endParaRPr lang="el-GR"/>
            </a:p>
          </p:txBody>
        </p:sp>
        <p:sp>
          <p:nvSpPr>
            <p:cNvPr id="41343" name="Freeform 738"/>
            <p:cNvSpPr>
              <a:spLocks/>
            </p:cNvSpPr>
            <p:nvPr/>
          </p:nvSpPr>
          <p:spPr bwMode="auto">
            <a:xfrm>
              <a:off x="4560" y="2222"/>
              <a:ext cx="303" cy="324"/>
            </a:xfrm>
            <a:custGeom>
              <a:avLst/>
              <a:gdLst>
                <a:gd name="T0" fmla="*/ 13 w 303"/>
                <a:gd name="T1" fmla="*/ 152 h 324"/>
                <a:gd name="T2" fmla="*/ 28 w 303"/>
                <a:gd name="T3" fmla="*/ 135 h 324"/>
                <a:gd name="T4" fmla="*/ 51 w 303"/>
                <a:gd name="T5" fmla="*/ 117 h 324"/>
                <a:gd name="T6" fmla="*/ 75 w 303"/>
                <a:gd name="T7" fmla="*/ 153 h 324"/>
                <a:gd name="T8" fmla="*/ 89 w 303"/>
                <a:gd name="T9" fmla="*/ 195 h 324"/>
                <a:gd name="T10" fmla="*/ 88 w 303"/>
                <a:gd name="T11" fmla="*/ 163 h 324"/>
                <a:gd name="T12" fmla="*/ 64 w 303"/>
                <a:gd name="T13" fmla="*/ 115 h 324"/>
                <a:gd name="T14" fmla="*/ 89 w 303"/>
                <a:gd name="T15" fmla="*/ 83 h 324"/>
                <a:gd name="T16" fmla="*/ 120 w 303"/>
                <a:gd name="T17" fmla="*/ 117 h 324"/>
                <a:gd name="T18" fmla="*/ 141 w 303"/>
                <a:gd name="T19" fmla="*/ 173 h 324"/>
                <a:gd name="T20" fmla="*/ 149 w 303"/>
                <a:gd name="T21" fmla="*/ 189 h 324"/>
                <a:gd name="T22" fmla="*/ 141 w 303"/>
                <a:gd name="T23" fmla="*/ 143 h 324"/>
                <a:gd name="T24" fmla="*/ 111 w 303"/>
                <a:gd name="T25" fmla="*/ 85 h 324"/>
                <a:gd name="T26" fmla="*/ 121 w 303"/>
                <a:gd name="T27" fmla="*/ 53 h 324"/>
                <a:gd name="T28" fmla="*/ 148 w 303"/>
                <a:gd name="T29" fmla="*/ 31 h 324"/>
                <a:gd name="T30" fmla="*/ 182 w 303"/>
                <a:gd name="T31" fmla="*/ 87 h 324"/>
                <a:gd name="T32" fmla="*/ 190 w 303"/>
                <a:gd name="T33" fmla="*/ 106 h 324"/>
                <a:gd name="T34" fmla="*/ 170 w 303"/>
                <a:gd name="T35" fmla="*/ 43 h 324"/>
                <a:gd name="T36" fmla="*/ 159 w 303"/>
                <a:gd name="T37" fmla="*/ 22 h 324"/>
                <a:gd name="T38" fmla="*/ 172 w 303"/>
                <a:gd name="T39" fmla="*/ 11 h 324"/>
                <a:gd name="T40" fmla="*/ 188 w 303"/>
                <a:gd name="T41" fmla="*/ 32 h 324"/>
                <a:gd name="T42" fmla="*/ 191 w 303"/>
                <a:gd name="T43" fmla="*/ 32 h 324"/>
                <a:gd name="T44" fmla="*/ 184 w 303"/>
                <a:gd name="T45" fmla="*/ 8 h 324"/>
                <a:gd name="T46" fmla="*/ 185 w 303"/>
                <a:gd name="T47" fmla="*/ 0 h 324"/>
                <a:gd name="T48" fmla="*/ 203 w 303"/>
                <a:gd name="T49" fmla="*/ 20 h 324"/>
                <a:gd name="T50" fmla="*/ 221 w 303"/>
                <a:gd name="T51" fmla="*/ 46 h 324"/>
                <a:gd name="T52" fmla="*/ 267 w 303"/>
                <a:gd name="T53" fmla="*/ 136 h 324"/>
                <a:gd name="T54" fmla="*/ 299 w 303"/>
                <a:gd name="T55" fmla="*/ 250 h 324"/>
                <a:gd name="T56" fmla="*/ 303 w 303"/>
                <a:gd name="T57" fmla="*/ 313 h 324"/>
                <a:gd name="T58" fmla="*/ 289 w 303"/>
                <a:gd name="T59" fmla="*/ 324 h 324"/>
                <a:gd name="T60" fmla="*/ 280 w 303"/>
                <a:gd name="T61" fmla="*/ 277 h 324"/>
                <a:gd name="T62" fmla="*/ 275 w 303"/>
                <a:gd name="T63" fmla="*/ 268 h 324"/>
                <a:gd name="T64" fmla="*/ 277 w 303"/>
                <a:gd name="T65" fmla="*/ 309 h 324"/>
                <a:gd name="T66" fmla="*/ 252 w 303"/>
                <a:gd name="T67" fmla="*/ 322 h 324"/>
                <a:gd name="T68" fmla="*/ 240 w 303"/>
                <a:gd name="T69" fmla="*/ 226 h 324"/>
                <a:gd name="T70" fmla="*/ 227 w 303"/>
                <a:gd name="T71" fmla="*/ 203 h 324"/>
                <a:gd name="T72" fmla="*/ 230 w 303"/>
                <a:gd name="T73" fmla="*/ 225 h 324"/>
                <a:gd name="T74" fmla="*/ 236 w 303"/>
                <a:gd name="T75" fmla="*/ 293 h 324"/>
                <a:gd name="T76" fmla="*/ 204 w 303"/>
                <a:gd name="T77" fmla="*/ 322 h 324"/>
                <a:gd name="T78" fmla="*/ 161 w 303"/>
                <a:gd name="T79" fmla="*/ 321 h 324"/>
                <a:gd name="T80" fmla="*/ 147 w 303"/>
                <a:gd name="T81" fmla="*/ 293 h 324"/>
                <a:gd name="T82" fmla="*/ 137 w 303"/>
                <a:gd name="T83" fmla="*/ 234 h 324"/>
                <a:gd name="T84" fmla="*/ 130 w 303"/>
                <a:gd name="T85" fmla="*/ 220 h 324"/>
                <a:gd name="T86" fmla="*/ 140 w 303"/>
                <a:gd name="T87" fmla="*/ 294 h 324"/>
                <a:gd name="T88" fmla="*/ 110 w 303"/>
                <a:gd name="T89" fmla="*/ 321 h 324"/>
                <a:gd name="T90" fmla="*/ 99 w 303"/>
                <a:gd name="T91" fmla="*/ 320 h 324"/>
                <a:gd name="T92" fmla="*/ 91 w 303"/>
                <a:gd name="T93" fmla="*/ 252 h 324"/>
                <a:gd name="T94" fmla="*/ 79 w 303"/>
                <a:gd name="T95" fmla="*/ 232 h 324"/>
                <a:gd name="T96" fmla="*/ 86 w 303"/>
                <a:gd name="T97" fmla="*/ 273 h 324"/>
                <a:gd name="T98" fmla="*/ 90 w 303"/>
                <a:gd name="T99" fmla="*/ 311 h 324"/>
                <a:gd name="T100" fmla="*/ 64 w 303"/>
                <a:gd name="T101" fmla="*/ 319 h 324"/>
                <a:gd name="T102" fmla="*/ 53 w 303"/>
                <a:gd name="T103" fmla="*/ 301 h 324"/>
                <a:gd name="T104" fmla="*/ 33 w 303"/>
                <a:gd name="T105" fmla="*/ 219 h 324"/>
                <a:gd name="T106" fmla="*/ 0 w 303"/>
                <a:gd name="T107" fmla="*/ 162 h 324"/>
                <a:gd name="T108" fmla="*/ 0 w 303"/>
                <a:gd name="T109" fmla="*/ 159 h 3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3"/>
                <a:gd name="T166" fmla="*/ 0 h 324"/>
                <a:gd name="T167" fmla="*/ 303 w 303"/>
                <a:gd name="T168" fmla="*/ 324 h 3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3" h="324">
                  <a:moveTo>
                    <a:pt x="0" y="159"/>
                  </a:moveTo>
                  <a:lnTo>
                    <a:pt x="5" y="156"/>
                  </a:lnTo>
                  <a:lnTo>
                    <a:pt x="10" y="153"/>
                  </a:lnTo>
                  <a:lnTo>
                    <a:pt x="13" y="152"/>
                  </a:lnTo>
                  <a:lnTo>
                    <a:pt x="15" y="151"/>
                  </a:lnTo>
                  <a:lnTo>
                    <a:pt x="17" y="146"/>
                  </a:lnTo>
                  <a:lnTo>
                    <a:pt x="22" y="140"/>
                  </a:lnTo>
                  <a:lnTo>
                    <a:pt x="28" y="135"/>
                  </a:lnTo>
                  <a:lnTo>
                    <a:pt x="34" y="129"/>
                  </a:lnTo>
                  <a:lnTo>
                    <a:pt x="39" y="124"/>
                  </a:lnTo>
                  <a:lnTo>
                    <a:pt x="46" y="120"/>
                  </a:lnTo>
                  <a:lnTo>
                    <a:pt x="51" y="117"/>
                  </a:lnTo>
                  <a:lnTo>
                    <a:pt x="53" y="116"/>
                  </a:lnTo>
                  <a:lnTo>
                    <a:pt x="60" y="127"/>
                  </a:lnTo>
                  <a:lnTo>
                    <a:pt x="68" y="141"/>
                  </a:lnTo>
                  <a:lnTo>
                    <a:pt x="75" y="153"/>
                  </a:lnTo>
                  <a:lnTo>
                    <a:pt x="81" y="167"/>
                  </a:lnTo>
                  <a:lnTo>
                    <a:pt x="83" y="173"/>
                  </a:lnTo>
                  <a:lnTo>
                    <a:pt x="86" y="184"/>
                  </a:lnTo>
                  <a:lnTo>
                    <a:pt x="89" y="195"/>
                  </a:lnTo>
                  <a:lnTo>
                    <a:pt x="93" y="201"/>
                  </a:lnTo>
                  <a:lnTo>
                    <a:pt x="95" y="189"/>
                  </a:lnTo>
                  <a:lnTo>
                    <a:pt x="93" y="176"/>
                  </a:lnTo>
                  <a:lnTo>
                    <a:pt x="88" y="163"/>
                  </a:lnTo>
                  <a:lnTo>
                    <a:pt x="81" y="151"/>
                  </a:lnTo>
                  <a:lnTo>
                    <a:pt x="75" y="138"/>
                  </a:lnTo>
                  <a:lnTo>
                    <a:pt x="69" y="126"/>
                  </a:lnTo>
                  <a:lnTo>
                    <a:pt x="64" y="115"/>
                  </a:lnTo>
                  <a:lnTo>
                    <a:pt x="63" y="104"/>
                  </a:lnTo>
                  <a:lnTo>
                    <a:pt x="72" y="96"/>
                  </a:lnTo>
                  <a:lnTo>
                    <a:pt x="80" y="89"/>
                  </a:lnTo>
                  <a:lnTo>
                    <a:pt x="89" y="83"/>
                  </a:lnTo>
                  <a:lnTo>
                    <a:pt x="96" y="79"/>
                  </a:lnTo>
                  <a:lnTo>
                    <a:pt x="105" y="92"/>
                  </a:lnTo>
                  <a:lnTo>
                    <a:pt x="112" y="105"/>
                  </a:lnTo>
                  <a:lnTo>
                    <a:pt x="120" y="117"/>
                  </a:lnTo>
                  <a:lnTo>
                    <a:pt x="126" y="131"/>
                  </a:lnTo>
                  <a:lnTo>
                    <a:pt x="131" y="145"/>
                  </a:lnTo>
                  <a:lnTo>
                    <a:pt x="136" y="158"/>
                  </a:lnTo>
                  <a:lnTo>
                    <a:pt x="141" y="173"/>
                  </a:lnTo>
                  <a:lnTo>
                    <a:pt x="146" y="188"/>
                  </a:lnTo>
                  <a:lnTo>
                    <a:pt x="147" y="188"/>
                  </a:lnTo>
                  <a:lnTo>
                    <a:pt x="148" y="188"/>
                  </a:lnTo>
                  <a:lnTo>
                    <a:pt x="149" y="189"/>
                  </a:lnTo>
                  <a:lnTo>
                    <a:pt x="151" y="189"/>
                  </a:lnTo>
                  <a:lnTo>
                    <a:pt x="149" y="174"/>
                  </a:lnTo>
                  <a:lnTo>
                    <a:pt x="146" y="158"/>
                  </a:lnTo>
                  <a:lnTo>
                    <a:pt x="141" y="143"/>
                  </a:lnTo>
                  <a:lnTo>
                    <a:pt x="135" y="127"/>
                  </a:lnTo>
                  <a:lnTo>
                    <a:pt x="127" y="113"/>
                  </a:lnTo>
                  <a:lnTo>
                    <a:pt x="119" y="98"/>
                  </a:lnTo>
                  <a:lnTo>
                    <a:pt x="111" y="85"/>
                  </a:lnTo>
                  <a:lnTo>
                    <a:pt x="102" y="73"/>
                  </a:lnTo>
                  <a:lnTo>
                    <a:pt x="107" y="67"/>
                  </a:lnTo>
                  <a:lnTo>
                    <a:pt x="115" y="59"/>
                  </a:lnTo>
                  <a:lnTo>
                    <a:pt x="121" y="53"/>
                  </a:lnTo>
                  <a:lnTo>
                    <a:pt x="130" y="46"/>
                  </a:lnTo>
                  <a:lnTo>
                    <a:pt x="136" y="40"/>
                  </a:lnTo>
                  <a:lnTo>
                    <a:pt x="143" y="35"/>
                  </a:lnTo>
                  <a:lnTo>
                    <a:pt x="148" y="31"/>
                  </a:lnTo>
                  <a:lnTo>
                    <a:pt x="152" y="30"/>
                  </a:lnTo>
                  <a:lnTo>
                    <a:pt x="164" y="50"/>
                  </a:lnTo>
                  <a:lnTo>
                    <a:pt x="174" y="67"/>
                  </a:lnTo>
                  <a:lnTo>
                    <a:pt x="182" y="87"/>
                  </a:lnTo>
                  <a:lnTo>
                    <a:pt x="188" y="108"/>
                  </a:lnTo>
                  <a:lnTo>
                    <a:pt x="189" y="106"/>
                  </a:lnTo>
                  <a:lnTo>
                    <a:pt x="190" y="106"/>
                  </a:lnTo>
                  <a:lnTo>
                    <a:pt x="191" y="106"/>
                  </a:lnTo>
                  <a:lnTo>
                    <a:pt x="190" y="84"/>
                  </a:lnTo>
                  <a:lnTo>
                    <a:pt x="182" y="63"/>
                  </a:lnTo>
                  <a:lnTo>
                    <a:pt x="170" y="43"/>
                  </a:lnTo>
                  <a:lnTo>
                    <a:pt x="159" y="26"/>
                  </a:lnTo>
                  <a:lnTo>
                    <a:pt x="159" y="25"/>
                  </a:lnTo>
                  <a:lnTo>
                    <a:pt x="159" y="24"/>
                  </a:lnTo>
                  <a:lnTo>
                    <a:pt x="159" y="22"/>
                  </a:lnTo>
                  <a:lnTo>
                    <a:pt x="159" y="21"/>
                  </a:lnTo>
                  <a:lnTo>
                    <a:pt x="164" y="17"/>
                  </a:lnTo>
                  <a:lnTo>
                    <a:pt x="168" y="14"/>
                  </a:lnTo>
                  <a:lnTo>
                    <a:pt x="172" y="11"/>
                  </a:lnTo>
                  <a:lnTo>
                    <a:pt x="175" y="10"/>
                  </a:lnTo>
                  <a:lnTo>
                    <a:pt x="182" y="22"/>
                  </a:lnTo>
                  <a:lnTo>
                    <a:pt x="185" y="29"/>
                  </a:lnTo>
                  <a:lnTo>
                    <a:pt x="188" y="32"/>
                  </a:lnTo>
                  <a:lnTo>
                    <a:pt x="190" y="34"/>
                  </a:lnTo>
                  <a:lnTo>
                    <a:pt x="190" y="32"/>
                  </a:lnTo>
                  <a:lnTo>
                    <a:pt x="191" y="32"/>
                  </a:lnTo>
                  <a:lnTo>
                    <a:pt x="189" y="24"/>
                  </a:lnTo>
                  <a:lnTo>
                    <a:pt x="186" y="15"/>
                  </a:lnTo>
                  <a:lnTo>
                    <a:pt x="184" y="8"/>
                  </a:lnTo>
                  <a:lnTo>
                    <a:pt x="183" y="3"/>
                  </a:lnTo>
                  <a:lnTo>
                    <a:pt x="184" y="1"/>
                  </a:lnTo>
                  <a:lnTo>
                    <a:pt x="184" y="0"/>
                  </a:lnTo>
                  <a:lnTo>
                    <a:pt x="185" y="0"/>
                  </a:lnTo>
                  <a:lnTo>
                    <a:pt x="188" y="0"/>
                  </a:lnTo>
                  <a:lnTo>
                    <a:pt x="193" y="6"/>
                  </a:lnTo>
                  <a:lnTo>
                    <a:pt x="198" y="14"/>
                  </a:lnTo>
                  <a:lnTo>
                    <a:pt x="203" y="20"/>
                  </a:lnTo>
                  <a:lnTo>
                    <a:pt x="208" y="26"/>
                  </a:lnTo>
                  <a:lnTo>
                    <a:pt x="211" y="32"/>
                  </a:lnTo>
                  <a:lnTo>
                    <a:pt x="216" y="40"/>
                  </a:lnTo>
                  <a:lnTo>
                    <a:pt x="221" y="46"/>
                  </a:lnTo>
                  <a:lnTo>
                    <a:pt x="226" y="53"/>
                  </a:lnTo>
                  <a:lnTo>
                    <a:pt x="241" y="82"/>
                  </a:lnTo>
                  <a:lnTo>
                    <a:pt x="254" y="109"/>
                  </a:lnTo>
                  <a:lnTo>
                    <a:pt x="267" y="136"/>
                  </a:lnTo>
                  <a:lnTo>
                    <a:pt x="278" y="163"/>
                  </a:lnTo>
                  <a:lnTo>
                    <a:pt x="287" y="192"/>
                  </a:lnTo>
                  <a:lnTo>
                    <a:pt x="294" y="220"/>
                  </a:lnTo>
                  <a:lnTo>
                    <a:pt x="299" y="250"/>
                  </a:lnTo>
                  <a:lnTo>
                    <a:pt x="303" y="282"/>
                  </a:lnTo>
                  <a:lnTo>
                    <a:pt x="303" y="292"/>
                  </a:lnTo>
                  <a:lnTo>
                    <a:pt x="303" y="303"/>
                  </a:lnTo>
                  <a:lnTo>
                    <a:pt x="303" y="313"/>
                  </a:lnTo>
                  <a:lnTo>
                    <a:pt x="303" y="324"/>
                  </a:lnTo>
                  <a:lnTo>
                    <a:pt x="298" y="324"/>
                  </a:lnTo>
                  <a:lnTo>
                    <a:pt x="294" y="324"/>
                  </a:lnTo>
                  <a:lnTo>
                    <a:pt x="289" y="324"/>
                  </a:lnTo>
                  <a:lnTo>
                    <a:pt x="284" y="324"/>
                  </a:lnTo>
                  <a:lnTo>
                    <a:pt x="284" y="308"/>
                  </a:lnTo>
                  <a:lnTo>
                    <a:pt x="282" y="292"/>
                  </a:lnTo>
                  <a:lnTo>
                    <a:pt x="280" y="277"/>
                  </a:lnTo>
                  <a:lnTo>
                    <a:pt x="279" y="268"/>
                  </a:lnTo>
                  <a:lnTo>
                    <a:pt x="278" y="268"/>
                  </a:lnTo>
                  <a:lnTo>
                    <a:pt x="277" y="268"/>
                  </a:lnTo>
                  <a:lnTo>
                    <a:pt x="275" y="268"/>
                  </a:lnTo>
                  <a:lnTo>
                    <a:pt x="274" y="268"/>
                  </a:lnTo>
                  <a:lnTo>
                    <a:pt x="275" y="280"/>
                  </a:lnTo>
                  <a:lnTo>
                    <a:pt x="277" y="294"/>
                  </a:lnTo>
                  <a:lnTo>
                    <a:pt x="277" y="309"/>
                  </a:lnTo>
                  <a:lnTo>
                    <a:pt x="274" y="324"/>
                  </a:lnTo>
                  <a:lnTo>
                    <a:pt x="267" y="322"/>
                  </a:lnTo>
                  <a:lnTo>
                    <a:pt x="259" y="322"/>
                  </a:lnTo>
                  <a:lnTo>
                    <a:pt x="252" y="322"/>
                  </a:lnTo>
                  <a:lnTo>
                    <a:pt x="245" y="322"/>
                  </a:lnTo>
                  <a:lnTo>
                    <a:pt x="245" y="294"/>
                  </a:lnTo>
                  <a:lnTo>
                    <a:pt x="243" y="259"/>
                  </a:lnTo>
                  <a:lnTo>
                    <a:pt x="240" y="226"/>
                  </a:lnTo>
                  <a:lnTo>
                    <a:pt x="231" y="201"/>
                  </a:lnTo>
                  <a:lnTo>
                    <a:pt x="230" y="201"/>
                  </a:lnTo>
                  <a:lnTo>
                    <a:pt x="229" y="201"/>
                  </a:lnTo>
                  <a:lnTo>
                    <a:pt x="227" y="203"/>
                  </a:lnTo>
                  <a:lnTo>
                    <a:pt x="226" y="203"/>
                  </a:lnTo>
                  <a:lnTo>
                    <a:pt x="227" y="209"/>
                  </a:lnTo>
                  <a:lnTo>
                    <a:pt x="229" y="215"/>
                  </a:lnTo>
                  <a:lnTo>
                    <a:pt x="230" y="225"/>
                  </a:lnTo>
                  <a:lnTo>
                    <a:pt x="233" y="243"/>
                  </a:lnTo>
                  <a:lnTo>
                    <a:pt x="235" y="257"/>
                  </a:lnTo>
                  <a:lnTo>
                    <a:pt x="235" y="272"/>
                  </a:lnTo>
                  <a:lnTo>
                    <a:pt x="236" y="293"/>
                  </a:lnTo>
                  <a:lnTo>
                    <a:pt x="236" y="324"/>
                  </a:lnTo>
                  <a:lnTo>
                    <a:pt x="225" y="324"/>
                  </a:lnTo>
                  <a:lnTo>
                    <a:pt x="215" y="322"/>
                  </a:lnTo>
                  <a:lnTo>
                    <a:pt x="204" y="322"/>
                  </a:lnTo>
                  <a:lnTo>
                    <a:pt x="193" y="322"/>
                  </a:lnTo>
                  <a:lnTo>
                    <a:pt x="182" y="321"/>
                  </a:lnTo>
                  <a:lnTo>
                    <a:pt x="170" y="321"/>
                  </a:lnTo>
                  <a:lnTo>
                    <a:pt x="161" y="321"/>
                  </a:lnTo>
                  <a:lnTo>
                    <a:pt x="149" y="321"/>
                  </a:lnTo>
                  <a:lnTo>
                    <a:pt x="148" y="315"/>
                  </a:lnTo>
                  <a:lnTo>
                    <a:pt x="148" y="308"/>
                  </a:lnTo>
                  <a:lnTo>
                    <a:pt x="147" y="293"/>
                  </a:lnTo>
                  <a:lnTo>
                    <a:pt x="146" y="268"/>
                  </a:lnTo>
                  <a:lnTo>
                    <a:pt x="143" y="256"/>
                  </a:lnTo>
                  <a:lnTo>
                    <a:pt x="141" y="245"/>
                  </a:lnTo>
                  <a:lnTo>
                    <a:pt x="137" y="234"/>
                  </a:lnTo>
                  <a:lnTo>
                    <a:pt x="135" y="221"/>
                  </a:lnTo>
                  <a:lnTo>
                    <a:pt x="133" y="221"/>
                  </a:lnTo>
                  <a:lnTo>
                    <a:pt x="132" y="220"/>
                  </a:lnTo>
                  <a:lnTo>
                    <a:pt x="130" y="220"/>
                  </a:lnTo>
                  <a:lnTo>
                    <a:pt x="128" y="220"/>
                  </a:lnTo>
                  <a:lnTo>
                    <a:pt x="133" y="245"/>
                  </a:lnTo>
                  <a:lnTo>
                    <a:pt x="137" y="268"/>
                  </a:lnTo>
                  <a:lnTo>
                    <a:pt x="140" y="294"/>
                  </a:lnTo>
                  <a:lnTo>
                    <a:pt x="141" y="321"/>
                  </a:lnTo>
                  <a:lnTo>
                    <a:pt x="127" y="321"/>
                  </a:lnTo>
                  <a:lnTo>
                    <a:pt x="117" y="321"/>
                  </a:lnTo>
                  <a:lnTo>
                    <a:pt x="110" y="321"/>
                  </a:lnTo>
                  <a:lnTo>
                    <a:pt x="105" y="321"/>
                  </a:lnTo>
                  <a:lnTo>
                    <a:pt x="101" y="321"/>
                  </a:lnTo>
                  <a:lnTo>
                    <a:pt x="100" y="320"/>
                  </a:lnTo>
                  <a:lnTo>
                    <a:pt x="99" y="320"/>
                  </a:lnTo>
                  <a:lnTo>
                    <a:pt x="99" y="319"/>
                  </a:lnTo>
                  <a:lnTo>
                    <a:pt x="98" y="295"/>
                  </a:lnTo>
                  <a:lnTo>
                    <a:pt x="95" y="273"/>
                  </a:lnTo>
                  <a:lnTo>
                    <a:pt x="91" y="252"/>
                  </a:lnTo>
                  <a:lnTo>
                    <a:pt x="83" y="232"/>
                  </a:lnTo>
                  <a:lnTo>
                    <a:pt x="81" y="232"/>
                  </a:lnTo>
                  <a:lnTo>
                    <a:pt x="80" y="232"/>
                  </a:lnTo>
                  <a:lnTo>
                    <a:pt x="79" y="232"/>
                  </a:lnTo>
                  <a:lnTo>
                    <a:pt x="78" y="232"/>
                  </a:lnTo>
                  <a:lnTo>
                    <a:pt x="79" y="243"/>
                  </a:lnTo>
                  <a:lnTo>
                    <a:pt x="83" y="258"/>
                  </a:lnTo>
                  <a:lnTo>
                    <a:pt x="86" y="273"/>
                  </a:lnTo>
                  <a:lnTo>
                    <a:pt x="90" y="288"/>
                  </a:lnTo>
                  <a:lnTo>
                    <a:pt x="90" y="295"/>
                  </a:lnTo>
                  <a:lnTo>
                    <a:pt x="90" y="303"/>
                  </a:lnTo>
                  <a:lnTo>
                    <a:pt x="90" y="311"/>
                  </a:lnTo>
                  <a:lnTo>
                    <a:pt x="90" y="319"/>
                  </a:lnTo>
                  <a:lnTo>
                    <a:pt x="81" y="319"/>
                  </a:lnTo>
                  <a:lnTo>
                    <a:pt x="73" y="319"/>
                  </a:lnTo>
                  <a:lnTo>
                    <a:pt x="64" y="319"/>
                  </a:lnTo>
                  <a:lnTo>
                    <a:pt x="55" y="319"/>
                  </a:lnTo>
                  <a:lnTo>
                    <a:pt x="54" y="316"/>
                  </a:lnTo>
                  <a:lnTo>
                    <a:pt x="54" y="311"/>
                  </a:lnTo>
                  <a:lnTo>
                    <a:pt x="53" y="301"/>
                  </a:lnTo>
                  <a:lnTo>
                    <a:pt x="52" y="283"/>
                  </a:lnTo>
                  <a:lnTo>
                    <a:pt x="47" y="259"/>
                  </a:lnTo>
                  <a:lnTo>
                    <a:pt x="41" y="239"/>
                  </a:lnTo>
                  <a:lnTo>
                    <a:pt x="33" y="219"/>
                  </a:lnTo>
                  <a:lnTo>
                    <a:pt x="25" y="198"/>
                  </a:lnTo>
                  <a:lnTo>
                    <a:pt x="10" y="177"/>
                  </a:lnTo>
                  <a:lnTo>
                    <a:pt x="4" y="166"/>
                  </a:lnTo>
                  <a:lnTo>
                    <a:pt x="0" y="162"/>
                  </a:lnTo>
                  <a:lnTo>
                    <a:pt x="0" y="159"/>
                  </a:lnTo>
                  <a:close/>
                </a:path>
              </a:pathLst>
            </a:custGeom>
            <a:solidFill>
              <a:srgbClr val="FF0000"/>
            </a:solidFill>
            <a:ln w="9525">
              <a:noFill/>
              <a:round/>
              <a:headEnd/>
              <a:tailEnd/>
            </a:ln>
          </p:spPr>
          <p:txBody>
            <a:bodyPr/>
            <a:lstStyle/>
            <a:p>
              <a:endParaRPr lang="el-GR"/>
            </a:p>
          </p:txBody>
        </p:sp>
        <p:sp>
          <p:nvSpPr>
            <p:cNvPr id="41344" name="Freeform 739"/>
            <p:cNvSpPr>
              <a:spLocks/>
            </p:cNvSpPr>
            <p:nvPr/>
          </p:nvSpPr>
          <p:spPr bwMode="auto">
            <a:xfrm>
              <a:off x="4561" y="2917"/>
              <a:ext cx="16" cy="8"/>
            </a:xfrm>
            <a:custGeom>
              <a:avLst/>
              <a:gdLst>
                <a:gd name="T0" fmla="*/ 0 w 16"/>
                <a:gd name="T1" fmla="*/ 4 h 8"/>
                <a:gd name="T2" fmla="*/ 5 w 16"/>
                <a:gd name="T3" fmla="*/ 3 h 8"/>
                <a:gd name="T4" fmla="*/ 10 w 16"/>
                <a:gd name="T5" fmla="*/ 0 h 8"/>
                <a:gd name="T6" fmla="*/ 14 w 16"/>
                <a:gd name="T7" fmla="*/ 0 h 8"/>
                <a:gd name="T8" fmla="*/ 16 w 16"/>
                <a:gd name="T9" fmla="*/ 0 h 8"/>
                <a:gd name="T10" fmla="*/ 16 w 16"/>
                <a:gd name="T11" fmla="*/ 2 h 8"/>
                <a:gd name="T12" fmla="*/ 16 w 16"/>
                <a:gd name="T13" fmla="*/ 3 h 8"/>
                <a:gd name="T14" fmla="*/ 16 w 16"/>
                <a:gd name="T15" fmla="*/ 4 h 8"/>
                <a:gd name="T16" fmla="*/ 16 w 16"/>
                <a:gd name="T17" fmla="*/ 5 h 8"/>
                <a:gd name="T18" fmla="*/ 12 w 16"/>
                <a:gd name="T19" fmla="*/ 7 h 8"/>
                <a:gd name="T20" fmla="*/ 9 w 16"/>
                <a:gd name="T21" fmla="*/ 7 h 8"/>
                <a:gd name="T22" fmla="*/ 5 w 16"/>
                <a:gd name="T23" fmla="*/ 8 h 8"/>
                <a:gd name="T24" fmla="*/ 0 w 16"/>
                <a:gd name="T25" fmla="*/ 8 h 8"/>
                <a:gd name="T26" fmla="*/ 0 w 16"/>
                <a:gd name="T27" fmla="*/ 7 h 8"/>
                <a:gd name="T28" fmla="*/ 0 w 16"/>
                <a:gd name="T29" fmla="*/ 5 h 8"/>
                <a:gd name="T30" fmla="*/ 0 w 16"/>
                <a:gd name="T31" fmla="*/ 5 h 8"/>
                <a:gd name="T32" fmla="*/ 0 w 16"/>
                <a:gd name="T33" fmla="*/ 4 h 8"/>
                <a:gd name="T34" fmla="*/ 0 w 16"/>
                <a:gd name="T35" fmla="*/ 4 h 8"/>
                <a:gd name="T36" fmla="*/ 0 w 16"/>
                <a:gd name="T37" fmla="*/ 4 h 8"/>
                <a:gd name="T38" fmla="*/ 0 w 16"/>
                <a:gd name="T39" fmla="*/ 4 h 8"/>
                <a:gd name="T40" fmla="*/ 0 w 16"/>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8"/>
                <a:gd name="T65" fmla="*/ 16 w 16"/>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8">
                  <a:moveTo>
                    <a:pt x="0" y="4"/>
                  </a:moveTo>
                  <a:lnTo>
                    <a:pt x="5" y="3"/>
                  </a:lnTo>
                  <a:lnTo>
                    <a:pt x="10" y="0"/>
                  </a:lnTo>
                  <a:lnTo>
                    <a:pt x="14" y="0"/>
                  </a:lnTo>
                  <a:lnTo>
                    <a:pt x="16" y="0"/>
                  </a:lnTo>
                  <a:lnTo>
                    <a:pt x="16" y="2"/>
                  </a:lnTo>
                  <a:lnTo>
                    <a:pt x="16" y="3"/>
                  </a:lnTo>
                  <a:lnTo>
                    <a:pt x="16" y="4"/>
                  </a:lnTo>
                  <a:lnTo>
                    <a:pt x="16" y="5"/>
                  </a:lnTo>
                  <a:lnTo>
                    <a:pt x="12" y="7"/>
                  </a:lnTo>
                  <a:lnTo>
                    <a:pt x="9" y="7"/>
                  </a:lnTo>
                  <a:lnTo>
                    <a:pt x="5" y="8"/>
                  </a:lnTo>
                  <a:lnTo>
                    <a:pt x="0" y="8"/>
                  </a:lnTo>
                  <a:lnTo>
                    <a:pt x="0" y="7"/>
                  </a:lnTo>
                  <a:lnTo>
                    <a:pt x="0" y="5"/>
                  </a:lnTo>
                  <a:lnTo>
                    <a:pt x="0" y="4"/>
                  </a:lnTo>
                  <a:close/>
                </a:path>
              </a:pathLst>
            </a:custGeom>
            <a:solidFill>
              <a:srgbClr val="000000"/>
            </a:solidFill>
            <a:ln w="9525">
              <a:noFill/>
              <a:round/>
              <a:headEnd/>
              <a:tailEnd/>
            </a:ln>
          </p:spPr>
          <p:txBody>
            <a:bodyPr/>
            <a:lstStyle/>
            <a:p>
              <a:endParaRPr lang="el-GR"/>
            </a:p>
          </p:txBody>
        </p:sp>
        <p:sp>
          <p:nvSpPr>
            <p:cNvPr id="41345" name="Freeform 740"/>
            <p:cNvSpPr>
              <a:spLocks/>
            </p:cNvSpPr>
            <p:nvPr/>
          </p:nvSpPr>
          <p:spPr bwMode="auto">
            <a:xfrm>
              <a:off x="4566" y="2956"/>
              <a:ext cx="28" cy="12"/>
            </a:xfrm>
            <a:custGeom>
              <a:avLst/>
              <a:gdLst>
                <a:gd name="T0" fmla="*/ 0 w 28"/>
                <a:gd name="T1" fmla="*/ 8 h 12"/>
                <a:gd name="T2" fmla="*/ 7 w 28"/>
                <a:gd name="T3" fmla="*/ 5 h 12"/>
                <a:gd name="T4" fmla="*/ 15 w 28"/>
                <a:gd name="T5" fmla="*/ 2 h 12"/>
                <a:gd name="T6" fmla="*/ 21 w 28"/>
                <a:gd name="T7" fmla="*/ 0 h 12"/>
                <a:gd name="T8" fmla="*/ 27 w 28"/>
                <a:gd name="T9" fmla="*/ 0 h 12"/>
                <a:gd name="T10" fmla="*/ 28 w 28"/>
                <a:gd name="T11" fmla="*/ 1 h 12"/>
                <a:gd name="T12" fmla="*/ 28 w 28"/>
                <a:gd name="T13" fmla="*/ 2 h 12"/>
                <a:gd name="T14" fmla="*/ 28 w 28"/>
                <a:gd name="T15" fmla="*/ 3 h 12"/>
                <a:gd name="T16" fmla="*/ 28 w 28"/>
                <a:gd name="T17" fmla="*/ 5 h 12"/>
                <a:gd name="T18" fmla="*/ 22 w 28"/>
                <a:gd name="T19" fmla="*/ 7 h 12"/>
                <a:gd name="T20" fmla="*/ 16 w 28"/>
                <a:gd name="T21" fmla="*/ 10 h 12"/>
                <a:gd name="T22" fmla="*/ 9 w 28"/>
                <a:gd name="T23" fmla="*/ 12 h 12"/>
                <a:gd name="T24" fmla="*/ 0 w 28"/>
                <a:gd name="T25" fmla="*/ 12 h 12"/>
                <a:gd name="T26" fmla="*/ 0 w 28"/>
                <a:gd name="T27" fmla="*/ 11 h 12"/>
                <a:gd name="T28" fmla="*/ 0 w 28"/>
                <a:gd name="T29" fmla="*/ 10 h 12"/>
                <a:gd name="T30" fmla="*/ 0 w 28"/>
                <a:gd name="T31" fmla="*/ 10 h 12"/>
                <a:gd name="T32" fmla="*/ 0 w 28"/>
                <a:gd name="T33" fmla="*/ 8 h 12"/>
                <a:gd name="T34" fmla="*/ 0 w 28"/>
                <a:gd name="T35" fmla="*/ 8 h 12"/>
                <a:gd name="T36" fmla="*/ 0 w 28"/>
                <a:gd name="T37" fmla="*/ 8 h 12"/>
                <a:gd name="T38" fmla="*/ 0 w 28"/>
                <a:gd name="T39" fmla="*/ 8 h 12"/>
                <a:gd name="T40" fmla="*/ 0 w 28"/>
                <a:gd name="T41" fmla="*/ 8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2"/>
                <a:gd name="T65" fmla="*/ 28 w 28"/>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2">
                  <a:moveTo>
                    <a:pt x="0" y="8"/>
                  </a:moveTo>
                  <a:lnTo>
                    <a:pt x="7" y="5"/>
                  </a:lnTo>
                  <a:lnTo>
                    <a:pt x="15" y="2"/>
                  </a:lnTo>
                  <a:lnTo>
                    <a:pt x="21" y="0"/>
                  </a:lnTo>
                  <a:lnTo>
                    <a:pt x="27" y="0"/>
                  </a:lnTo>
                  <a:lnTo>
                    <a:pt x="28" y="1"/>
                  </a:lnTo>
                  <a:lnTo>
                    <a:pt x="28" y="2"/>
                  </a:lnTo>
                  <a:lnTo>
                    <a:pt x="28" y="3"/>
                  </a:lnTo>
                  <a:lnTo>
                    <a:pt x="28" y="5"/>
                  </a:lnTo>
                  <a:lnTo>
                    <a:pt x="22" y="7"/>
                  </a:lnTo>
                  <a:lnTo>
                    <a:pt x="16" y="10"/>
                  </a:lnTo>
                  <a:lnTo>
                    <a:pt x="9" y="12"/>
                  </a:lnTo>
                  <a:lnTo>
                    <a:pt x="0" y="12"/>
                  </a:lnTo>
                  <a:lnTo>
                    <a:pt x="0" y="11"/>
                  </a:lnTo>
                  <a:lnTo>
                    <a:pt x="0" y="10"/>
                  </a:lnTo>
                  <a:lnTo>
                    <a:pt x="0" y="8"/>
                  </a:lnTo>
                  <a:close/>
                </a:path>
              </a:pathLst>
            </a:custGeom>
            <a:solidFill>
              <a:srgbClr val="000000"/>
            </a:solidFill>
            <a:ln w="9525">
              <a:noFill/>
              <a:round/>
              <a:headEnd/>
              <a:tailEnd/>
            </a:ln>
          </p:spPr>
          <p:txBody>
            <a:bodyPr/>
            <a:lstStyle/>
            <a:p>
              <a:endParaRPr lang="el-GR"/>
            </a:p>
          </p:txBody>
        </p:sp>
        <p:sp>
          <p:nvSpPr>
            <p:cNvPr id="41346" name="Freeform 741"/>
            <p:cNvSpPr>
              <a:spLocks/>
            </p:cNvSpPr>
            <p:nvPr/>
          </p:nvSpPr>
          <p:spPr bwMode="auto">
            <a:xfrm>
              <a:off x="4571" y="2193"/>
              <a:ext cx="16" cy="13"/>
            </a:xfrm>
            <a:custGeom>
              <a:avLst/>
              <a:gdLst>
                <a:gd name="T0" fmla="*/ 0 w 16"/>
                <a:gd name="T1" fmla="*/ 0 h 13"/>
                <a:gd name="T2" fmla="*/ 4 w 16"/>
                <a:gd name="T3" fmla="*/ 1 h 13"/>
                <a:gd name="T4" fmla="*/ 6 w 16"/>
                <a:gd name="T5" fmla="*/ 2 h 13"/>
                <a:gd name="T6" fmla="*/ 10 w 16"/>
                <a:gd name="T7" fmla="*/ 4 h 13"/>
                <a:gd name="T8" fmla="*/ 16 w 16"/>
                <a:gd name="T9" fmla="*/ 8 h 13"/>
                <a:gd name="T10" fmla="*/ 16 w 16"/>
                <a:gd name="T11" fmla="*/ 9 h 13"/>
                <a:gd name="T12" fmla="*/ 16 w 16"/>
                <a:gd name="T13" fmla="*/ 11 h 13"/>
                <a:gd name="T14" fmla="*/ 16 w 16"/>
                <a:gd name="T15" fmla="*/ 12 h 13"/>
                <a:gd name="T16" fmla="*/ 16 w 16"/>
                <a:gd name="T17" fmla="*/ 13 h 13"/>
                <a:gd name="T18" fmla="*/ 12 w 16"/>
                <a:gd name="T19" fmla="*/ 12 h 13"/>
                <a:gd name="T20" fmla="*/ 9 w 16"/>
                <a:gd name="T21" fmla="*/ 11 h 13"/>
                <a:gd name="T22" fmla="*/ 5 w 16"/>
                <a:gd name="T23" fmla="*/ 8 h 13"/>
                <a:gd name="T24" fmla="*/ 0 w 16"/>
                <a:gd name="T25" fmla="*/ 6 h 13"/>
                <a:gd name="T26" fmla="*/ 0 w 16"/>
                <a:gd name="T27" fmla="*/ 4 h 13"/>
                <a:gd name="T28" fmla="*/ 0 w 16"/>
                <a:gd name="T29" fmla="*/ 3 h 13"/>
                <a:gd name="T30" fmla="*/ 0 w 16"/>
                <a:gd name="T31" fmla="*/ 1 h 13"/>
                <a:gd name="T32" fmla="*/ 0 w 16"/>
                <a:gd name="T33" fmla="*/ 0 h 13"/>
                <a:gd name="T34" fmla="*/ 0 w 16"/>
                <a:gd name="T35" fmla="*/ 0 h 13"/>
                <a:gd name="T36" fmla="*/ 0 w 16"/>
                <a:gd name="T37" fmla="*/ 0 h 13"/>
                <a:gd name="T38" fmla="*/ 0 w 16"/>
                <a:gd name="T39" fmla="*/ 0 h 13"/>
                <a:gd name="T40" fmla="*/ 0 w 16"/>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3"/>
                <a:gd name="T65" fmla="*/ 16 w 1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3">
                  <a:moveTo>
                    <a:pt x="0" y="0"/>
                  </a:moveTo>
                  <a:lnTo>
                    <a:pt x="4" y="1"/>
                  </a:lnTo>
                  <a:lnTo>
                    <a:pt x="6" y="2"/>
                  </a:lnTo>
                  <a:lnTo>
                    <a:pt x="10" y="4"/>
                  </a:lnTo>
                  <a:lnTo>
                    <a:pt x="16" y="8"/>
                  </a:lnTo>
                  <a:lnTo>
                    <a:pt x="16" y="9"/>
                  </a:lnTo>
                  <a:lnTo>
                    <a:pt x="16" y="11"/>
                  </a:lnTo>
                  <a:lnTo>
                    <a:pt x="16" y="12"/>
                  </a:lnTo>
                  <a:lnTo>
                    <a:pt x="16" y="13"/>
                  </a:lnTo>
                  <a:lnTo>
                    <a:pt x="12" y="12"/>
                  </a:lnTo>
                  <a:lnTo>
                    <a:pt x="9" y="11"/>
                  </a:lnTo>
                  <a:lnTo>
                    <a:pt x="5" y="8"/>
                  </a:lnTo>
                  <a:lnTo>
                    <a:pt x="0" y="6"/>
                  </a:lnTo>
                  <a:lnTo>
                    <a:pt x="0" y="4"/>
                  </a:lnTo>
                  <a:lnTo>
                    <a:pt x="0" y="3"/>
                  </a:lnTo>
                  <a:lnTo>
                    <a:pt x="0" y="1"/>
                  </a:lnTo>
                  <a:lnTo>
                    <a:pt x="0" y="0"/>
                  </a:lnTo>
                  <a:close/>
                </a:path>
              </a:pathLst>
            </a:custGeom>
            <a:solidFill>
              <a:srgbClr val="000000"/>
            </a:solidFill>
            <a:ln w="9525">
              <a:noFill/>
              <a:round/>
              <a:headEnd/>
              <a:tailEnd/>
            </a:ln>
          </p:spPr>
          <p:txBody>
            <a:bodyPr/>
            <a:lstStyle/>
            <a:p>
              <a:endParaRPr lang="el-GR"/>
            </a:p>
          </p:txBody>
        </p:sp>
        <p:sp>
          <p:nvSpPr>
            <p:cNvPr id="41347" name="Freeform 742"/>
            <p:cNvSpPr>
              <a:spLocks/>
            </p:cNvSpPr>
            <p:nvPr/>
          </p:nvSpPr>
          <p:spPr bwMode="auto">
            <a:xfrm>
              <a:off x="4573" y="2138"/>
              <a:ext cx="42" cy="27"/>
            </a:xfrm>
            <a:custGeom>
              <a:avLst/>
              <a:gdLst>
                <a:gd name="T0" fmla="*/ 0 w 42"/>
                <a:gd name="T1" fmla="*/ 0 h 27"/>
                <a:gd name="T2" fmla="*/ 5 w 42"/>
                <a:gd name="T3" fmla="*/ 0 h 27"/>
                <a:gd name="T4" fmla="*/ 12 w 42"/>
                <a:gd name="T5" fmla="*/ 3 h 27"/>
                <a:gd name="T6" fmla="*/ 19 w 42"/>
                <a:gd name="T7" fmla="*/ 5 h 27"/>
                <a:gd name="T8" fmla="*/ 26 w 42"/>
                <a:gd name="T9" fmla="*/ 8 h 27"/>
                <a:gd name="T10" fmla="*/ 33 w 42"/>
                <a:gd name="T11" fmla="*/ 13 h 27"/>
                <a:gd name="T12" fmla="*/ 39 w 42"/>
                <a:gd name="T13" fmla="*/ 16 h 27"/>
                <a:gd name="T14" fmla="*/ 41 w 42"/>
                <a:gd name="T15" fmla="*/ 22 h 27"/>
                <a:gd name="T16" fmla="*/ 42 w 42"/>
                <a:gd name="T17" fmla="*/ 27 h 27"/>
                <a:gd name="T18" fmla="*/ 41 w 42"/>
                <a:gd name="T19" fmla="*/ 27 h 27"/>
                <a:gd name="T20" fmla="*/ 40 w 42"/>
                <a:gd name="T21" fmla="*/ 27 h 27"/>
                <a:gd name="T22" fmla="*/ 39 w 42"/>
                <a:gd name="T23" fmla="*/ 27 h 27"/>
                <a:gd name="T24" fmla="*/ 38 w 42"/>
                <a:gd name="T25" fmla="*/ 27 h 27"/>
                <a:gd name="T26" fmla="*/ 30 w 42"/>
                <a:gd name="T27" fmla="*/ 20 h 27"/>
                <a:gd name="T28" fmla="*/ 21 w 42"/>
                <a:gd name="T29" fmla="*/ 16 h 27"/>
                <a:gd name="T30" fmla="*/ 12 w 42"/>
                <a:gd name="T31" fmla="*/ 13 h 27"/>
                <a:gd name="T32" fmla="*/ 2 w 42"/>
                <a:gd name="T33" fmla="*/ 6 h 27"/>
                <a:gd name="T34" fmla="*/ 2 w 42"/>
                <a:gd name="T35" fmla="*/ 5 h 27"/>
                <a:gd name="T36" fmla="*/ 2 w 42"/>
                <a:gd name="T37" fmla="*/ 3 h 27"/>
                <a:gd name="T38" fmla="*/ 0 w 42"/>
                <a:gd name="T39" fmla="*/ 1 h 27"/>
                <a:gd name="T40" fmla="*/ 0 w 42"/>
                <a:gd name="T41" fmla="*/ 0 h 27"/>
                <a:gd name="T42" fmla="*/ 0 w 42"/>
                <a:gd name="T43" fmla="*/ 0 h 27"/>
                <a:gd name="T44" fmla="*/ 0 w 42"/>
                <a:gd name="T45" fmla="*/ 0 h 27"/>
                <a:gd name="T46" fmla="*/ 0 w 42"/>
                <a:gd name="T47" fmla="*/ 0 h 27"/>
                <a:gd name="T48" fmla="*/ 0 w 42"/>
                <a:gd name="T49" fmla="*/ 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27"/>
                <a:gd name="T77" fmla="*/ 42 w 42"/>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27">
                  <a:moveTo>
                    <a:pt x="0" y="0"/>
                  </a:moveTo>
                  <a:lnTo>
                    <a:pt x="5" y="0"/>
                  </a:lnTo>
                  <a:lnTo>
                    <a:pt x="12" y="3"/>
                  </a:lnTo>
                  <a:lnTo>
                    <a:pt x="19" y="5"/>
                  </a:lnTo>
                  <a:lnTo>
                    <a:pt x="26" y="8"/>
                  </a:lnTo>
                  <a:lnTo>
                    <a:pt x="33" y="13"/>
                  </a:lnTo>
                  <a:lnTo>
                    <a:pt x="39" y="16"/>
                  </a:lnTo>
                  <a:lnTo>
                    <a:pt x="41" y="22"/>
                  </a:lnTo>
                  <a:lnTo>
                    <a:pt x="42" y="27"/>
                  </a:lnTo>
                  <a:lnTo>
                    <a:pt x="41" y="27"/>
                  </a:lnTo>
                  <a:lnTo>
                    <a:pt x="40" y="27"/>
                  </a:lnTo>
                  <a:lnTo>
                    <a:pt x="39" y="27"/>
                  </a:lnTo>
                  <a:lnTo>
                    <a:pt x="38" y="27"/>
                  </a:lnTo>
                  <a:lnTo>
                    <a:pt x="30" y="20"/>
                  </a:lnTo>
                  <a:lnTo>
                    <a:pt x="21" y="16"/>
                  </a:lnTo>
                  <a:lnTo>
                    <a:pt x="12" y="13"/>
                  </a:lnTo>
                  <a:lnTo>
                    <a:pt x="2" y="6"/>
                  </a:lnTo>
                  <a:lnTo>
                    <a:pt x="2" y="5"/>
                  </a:lnTo>
                  <a:lnTo>
                    <a:pt x="2" y="3"/>
                  </a:lnTo>
                  <a:lnTo>
                    <a:pt x="0" y="1"/>
                  </a:lnTo>
                  <a:lnTo>
                    <a:pt x="0" y="0"/>
                  </a:lnTo>
                  <a:close/>
                </a:path>
              </a:pathLst>
            </a:custGeom>
            <a:solidFill>
              <a:srgbClr val="000000"/>
            </a:solidFill>
            <a:ln w="9525">
              <a:noFill/>
              <a:round/>
              <a:headEnd/>
              <a:tailEnd/>
            </a:ln>
          </p:spPr>
          <p:txBody>
            <a:bodyPr/>
            <a:lstStyle/>
            <a:p>
              <a:endParaRPr lang="el-GR"/>
            </a:p>
          </p:txBody>
        </p:sp>
        <p:sp>
          <p:nvSpPr>
            <p:cNvPr id="41348" name="Freeform 743"/>
            <p:cNvSpPr>
              <a:spLocks/>
            </p:cNvSpPr>
            <p:nvPr/>
          </p:nvSpPr>
          <p:spPr bwMode="auto">
            <a:xfrm>
              <a:off x="4572" y="2580"/>
              <a:ext cx="13" cy="30"/>
            </a:xfrm>
            <a:custGeom>
              <a:avLst/>
              <a:gdLst>
                <a:gd name="T0" fmla="*/ 0 w 13"/>
                <a:gd name="T1" fmla="*/ 24 h 30"/>
                <a:gd name="T2" fmla="*/ 3 w 13"/>
                <a:gd name="T3" fmla="*/ 16 h 30"/>
                <a:gd name="T4" fmla="*/ 5 w 13"/>
                <a:gd name="T5" fmla="*/ 10 h 30"/>
                <a:gd name="T6" fmla="*/ 6 w 13"/>
                <a:gd name="T7" fmla="*/ 6 h 30"/>
                <a:gd name="T8" fmla="*/ 8 w 13"/>
                <a:gd name="T9" fmla="*/ 0 h 30"/>
                <a:gd name="T10" fmla="*/ 9 w 13"/>
                <a:gd name="T11" fmla="*/ 2 h 30"/>
                <a:gd name="T12" fmla="*/ 10 w 13"/>
                <a:gd name="T13" fmla="*/ 2 h 30"/>
                <a:gd name="T14" fmla="*/ 11 w 13"/>
                <a:gd name="T15" fmla="*/ 2 h 30"/>
                <a:gd name="T16" fmla="*/ 13 w 13"/>
                <a:gd name="T17" fmla="*/ 3 h 30"/>
                <a:gd name="T18" fmla="*/ 13 w 13"/>
                <a:gd name="T19" fmla="*/ 8 h 30"/>
                <a:gd name="T20" fmla="*/ 10 w 13"/>
                <a:gd name="T21" fmla="*/ 16 h 30"/>
                <a:gd name="T22" fmla="*/ 8 w 13"/>
                <a:gd name="T23" fmla="*/ 24 h 30"/>
                <a:gd name="T24" fmla="*/ 3 w 13"/>
                <a:gd name="T25" fmla="*/ 30 h 30"/>
                <a:gd name="T26" fmla="*/ 1 w 13"/>
                <a:gd name="T27" fmla="*/ 29 h 30"/>
                <a:gd name="T28" fmla="*/ 0 w 13"/>
                <a:gd name="T29" fmla="*/ 29 h 30"/>
                <a:gd name="T30" fmla="*/ 0 w 13"/>
                <a:gd name="T31" fmla="*/ 26 h 30"/>
                <a:gd name="T32" fmla="*/ 0 w 13"/>
                <a:gd name="T33" fmla="*/ 24 h 30"/>
                <a:gd name="T34" fmla="*/ 0 w 13"/>
                <a:gd name="T35" fmla="*/ 24 h 30"/>
                <a:gd name="T36" fmla="*/ 0 w 13"/>
                <a:gd name="T37" fmla="*/ 24 h 30"/>
                <a:gd name="T38" fmla="*/ 0 w 13"/>
                <a:gd name="T39" fmla="*/ 24 h 30"/>
                <a:gd name="T40" fmla="*/ 0 w 13"/>
                <a:gd name="T41" fmla="*/ 2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0"/>
                <a:gd name="T65" fmla="*/ 13 w 13"/>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0">
                  <a:moveTo>
                    <a:pt x="0" y="24"/>
                  </a:moveTo>
                  <a:lnTo>
                    <a:pt x="3" y="16"/>
                  </a:lnTo>
                  <a:lnTo>
                    <a:pt x="5" y="10"/>
                  </a:lnTo>
                  <a:lnTo>
                    <a:pt x="6" y="6"/>
                  </a:lnTo>
                  <a:lnTo>
                    <a:pt x="8" y="0"/>
                  </a:lnTo>
                  <a:lnTo>
                    <a:pt x="9" y="2"/>
                  </a:lnTo>
                  <a:lnTo>
                    <a:pt x="10" y="2"/>
                  </a:lnTo>
                  <a:lnTo>
                    <a:pt x="11" y="2"/>
                  </a:lnTo>
                  <a:lnTo>
                    <a:pt x="13" y="3"/>
                  </a:lnTo>
                  <a:lnTo>
                    <a:pt x="13" y="8"/>
                  </a:lnTo>
                  <a:lnTo>
                    <a:pt x="10" y="16"/>
                  </a:lnTo>
                  <a:lnTo>
                    <a:pt x="8" y="24"/>
                  </a:lnTo>
                  <a:lnTo>
                    <a:pt x="3" y="30"/>
                  </a:lnTo>
                  <a:lnTo>
                    <a:pt x="1" y="29"/>
                  </a:lnTo>
                  <a:lnTo>
                    <a:pt x="0" y="29"/>
                  </a:lnTo>
                  <a:lnTo>
                    <a:pt x="0" y="26"/>
                  </a:lnTo>
                  <a:lnTo>
                    <a:pt x="0" y="24"/>
                  </a:lnTo>
                  <a:close/>
                </a:path>
              </a:pathLst>
            </a:custGeom>
            <a:solidFill>
              <a:srgbClr val="000000"/>
            </a:solidFill>
            <a:ln w="9525">
              <a:noFill/>
              <a:round/>
              <a:headEnd/>
              <a:tailEnd/>
            </a:ln>
          </p:spPr>
          <p:txBody>
            <a:bodyPr/>
            <a:lstStyle/>
            <a:p>
              <a:endParaRPr lang="el-GR"/>
            </a:p>
          </p:txBody>
        </p:sp>
        <p:sp>
          <p:nvSpPr>
            <p:cNvPr id="41349" name="Freeform 744"/>
            <p:cNvSpPr>
              <a:spLocks/>
            </p:cNvSpPr>
            <p:nvPr/>
          </p:nvSpPr>
          <p:spPr bwMode="auto">
            <a:xfrm>
              <a:off x="4623" y="2661"/>
              <a:ext cx="21" cy="25"/>
            </a:xfrm>
            <a:custGeom>
              <a:avLst/>
              <a:gdLst>
                <a:gd name="T0" fmla="*/ 1 w 21"/>
                <a:gd name="T1" fmla="*/ 23 h 25"/>
                <a:gd name="T2" fmla="*/ 5 w 21"/>
                <a:gd name="T3" fmla="*/ 17 h 25"/>
                <a:gd name="T4" fmla="*/ 9 w 21"/>
                <a:gd name="T5" fmla="*/ 11 h 25"/>
                <a:gd name="T6" fmla="*/ 12 w 21"/>
                <a:gd name="T7" fmla="*/ 6 h 25"/>
                <a:gd name="T8" fmla="*/ 17 w 21"/>
                <a:gd name="T9" fmla="*/ 0 h 25"/>
                <a:gd name="T10" fmla="*/ 18 w 21"/>
                <a:gd name="T11" fmla="*/ 0 h 25"/>
                <a:gd name="T12" fmla="*/ 20 w 21"/>
                <a:gd name="T13" fmla="*/ 0 h 25"/>
                <a:gd name="T14" fmla="*/ 21 w 21"/>
                <a:gd name="T15" fmla="*/ 0 h 25"/>
                <a:gd name="T16" fmla="*/ 21 w 21"/>
                <a:gd name="T17" fmla="*/ 0 h 25"/>
                <a:gd name="T18" fmla="*/ 20 w 21"/>
                <a:gd name="T19" fmla="*/ 6 h 25"/>
                <a:gd name="T20" fmla="*/ 16 w 21"/>
                <a:gd name="T21" fmla="*/ 12 h 25"/>
                <a:gd name="T22" fmla="*/ 12 w 21"/>
                <a:gd name="T23" fmla="*/ 19 h 25"/>
                <a:gd name="T24" fmla="*/ 7 w 21"/>
                <a:gd name="T25" fmla="*/ 25 h 25"/>
                <a:gd name="T26" fmla="*/ 4 w 21"/>
                <a:gd name="T27" fmla="*/ 25 h 25"/>
                <a:gd name="T28" fmla="*/ 1 w 21"/>
                <a:gd name="T29" fmla="*/ 25 h 25"/>
                <a:gd name="T30" fmla="*/ 0 w 21"/>
                <a:gd name="T31" fmla="*/ 24 h 25"/>
                <a:gd name="T32" fmla="*/ 1 w 21"/>
                <a:gd name="T33" fmla="*/ 23 h 25"/>
                <a:gd name="T34" fmla="*/ 1 w 21"/>
                <a:gd name="T35" fmla="*/ 23 h 25"/>
                <a:gd name="T36" fmla="*/ 1 w 21"/>
                <a:gd name="T37" fmla="*/ 23 h 25"/>
                <a:gd name="T38" fmla="*/ 1 w 21"/>
                <a:gd name="T39" fmla="*/ 23 h 25"/>
                <a:gd name="T40" fmla="*/ 1 w 21"/>
                <a:gd name="T41" fmla="*/ 23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1" y="23"/>
                  </a:moveTo>
                  <a:lnTo>
                    <a:pt x="5" y="17"/>
                  </a:lnTo>
                  <a:lnTo>
                    <a:pt x="9" y="11"/>
                  </a:lnTo>
                  <a:lnTo>
                    <a:pt x="12" y="6"/>
                  </a:lnTo>
                  <a:lnTo>
                    <a:pt x="17" y="0"/>
                  </a:lnTo>
                  <a:lnTo>
                    <a:pt x="18" y="0"/>
                  </a:lnTo>
                  <a:lnTo>
                    <a:pt x="20" y="0"/>
                  </a:lnTo>
                  <a:lnTo>
                    <a:pt x="21" y="0"/>
                  </a:lnTo>
                  <a:lnTo>
                    <a:pt x="20" y="6"/>
                  </a:lnTo>
                  <a:lnTo>
                    <a:pt x="16" y="12"/>
                  </a:lnTo>
                  <a:lnTo>
                    <a:pt x="12" y="19"/>
                  </a:lnTo>
                  <a:lnTo>
                    <a:pt x="7" y="25"/>
                  </a:lnTo>
                  <a:lnTo>
                    <a:pt x="4" y="25"/>
                  </a:lnTo>
                  <a:lnTo>
                    <a:pt x="1" y="25"/>
                  </a:lnTo>
                  <a:lnTo>
                    <a:pt x="0" y="24"/>
                  </a:lnTo>
                  <a:lnTo>
                    <a:pt x="1" y="23"/>
                  </a:lnTo>
                  <a:close/>
                </a:path>
              </a:pathLst>
            </a:custGeom>
            <a:solidFill>
              <a:srgbClr val="000000"/>
            </a:solidFill>
            <a:ln w="9525">
              <a:noFill/>
              <a:round/>
              <a:headEnd/>
              <a:tailEnd/>
            </a:ln>
          </p:spPr>
          <p:txBody>
            <a:bodyPr/>
            <a:lstStyle/>
            <a:p>
              <a:endParaRPr lang="el-GR"/>
            </a:p>
          </p:txBody>
        </p:sp>
        <p:sp>
          <p:nvSpPr>
            <p:cNvPr id="41350" name="Freeform 745"/>
            <p:cNvSpPr>
              <a:spLocks/>
            </p:cNvSpPr>
            <p:nvPr/>
          </p:nvSpPr>
          <p:spPr bwMode="auto">
            <a:xfrm>
              <a:off x="4650" y="2617"/>
              <a:ext cx="8" cy="10"/>
            </a:xfrm>
            <a:custGeom>
              <a:avLst/>
              <a:gdLst>
                <a:gd name="T0" fmla="*/ 0 w 8"/>
                <a:gd name="T1" fmla="*/ 3 h 10"/>
                <a:gd name="T2" fmla="*/ 1 w 8"/>
                <a:gd name="T3" fmla="*/ 2 h 10"/>
                <a:gd name="T4" fmla="*/ 3 w 8"/>
                <a:gd name="T5" fmla="*/ 2 h 10"/>
                <a:gd name="T6" fmla="*/ 4 w 8"/>
                <a:gd name="T7" fmla="*/ 2 h 10"/>
                <a:gd name="T8" fmla="*/ 6 w 8"/>
                <a:gd name="T9" fmla="*/ 0 h 10"/>
                <a:gd name="T10" fmla="*/ 8 w 8"/>
                <a:gd name="T11" fmla="*/ 2 h 10"/>
                <a:gd name="T12" fmla="*/ 6 w 8"/>
                <a:gd name="T13" fmla="*/ 5 h 10"/>
                <a:gd name="T14" fmla="*/ 6 w 8"/>
                <a:gd name="T15" fmla="*/ 8 h 10"/>
                <a:gd name="T16" fmla="*/ 4 w 8"/>
                <a:gd name="T17" fmla="*/ 9 h 10"/>
                <a:gd name="T18" fmla="*/ 1 w 8"/>
                <a:gd name="T19" fmla="*/ 10 h 10"/>
                <a:gd name="T20" fmla="*/ 0 w 8"/>
                <a:gd name="T21" fmla="*/ 9 h 10"/>
                <a:gd name="T22" fmla="*/ 0 w 8"/>
                <a:gd name="T23" fmla="*/ 8 h 10"/>
                <a:gd name="T24" fmla="*/ 0 w 8"/>
                <a:gd name="T25" fmla="*/ 5 h 10"/>
                <a:gd name="T26" fmla="*/ 0 w 8"/>
                <a:gd name="T27" fmla="*/ 3 h 10"/>
                <a:gd name="T28" fmla="*/ 0 w 8"/>
                <a:gd name="T29" fmla="*/ 3 h 10"/>
                <a:gd name="T30" fmla="*/ 0 w 8"/>
                <a:gd name="T31" fmla="*/ 3 h 10"/>
                <a:gd name="T32" fmla="*/ 0 w 8"/>
                <a:gd name="T33" fmla="*/ 3 h 10"/>
                <a:gd name="T34" fmla="*/ 0 w 8"/>
                <a:gd name="T35" fmla="*/ 3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0"/>
                <a:gd name="T56" fmla="*/ 8 w 8"/>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0">
                  <a:moveTo>
                    <a:pt x="0" y="3"/>
                  </a:moveTo>
                  <a:lnTo>
                    <a:pt x="1" y="2"/>
                  </a:lnTo>
                  <a:lnTo>
                    <a:pt x="3" y="2"/>
                  </a:lnTo>
                  <a:lnTo>
                    <a:pt x="4" y="2"/>
                  </a:lnTo>
                  <a:lnTo>
                    <a:pt x="6" y="0"/>
                  </a:lnTo>
                  <a:lnTo>
                    <a:pt x="8" y="2"/>
                  </a:lnTo>
                  <a:lnTo>
                    <a:pt x="6" y="5"/>
                  </a:lnTo>
                  <a:lnTo>
                    <a:pt x="6" y="8"/>
                  </a:lnTo>
                  <a:lnTo>
                    <a:pt x="4" y="9"/>
                  </a:lnTo>
                  <a:lnTo>
                    <a:pt x="1" y="10"/>
                  </a:lnTo>
                  <a:lnTo>
                    <a:pt x="0" y="9"/>
                  </a:lnTo>
                  <a:lnTo>
                    <a:pt x="0" y="8"/>
                  </a:lnTo>
                  <a:lnTo>
                    <a:pt x="0" y="5"/>
                  </a:lnTo>
                  <a:lnTo>
                    <a:pt x="0" y="3"/>
                  </a:lnTo>
                  <a:close/>
                </a:path>
              </a:pathLst>
            </a:custGeom>
            <a:solidFill>
              <a:srgbClr val="000000"/>
            </a:solidFill>
            <a:ln w="9525">
              <a:noFill/>
              <a:round/>
              <a:headEnd/>
              <a:tailEnd/>
            </a:ln>
          </p:spPr>
          <p:txBody>
            <a:bodyPr/>
            <a:lstStyle/>
            <a:p>
              <a:endParaRPr lang="el-GR"/>
            </a:p>
          </p:txBody>
        </p:sp>
        <p:sp>
          <p:nvSpPr>
            <p:cNvPr id="41351" name="Freeform 746"/>
            <p:cNvSpPr>
              <a:spLocks/>
            </p:cNvSpPr>
            <p:nvPr/>
          </p:nvSpPr>
          <p:spPr bwMode="auto">
            <a:xfrm>
              <a:off x="4654" y="2706"/>
              <a:ext cx="16" cy="15"/>
            </a:xfrm>
            <a:custGeom>
              <a:avLst/>
              <a:gdLst>
                <a:gd name="T0" fmla="*/ 1 w 16"/>
                <a:gd name="T1" fmla="*/ 13 h 15"/>
                <a:gd name="T2" fmla="*/ 5 w 16"/>
                <a:gd name="T3" fmla="*/ 8 h 15"/>
                <a:gd name="T4" fmla="*/ 7 w 16"/>
                <a:gd name="T5" fmla="*/ 4 h 15"/>
                <a:gd name="T6" fmla="*/ 10 w 16"/>
                <a:gd name="T7" fmla="*/ 1 h 15"/>
                <a:gd name="T8" fmla="*/ 12 w 16"/>
                <a:gd name="T9" fmla="*/ 0 h 15"/>
                <a:gd name="T10" fmla="*/ 13 w 16"/>
                <a:gd name="T11" fmla="*/ 0 h 15"/>
                <a:gd name="T12" fmla="*/ 15 w 16"/>
                <a:gd name="T13" fmla="*/ 0 h 15"/>
                <a:gd name="T14" fmla="*/ 15 w 16"/>
                <a:gd name="T15" fmla="*/ 1 h 15"/>
                <a:gd name="T16" fmla="*/ 16 w 16"/>
                <a:gd name="T17" fmla="*/ 4 h 15"/>
                <a:gd name="T18" fmla="*/ 13 w 16"/>
                <a:gd name="T19" fmla="*/ 9 h 15"/>
                <a:gd name="T20" fmla="*/ 11 w 16"/>
                <a:gd name="T21" fmla="*/ 11 h 15"/>
                <a:gd name="T22" fmla="*/ 8 w 16"/>
                <a:gd name="T23" fmla="*/ 13 h 15"/>
                <a:gd name="T24" fmla="*/ 6 w 16"/>
                <a:gd name="T25" fmla="*/ 15 h 15"/>
                <a:gd name="T26" fmla="*/ 4 w 16"/>
                <a:gd name="T27" fmla="*/ 15 h 15"/>
                <a:gd name="T28" fmla="*/ 1 w 16"/>
                <a:gd name="T29" fmla="*/ 15 h 15"/>
                <a:gd name="T30" fmla="*/ 0 w 16"/>
                <a:gd name="T31" fmla="*/ 14 h 15"/>
                <a:gd name="T32" fmla="*/ 1 w 16"/>
                <a:gd name="T33" fmla="*/ 13 h 15"/>
                <a:gd name="T34" fmla="*/ 1 w 16"/>
                <a:gd name="T35" fmla="*/ 13 h 15"/>
                <a:gd name="T36" fmla="*/ 1 w 16"/>
                <a:gd name="T37" fmla="*/ 13 h 15"/>
                <a:gd name="T38" fmla="*/ 1 w 16"/>
                <a:gd name="T39" fmla="*/ 13 h 15"/>
                <a:gd name="T40" fmla="*/ 1 w 16"/>
                <a:gd name="T41" fmla="*/ 13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5"/>
                <a:gd name="T65" fmla="*/ 16 w 16"/>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5">
                  <a:moveTo>
                    <a:pt x="1" y="13"/>
                  </a:moveTo>
                  <a:lnTo>
                    <a:pt x="5" y="8"/>
                  </a:lnTo>
                  <a:lnTo>
                    <a:pt x="7" y="4"/>
                  </a:lnTo>
                  <a:lnTo>
                    <a:pt x="10" y="1"/>
                  </a:lnTo>
                  <a:lnTo>
                    <a:pt x="12" y="0"/>
                  </a:lnTo>
                  <a:lnTo>
                    <a:pt x="13" y="0"/>
                  </a:lnTo>
                  <a:lnTo>
                    <a:pt x="15" y="0"/>
                  </a:lnTo>
                  <a:lnTo>
                    <a:pt x="15" y="1"/>
                  </a:lnTo>
                  <a:lnTo>
                    <a:pt x="16" y="4"/>
                  </a:lnTo>
                  <a:lnTo>
                    <a:pt x="13" y="9"/>
                  </a:lnTo>
                  <a:lnTo>
                    <a:pt x="11" y="11"/>
                  </a:lnTo>
                  <a:lnTo>
                    <a:pt x="8" y="13"/>
                  </a:lnTo>
                  <a:lnTo>
                    <a:pt x="6" y="15"/>
                  </a:lnTo>
                  <a:lnTo>
                    <a:pt x="4" y="15"/>
                  </a:lnTo>
                  <a:lnTo>
                    <a:pt x="1" y="15"/>
                  </a:lnTo>
                  <a:lnTo>
                    <a:pt x="0" y="14"/>
                  </a:lnTo>
                  <a:lnTo>
                    <a:pt x="1" y="13"/>
                  </a:lnTo>
                  <a:close/>
                </a:path>
              </a:pathLst>
            </a:custGeom>
            <a:solidFill>
              <a:srgbClr val="000000"/>
            </a:solidFill>
            <a:ln w="9525">
              <a:noFill/>
              <a:round/>
              <a:headEnd/>
              <a:tailEnd/>
            </a:ln>
          </p:spPr>
          <p:txBody>
            <a:bodyPr/>
            <a:lstStyle/>
            <a:p>
              <a:endParaRPr lang="el-GR"/>
            </a:p>
          </p:txBody>
        </p:sp>
        <p:sp>
          <p:nvSpPr>
            <p:cNvPr id="41352" name="Freeform 747"/>
            <p:cNvSpPr>
              <a:spLocks/>
            </p:cNvSpPr>
            <p:nvPr/>
          </p:nvSpPr>
          <p:spPr bwMode="auto">
            <a:xfrm>
              <a:off x="4680" y="2607"/>
              <a:ext cx="15" cy="33"/>
            </a:xfrm>
            <a:custGeom>
              <a:avLst/>
              <a:gdLst>
                <a:gd name="T0" fmla="*/ 0 w 15"/>
                <a:gd name="T1" fmla="*/ 28 h 33"/>
                <a:gd name="T2" fmla="*/ 1 w 15"/>
                <a:gd name="T3" fmla="*/ 21 h 33"/>
                <a:gd name="T4" fmla="*/ 3 w 15"/>
                <a:gd name="T5" fmla="*/ 17 h 33"/>
                <a:gd name="T6" fmla="*/ 6 w 15"/>
                <a:gd name="T7" fmla="*/ 12 h 33"/>
                <a:gd name="T8" fmla="*/ 10 w 15"/>
                <a:gd name="T9" fmla="*/ 2 h 33"/>
                <a:gd name="T10" fmla="*/ 11 w 15"/>
                <a:gd name="T11" fmla="*/ 2 h 33"/>
                <a:gd name="T12" fmla="*/ 12 w 15"/>
                <a:gd name="T13" fmla="*/ 0 h 33"/>
                <a:gd name="T14" fmla="*/ 13 w 15"/>
                <a:gd name="T15" fmla="*/ 0 h 33"/>
                <a:gd name="T16" fmla="*/ 15 w 15"/>
                <a:gd name="T17" fmla="*/ 0 h 33"/>
                <a:gd name="T18" fmla="*/ 13 w 15"/>
                <a:gd name="T19" fmla="*/ 8 h 33"/>
                <a:gd name="T20" fmla="*/ 11 w 15"/>
                <a:gd name="T21" fmla="*/ 17 h 33"/>
                <a:gd name="T22" fmla="*/ 7 w 15"/>
                <a:gd name="T23" fmla="*/ 25 h 33"/>
                <a:gd name="T24" fmla="*/ 2 w 15"/>
                <a:gd name="T25" fmla="*/ 33 h 33"/>
                <a:gd name="T26" fmla="*/ 1 w 15"/>
                <a:gd name="T27" fmla="*/ 33 h 33"/>
                <a:gd name="T28" fmla="*/ 1 w 15"/>
                <a:gd name="T29" fmla="*/ 33 h 33"/>
                <a:gd name="T30" fmla="*/ 1 w 15"/>
                <a:gd name="T31" fmla="*/ 33 h 33"/>
                <a:gd name="T32" fmla="*/ 0 w 15"/>
                <a:gd name="T33" fmla="*/ 31 h 33"/>
                <a:gd name="T34" fmla="*/ 0 w 15"/>
                <a:gd name="T35" fmla="*/ 30 h 33"/>
                <a:gd name="T36" fmla="*/ 0 w 15"/>
                <a:gd name="T37" fmla="*/ 29 h 33"/>
                <a:gd name="T38" fmla="*/ 0 w 15"/>
                <a:gd name="T39" fmla="*/ 29 h 33"/>
                <a:gd name="T40" fmla="*/ 0 w 15"/>
                <a:gd name="T41" fmla="*/ 28 h 33"/>
                <a:gd name="T42" fmla="*/ 0 w 15"/>
                <a:gd name="T43" fmla="*/ 28 h 33"/>
                <a:gd name="T44" fmla="*/ 0 w 15"/>
                <a:gd name="T45" fmla="*/ 28 h 33"/>
                <a:gd name="T46" fmla="*/ 0 w 15"/>
                <a:gd name="T47" fmla="*/ 28 h 33"/>
                <a:gd name="T48" fmla="*/ 0 w 15"/>
                <a:gd name="T49" fmla="*/ 2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33"/>
                <a:gd name="T77" fmla="*/ 15 w 1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33">
                  <a:moveTo>
                    <a:pt x="0" y="28"/>
                  </a:moveTo>
                  <a:lnTo>
                    <a:pt x="1" y="21"/>
                  </a:lnTo>
                  <a:lnTo>
                    <a:pt x="3" y="17"/>
                  </a:lnTo>
                  <a:lnTo>
                    <a:pt x="6" y="12"/>
                  </a:lnTo>
                  <a:lnTo>
                    <a:pt x="10" y="2"/>
                  </a:lnTo>
                  <a:lnTo>
                    <a:pt x="11" y="2"/>
                  </a:lnTo>
                  <a:lnTo>
                    <a:pt x="12" y="0"/>
                  </a:lnTo>
                  <a:lnTo>
                    <a:pt x="13" y="0"/>
                  </a:lnTo>
                  <a:lnTo>
                    <a:pt x="15" y="0"/>
                  </a:lnTo>
                  <a:lnTo>
                    <a:pt x="13" y="8"/>
                  </a:lnTo>
                  <a:lnTo>
                    <a:pt x="11" y="17"/>
                  </a:lnTo>
                  <a:lnTo>
                    <a:pt x="7" y="25"/>
                  </a:lnTo>
                  <a:lnTo>
                    <a:pt x="2" y="33"/>
                  </a:lnTo>
                  <a:lnTo>
                    <a:pt x="1" y="33"/>
                  </a:lnTo>
                  <a:lnTo>
                    <a:pt x="0" y="31"/>
                  </a:lnTo>
                  <a:lnTo>
                    <a:pt x="0" y="30"/>
                  </a:lnTo>
                  <a:lnTo>
                    <a:pt x="0" y="29"/>
                  </a:lnTo>
                  <a:lnTo>
                    <a:pt x="0" y="28"/>
                  </a:lnTo>
                  <a:close/>
                </a:path>
              </a:pathLst>
            </a:custGeom>
            <a:solidFill>
              <a:srgbClr val="000000"/>
            </a:solidFill>
            <a:ln w="9525">
              <a:noFill/>
              <a:round/>
              <a:headEnd/>
              <a:tailEnd/>
            </a:ln>
          </p:spPr>
          <p:txBody>
            <a:bodyPr/>
            <a:lstStyle/>
            <a:p>
              <a:endParaRPr lang="el-GR"/>
            </a:p>
          </p:txBody>
        </p:sp>
        <p:sp>
          <p:nvSpPr>
            <p:cNvPr id="41353" name="Freeform 748"/>
            <p:cNvSpPr>
              <a:spLocks/>
            </p:cNvSpPr>
            <p:nvPr/>
          </p:nvSpPr>
          <p:spPr bwMode="auto">
            <a:xfrm>
              <a:off x="4686" y="2780"/>
              <a:ext cx="6" cy="7"/>
            </a:xfrm>
            <a:custGeom>
              <a:avLst/>
              <a:gdLst>
                <a:gd name="T0" fmla="*/ 1 w 6"/>
                <a:gd name="T1" fmla="*/ 0 h 7"/>
                <a:gd name="T2" fmla="*/ 2 w 6"/>
                <a:gd name="T3" fmla="*/ 0 h 7"/>
                <a:gd name="T4" fmla="*/ 4 w 6"/>
                <a:gd name="T5" fmla="*/ 0 h 7"/>
                <a:gd name="T6" fmla="*/ 4 w 6"/>
                <a:gd name="T7" fmla="*/ 0 h 7"/>
                <a:gd name="T8" fmla="*/ 5 w 6"/>
                <a:gd name="T9" fmla="*/ 0 h 7"/>
                <a:gd name="T10" fmla="*/ 5 w 6"/>
                <a:gd name="T11" fmla="*/ 2 h 7"/>
                <a:gd name="T12" fmla="*/ 6 w 6"/>
                <a:gd name="T13" fmla="*/ 3 h 7"/>
                <a:gd name="T14" fmla="*/ 6 w 6"/>
                <a:gd name="T15" fmla="*/ 5 h 7"/>
                <a:gd name="T16" fmla="*/ 6 w 6"/>
                <a:gd name="T17" fmla="*/ 7 h 7"/>
                <a:gd name="T18" fmla="*/ 5 w 6"/>
                <a:gd name="T19" fmla="*/ 7 h 7"/>
                <a:gd name="T20" fmla="*/ 4 w 6"/>
                <a:gd name="T21" fmla="*/ 7 h 7"/>
                <a:gd name="T22" fmla="*/ 1 w 6"/>
                <a:gd name="T23" fmla="*/ 7 h 7"/>
                <a:gd name="T24" fmla="*/ 0 w 6"/>
                <a:gd name="T25" fmla="*/ 7 h 7"/>
                <a:gd name="T26" fmla="*/ 1 w 6"/>
                <a:gd name="T27" fmla="*/ 5 h 7"/>
                <a:gd name="T28" fmla="*/ 1 w 6"/>
                <a:gd name="T29" fmla="*/ 4 h 7"/>
                <a:gd name="T30" fmla="*/ 1 w 6"/>
                <a:gd name="T31" fmla="*/ 3 h 7"/>
                <a:gd name="T32" fmla="*/ 1 w 6"/>
                <a:gd name="T33" fmla="*/ 0 h 7"/>
                <a:gd name="T34" fmla="*/ 1 w 6"/>
                <a:gd name="T35" fmla="*/ 0 h 7"/>
                <a:gd name="T36" fmla="*/ 1 w 6"/>
                <a:gd name="T37" fmla="*/ 0 h 7"/>
                <a:gd name="T38" fmla="*/ 1 w 6"/>
                <a:gd name="T39" fmla="*/ 0 h 7"/>
                <a:gd name="T40" fmla="*/ 1 w 6"/>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7"/>
                <a:gd name="T65" fmla="*/ 6 w 6"/>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7">
                  <a:moveTo>
                    <a:pt x="1" y="0"/>
                  </a:moveTo>
                  <a:lnTo>
                    <a:pt x="2" y="0"/>
                  </a:lnTo>
                  <a:lnTo>
                    <a:pt x="4" y="0"/>
                  </a:lnTo>
                  <a:lnTo>
                    <a:pt x="5" y="0"/>
                  </a:lnTo>
                  <a:lnTo>
                    <a:pt x="5" y="2"/>
                  </a:lnTo>
                  <a:lnTo>
                    <a:pt x="6" y="3"/>
                  </a:lnTo>
                  <a:lnTo>
                    <a:pt x="6" y="5"/>
                  </a:lnTo>
                  <a:lnTo>
                    <a:pt x="6" y="7"/>
                  </a:lnTo>
                  <a:lnTo>
                    <a:pt x="5" y="7"/>
                  </a:lnTo>
                  <a:lnTo>
                    <a:pt x="4" y="7"/>
                  </a:lnTo>
                  <a:lnTo>
                    <a:pt x="1" y="7"/>
                  </a:lnTo>
                  <a:lnTo>
                    <a:pt x="0" y="7"/>
                  </a:lnTo>
                  <a:lnTo>
                    <a:pt x="1" y="5"/>
                  </a:lnTo>
                  <a:lnTo>
                    <a:pt x="1" y="4"/>
                  </a:lnTo>
                  <a:lnTo>
                    <a:pt x="1" y="3"/>
                  </a:lnTo>
                  <a:lnTo>
                    <a:pt x="1" y="0"/>
                  </a:lnTo>
                  <a:close/>
                </a:path>
              </a:pathLst>
            </a:custGeom>
            <a:solidFill>
              <a:srgbClr val="000000"/>
            </a:solidFill>
            <a:ln w="9525">
              <a:noFill/>
              <a:round/>
              <a:headEnd/>
              <a:tailEnd/>
            </a:ln>
          </p:spPr>
          <p:txBody>
            <a:bodyPr/>
            <a:lstStyle/>
            <a:p>
              <a:endParaRPr lang="el-GR"/>
            </a:p>
          </p:txBody>
        </p:sp>
        <p:sp>
          <p:nvSpPr>
            <p:cNvPr id="41354" name="Freeform 749"/>
            <p:cNvSpPr>
              <a:spLocks/>
            </p:cNvSpPr>
            <p:nvPr/>
          </p:nvSpPr>
          <p:spPr bwMode="auto">
            <a:xfrm>
              <a:off x="4725" y="2423"/>
              <a:ext cx="9" cy="23"/>
            </a:xfrm>
            <a:custGeom>
              <a:avLst/>
              <a:gdLst>
                <a:gd name="T0" fmla="*/ 0 w 9"/>
                <a:gd name="T1" fmla="*/ 3 h 23"/>
                <a:gd name="T2" fmla="*/ 2 w 9"/>
                <a:gd name="T3" fmla="*/ 0 h 23"/>
                <a:gd name="T4" fmla="*/ 4 w 9"/>
                <a:gd name="T5" fmla="*/ 0 h 23"/>
                <a:gd name="T6" fmla="*/ 5 w 9"/>
                <a:gd name="T7" fmla="*/ 0 h 23"/>
                <a:gd name="T8" fmla="*/ 7 w 9"/>
                <a:gd name="T9" fmla="*/ 2 h 23"/>
                <a:gd name="T10" fmla="*/ 7 w 9"/>
                <a:gd name="T11" fmla="*/ 7 h 23"/>
                <a:gd name="T12" fmla="*/ 8 w 9"/>
                <a:gd name="T13" fmla="*/ 12 h 23"/>
                <a:gd name="T14" fmla="*/ 8 w 9"/>
                <a:gd name="T15" fmla="*/ 18 h 23"/>
                <a:gd name="T16" fmla="*/ 9 w 9"/>
                <a:gd name="T17" fmla="*/ 23 h 23"/>
                <a:gd name="T18" fmla="*/ 4 w 9"/>
                <a:gd name="T19" fmla="*/ 20 h 23"/>
                <a:gd name="T20" fmla="*/ 2 w 9"/>
                <a:gd name="T21" fmla="*/ 14 h 23"/>
                <a:gd name="T22" fmla="*/ 0 w 9"/>
                <a:gd name="T23" fmla="*/ 7 h 23"/>
                <a:gd name="T24" fmla="*/ 0 w 9"/>
                <a:gd name="T25" fmla="*/ 3 h 23"/>
                <a:gd name="T26" fmla="*/ 0 w 9"/>
                <a:gd name="T27" fmla="*/ 3 h 23"/>
                <a:gd name="T28" fmla="*/ 0 w 9"/>
                <a:gd name="T29" fmla="*/ 3 h 23"/>
                <a:gd name="T30" fmla="*/ 0 w 9"/>
                <a:gd name="T31" fmla="*/ 3 h 23"/>
                <a:gd name="T32" fmla="*/ 0 w 9"/>
                <a:gd name="T33" fmla="*/ 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23"/>
                <a:gd name="T53" fmla="*/ 9 w 9"/>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23">
                  <a:moveTo>
                    <a:pt x="0" y="3"/>
                  </a:moveTo>
                  <a:lnTo>
                    <a:pt x="2" y="0"/>
                  </a:lnTo>
                  <a:lnTo>
                    <a:pt x="4" y="0"/>
                  </a:lnTo>
                  <a:lnTo>
                    <a:pt x="5" y="0"/>
                  </a:lnTo>
                  <a:lnTo>
                    <a:pt x="7" y="2"/>
                  </a:lnTo>
                  <a:lnTo>
                    <a:pt x="7" y="7"/>
                  </a:lnTo>
                  <a:lnTo>
                    <a:pt x="8" y="12"/>
                  </a:lnTo>
                  <a:lnTo>
                    <a:pt x="8" y="18"/>
                  </a:lnTo>
                  <a:lnTo>
                    <a:pt x="9" y="23"/>
                  </a:lnTo>
                  <a:lnTo>
                    <a:pt x="4" y="20"/>
                  </a:lnTo>
                  <a:lnTo>
                    <a:pt x="2" y="14"/>
                  </a:lnTo>
                  <a:lnTo>
                    <a:pt x="0" y="7"/>
                  </a:lnTo>
                  <a:lnTo>
                    <a:pt x="0" y="3"/>
                  </a:lnTo>
                  <a:close/>
                </a:path>
              </a:pathLst>
            </a:custGeom>
            <a:solidFill>
              <a:srgbClr val="000000"/>
            </a:solidFill>
            <a:ln w="9525">
              <a:noFill/>
              <a:round/>
              <a:headEnd/>
              <a:tailEnd/>
            </a:ln>
          </p:spPr>
          <p:txBody>
            <a:bodyPr/>
            <a:lstStyle/>
            <a:p>
              <a:endParaRPr lang="el-GR"/>
            </a:p>
          </p:txBody>
        </p:sp>
        <p:sp>
          <p:nvSpPr>
            <p:cNvPr id="41355" name="Freeform 750"/>
            <p:cNvSpPr>
              <a:spLocks/>
            </p:cNvSpPr>
            <p:nvPr/>
          </p:nvSpPr>
          <p:spPr bwMode="auto">
            <a:xfrm>
              <a:off x="4730" y="2641"/>
              <a:ext cx="13" cy="24"/>
            </a:xfrm>
            <a:custGeom>
              <a:avLst/>
              <a:gdLst>
                <a:gd name="T0" fmla="*/ 2 w 13"/>
                <a:gd name="T1" fmla="*/ 21 h 24"/>
                <a:gd name="T2" fmla="*/ 7 w 13"/>
                <a:gd name="T3" fmla="*/ 10 h 24"/>
                <a:gd name="T4" fmla="*/ 9 w 13"/>
                <a:gd name="T5" fmla="*/ 3 h 24"/>
                <a:gd name="T6" fmla="*/ 10 w 13"/>
                <a:gd name="T7" fmla="*/ 1 h 24"/>
                <a:gd name="T8" fmla="*/ 12 w 13"/>
                <a:gd name="T9" fmla="*/ 0 h 24"/>
                <a:gd name="T10" fmla="*/ 13 w 13"/>
                <a:gd name="T11" fmla="*/ 3 h 24"/>
                <a:gd name="T12" fmla="*/ 12 w 13"/>
                <a:gd name="T13" fmla="*/ 10 h 24"/>
                <a:gd name="T14" fmla="*/ 10 w 13"/>
                <a:gd name="T15" fmla="*/ 16 h 24"/>
                <a:gd name="T16" fmla="*/ 8 w 13"/>
                <a:gd name="T17" fmla="*/ 23 h 24"/>
                <a:gd name="T18" fmla="*/ 7 w 13"/>
                <a:gd name="T19" fmla="*/ 23 h 24"/>
                <a:gd name="T20" fmla="*/ 5 w 13"/>
                <a:gd name="T21" fmla="*/ 23 h 24"/>
                <a:gd name="T22" fmla="*/ 4 w 13"/>
                <a:gd name="T23" fmla="*/ 24 h 24"/>
                <a:gd name="T24" fmla="*/ 3 w 13"/>
                <a:gd name="T25" fmla="*/ 24 h 24"/>
                <a:gd name="T26" fmla="*/ 2 w 13"/>
                <a:gd name="T27" fmla="*/ 22 h 24"/>
                <a:gd name="T28" fmla="*/ 0 w 13"/>
                <a:gd name="T29" fmla="*/ 21 h 24"/>
                <a:gd name="T30" fmla="*/ 0 w 13"/>
                <a:gd name="T31" fmla="*/ 21 h 24"/>
                <a:gd name="T32" fmla="*/ 2 w 13"/>
                <a:gd name="T33" fmla="*/ 21 h 24"/>
                <a:gd name="T34" fmla="*/ 2 w 13"/>
                <a:gd name="T35" fmla="*/ 21 h 24"/>
                <a:gd name="T36" fmla="*/ 2 w 13"/>
                <a:gd name="T37" fmla="*/ 21 h 24"/>
                <a:gd name="T38" fmla="*/ 2 w 13"/>
                <a:gd name="T39" fmla="*/ 21 h 24"/>
                <a:gd name="T40" fmla="*/ 2 w 13"/>
                <a:gd name="T41" fmla="*/ 2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4"/>
                <a:gd name="T65" fmla="*/ 13 w 1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4">
                  <a:moveTo>
                    <a:pt x="2" y="21"/>
                  </a:moveTo>
                  <a:lnTo>
                    <a:pt x="7" y="10"/>
                  </a:lnTo>
                  <a:lnTo>
                    <a:pt x="9" y="3"/>
                  </a:lnTo>
                  <a:lnTo>
                    <a:pt x="10" y="1"/>
                  </a:lnTo>
                  <a:lnTo>
                    <a:pt x="12" y="0"/>
                  </a:lnTo>
                  <a:lnTo>
                    <a:pt x="13" y="3"/>
                  </a:lnTo>
                  <a:lnTo>
                    <a:pt x="12" y="10"/>
                  </a:lnTo>
                  <a:lnTo>
                    <a:pt x="10" y="16"/>
                  </a:lnTo>
                  <a:lnTo>
                    <a:pt x="8" y="23"/>
                  </a:lnTo>
                  <a:lnTo>
                    <a:pt x="7" y="23"/>
                  </a:lnTo>
                  <a:lnTo>
                    <a:pt x="5" y="23"/>
                  </a:lnTo>
                  <a:lnTo>
                    <a:pt x="4" y="24"/>
                  </a:lnTo>
                  <a:lnTo>
                    <a:pt x="3" y="24"/>
                  </a:lnTo>
                  <a:lnTo>
                    <a:pt x="2" y="22"/>
                  </a:lnTo>
                  <a:lnTo>
                    <a:pt x="0" y="21"/>
                  </a:lnTo>
                  <a:lnTo>
                    <a:pt x="2" y="21"/>
                  </a:lnTo>
                  <a:close/>
                </a:path>
              </a:pathLst>
            </a:custGeom>
            <a:solidFill>
              <a:srgbClr val="000000"/>
            </a:solidFill>
            <a:ln w="9525">
              <a:noFill/>
              <a:round/>
              <a:headEnd/>
              <a:tailEnd/>
            </a:ln>
          </p:spPr>
          <p:txBody>
            <a:bodyPr/>
            <a:lstStyle/>
            <a:p>
              <a:endParaRPr lang="el-GR"/>
            </a:p>
          </p:txBody>
        </p:sp>
        <p:sp>
          <p:nvSpPr>
            <p:cNvPr id="41356" name="Freeform 751"/>
            <p:cNvSpPr>
              <a:spLocks/>
            </p:cNvSpPr>
            <p:nvPr/>
          </p:nvSpPr>
          <p:spPr bwMode="auto">
            <a:xfrm>
              <a:off x="4746" y="2484"/>
              <a:ext cx="8" cy="56"/>
            </a:xfrm>
            <a:custGeom>
              <a:avLst/>
              <a:gdLst>
                <a:gd name="T0" fmla="*/ 0 w 8"/>
                <a:gd name="T1" fmla="*/ 0 h 56"/>
                <a:gd name="T2" fmla="*/ 2 w 8"/>
                <a:gd name="T3" fmla="*/ 0 h 56"/>
                <a:gd name="T4" fmla="*/ 3 w 8"/>
                <a:gd name="T5" fmla="*/ 0 h 56"/>
                <a:gd name="T6" fmla="*/ 3 w 8"/>
                <a:gd name="T7" fmla="*/ 0 h 56"/>
                <a:gd name="T8" fmla="*/ 4 w 8"/>
                <a:gd name="T9" fmla="*/ 0 h 56"/>
                <a:gd name="T10" fmla="*/ 7 w 8"/>
                <a:gd name="T11" fmla="*/ 10 h 56"/>
                <a:gd name="T12" fmla="*/ 8 w 8"/>
                <a:gd name="T13" fmla="*/ 27 h 56"/>
                <a:gd name="T14" fmla="*/ 8 w 8"/>
                <a:gd name="T15" fmla="*/ 44 h 56"/>
                <a:gd name="T16" fmla="*/ 4 w 8"/>
                <a:gd name="T17" fmla="*/ 56 h 56"/>
                <a:gd name="T18" fmla="*/ 3 w 8"/>
                <a:gd name="T19" fmla="*/ 56 h 56"/>
                <a:gd name="T20" fmla="*/ 3 w 8"/>
                <a:gd name="T21" fmla="*/ 54 h 56"/>
                <a:gd name="T22" fmla="*/ 2 w 8"/>
                <a:gd name="T23" fmla="*/ 54 h 56"/>
                <a:gd name="T24" fmla="*/ 0 w 8"/>
                <a:gd name="T25" fmla="*/ 54 h 56"/>
                <a:gd name="T26" fmla="*/ 0 w 8"/>
                <a:gd name="T27" fmla="*/ 41 h 56"/>
                <a:gd name="T28" fmla="*/ 0 w 8"/>
                <a:gd name="T29" fmla="*/ 27 h 56"/>
                <a:gd name="T30" fmla="*/ 0 w 8"/>
                <a:gd name="T31" fmla="*/ 14 h 56"/>
                <a:gd name="T32" fmla="*/ 0 w 8"/>
                <a:gd name="T33" fmla="*/ 0 h 56"/>
                <a:gd name="T34" fmla="*/ 0 w 8"/>
                <a:gd name="T35" fmla="*/ 0 h 56"/>
                <a:gd name="T36" fmla="*/ 0 w 8"/>
                <a:gd name="T37" fmla="*/ 0 h 56"/>
                <a:gd name="T38" fmla="*/ 0 w 8"/>
                <a:gd name="T39" fmla="*/ 0 h 56"/>
                <a:gd name="T40" fmla="*/ 0 w 8"/>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6"/>
                <a:gd name="T65" fmla="*/ 8 w 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6">
                  <a:moveTo>
                    <a:pt x="0" y="0"/>
                  </a:moveTo>
                  <a:lnTo>
                    <a:pt x="2" y="0"/>
                  </a:lnTo>
                  <a:lnTo>
                    <a:pt x="3" y="0"/>
                  </a:lnTo>
                  <a:lnTo>
                    <a:pt x="4" y="0"/>
                  </a:lnTo>
                  <a:lnTo>
                    <a:pt x="7" y="10"/>
                  </a:lnTo>
                  <a:lnTo>
                    <a:pt x="8" y="27"/>
                  </a:lnTo>
                  <a:lnTo>
                    <a:pt x="8" y="44"/>
                  </a:lnTo>
                  <a:lnTo>
                    <a:pt x="4" y="56"/>
                  </a:lnTo>
                  <a:lnTo>
                    <a:pt x="3" y="56"/>
                  </a:lnTo>
                  <a:lnTo>
                    <a:pt x="3" y="54"/>
                  </a:lnTo>
                  <a:lnTo>
                    <a:pt x="2" y="54"/>
                  </a:lnTo>
                  <a:lnTo>
                    <a:pt x="0" y="54"/>
                  </a:lnTo>
                  <a:lnTo>
                    <a:pt x="0" y="41"/>
                  </a:lnTo>
                  <a:lnTo>
                    <a:pt x="0" y="27"/>
                  </a:lnTo>
                  <a:lnTo>
                    <a:pt x="0" y="14"/>
                  </a:lnTo>
                  <a:lnTo>
                    <a:pt x="0" y="0"/>
                  </a:lnTo>
                  <a:close/>
                </a:path>
              </a:pathLst>
            </a:custGeom>
            <a:solidFill>
              <a:srgbClr val="000000"/>
            </a:solidFill>
            <a:ln w="9525">
              <a:noFill/>
              <a:round/>
              <a:headEnd/>
              <a:tailEnd/>
            </a:ln>
          </p:spPr>
          <p:txBody>
            <a:bodyPr/>
            <a:lstStyle/>
            <a:p>
              <a:endParaRPr lang="el-GR"/>
            </a:p>
          </p:txBody>
        </p:sp>
        <p:sp>
          <p:nvSpPr>
            <p:cNvPr id="41357" name="Freeform 752"/>
            <p:cNvSpPr>
              <a:spLocks/>
            </p:cNvSpPr>
            <p:nvPr/>
          </p:nvSpPr>
          <p:spPr bwMode="auto">
            <a:xfrm>
              <a:off x="4745" y="2733"/>
              <a:ext cx="10" cy="15"/>
            </a:xfrm>
            <a:custGeom>
              <a:avLst/>
              <a:gdLst>
                <a:gd name="T0" fmla="*/ 1 w 10"/>
                <a:gd name="T1" fmla="*/ 8 h 15"/>
                <a:gd name="T2" fmla="*/ 3 w 10"/>
                <a:gd name="T3" fmla="*/ 5 h 15"/>
                <a:gd name="T4" fmla="*/ 4 w 10"/>
                <a:gd name="T5" fmla="*/ 3 h 15"/>
                <a:gd name="T6" fmla="*/ 4 w 10"/>
                <a:gd name="T7" fmla="*/ 2 h 15"/>
                <a:gd name="T8" fmla="*/ 5 w 10"/>
                <a:gd name="T9" fmla="*/ 0 h 15"/>
                <a:gd name="T10" fmla="*/ 6 w 10"/>
                <a:gd name="T11" fmla="*/ 0 h 15"/>
                <a:gd name="T12" fmla="*/ 8 w 10"/>
                <a:gd name="T13" fmla="*/ 0 h 15"/>
                <a:gd name="T14" fmla="*/ 9 w 10"/>
                <a:gd name="T15" fmla="*/ 0 h 15"/>
                <a:gd name="T16" fmla="*/ 10 w 10"/>
                <a:gd name="T17" fmla="*/ 0 h 15"/>
                <a:gd name="T18" fmla="*/ 10 w 10"/>
                <a:gd name="T19" fmla="*/ 4 h 15"/>
                <a:gd name="T20" fmla="*/ 9 w 10"/>
                <a:gd name="T21" fmla="*/ 7 h 15"/>
                <a:gd name="T22" fmla="*/ 8 w 10"/>
                <a:gd name="T23" fmla="*/ 10 h 15"/>
                <a:gd name="T24" fmla="*/ 5 w 10"/>
                <a:gd name="T25" fmla="*/ 15 h 15"/>
                <a:gd name="T26" fmla="*/ 4 w 10"/>
                <a:gd name="T27" fmla="*/ 14 h 15"/>
                <a:gd name="T28" fmla="*/ 3 w 10"/>
                <a:gd name="T29" fmla="*/ 14 h 15"/>
                <a:gd name="T30" fmla="*/ 1 w 10"/>
                <a:gd name="T31" fmla="*/ 14 h 15"/>
                <a:gd name="T32" fmla="*/ 0 w 10"/>
                <a:gd name="T33" fmla="*/ 14 h 15"/>
                <a:gd name="T34" fmla="*/ 0 w 10"/>
                <a:gd name="T35" fmla="*/ 13 h 15"/>
                <a:gd name="T36" fmla="*/ 1 w 10"/>
                <a:gd name="T37" fmla="*/ 10 h 15"/>
                <a:gd name="T38" fmla="*/ 1 w 10"/>
                <a:gd name="T39" fmla="*/ 9 h 15"/>
                <a:gd name="T40" fmla="*/ 1 w 10"/>
                <a:gd name="T41" fmla="*/ 8 h 15"/>
                <a:gd name="T42" fmla="*/ 1 w 10"/>
                <a:gd name="T43" fmla="*/ 8 h 15"/>
                <a:gd name="T44" fmla="*/ 1 w 10"/>
                <a:gd name="T45" fmla="*/ 8 h 15"/>
                <a:gd name="T46" fmla="*/ 1 w 10"/>
                <a:gd name="T47" fmla="*/ 8 h 15"/>
                <a:gd name="T48" fmla="*/ 1 w 10"/>
                <a:gd name="T49" fmla="*/ 8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5"/>
                <a:gd name="T77" fmla="*/ 10 w 10"/>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5">
                  <a:moveTo>
                    <a:pt x="1" y="8"/>
                  </a:moveTo>
                  <a:lnTo>
                    <a:pt x="3" y="5"/>
                  </a:lnTo>
                  <a:lnTo>
                    <a:pt x="4" y="3"/>
                  </a:lnTo>
                  <a:lnTo>
                    <a:pt x="4" y="2"/>
                  </a:lnTo>
                  <a:lnTo>
                    <a:pt x="5" y="0"/>
                  </a:lnTo>
                  <a:lnTo>
                    <a:pt x="6" y="0"/>
                  </a:lnTo>
                  <a:lnTo>
                    <a:pt x="8" y="0"/>
                  </a:lnTo>
                  <a:lnTo>
                    <a:pt x="9" y="0"/>
                  </a:lnTo>
                  <a:lnTo>
                    <a:pt x="10" y="0"/>
                  </a:lnTo>
                  <a:lnTo>
                    <a:pt x="10" y="4"/>
                  </a:lnTo>
                  <a:lnTo>
                    <a:pt x="9" y="7"/>
                  </a:lnTo>
                  <a:lnTo>
                    <a:pt x="8" y="10"/>
                  </a:lnTo>
                  <a:lnTo>
                    <a:pt x="5" y="15"/>
                  </a:lnTo>
                  <a:lnTo>
                    <a:pt x="4" y="14"/>
                  </a:lnTo>
                  <a:lnTo>
                    <a:pt x="3" y="14"/>
                  </a:lnTo>
                  <a:lnTo>
                    <a:pt x="1" y="14"/>
                  </a:lnTo>
                  <a:lnTo>
                    <a:pt x="0" y="14"/>
                  </a:lnTo>
                  <a:lnTo>
                    <a:pt x="0" y="13"/>
                  </a:lnTo>
                  <a:lnTo>
                    <a:pt x="1" y="10"/>
                  </a:lnTo>
                  <a:lnTo>
                    <a:pt x="1" y="9"/>
                  </a:lnTo>
                  <a:lnTo>
                    <a:pt x="1" y="8"/>
                  </a:lnTo>
                  <a:close/>
                </a:path>
              </a:pathLst>
            </a:custGeom>
            <a:solidFill>
              <a:srgbClr val="000000"/>
            </a:solidFill>
            <a:ln w="9525">
              <a:noFill/>
              <a:round/>
              <a:headEnd/>
              <a:tailEnd/>
            </a:ln>
          </p:spPr>
          <p:txBody>
            <a:bodyPr/>
            <a:lstStyle/>
            <a:p>
              <a:endParaRPr lang="el-GR"/>
            </a:p>
          </p:txBody>
        </p:sp>
        <p:sp>
          <p:nvSpPr>
            <p:cNvPr id="41358" name="Freeform 753"/>
            <p:cNvSpPr>
              <a:spLocks/>
            </p:cNvSpPr>
            <p:nvPr/>
          </p:nvSpPr>
          <p:spPr bwMode="auto">
            <a:xfrm>
              <a:off x="4761" y="2351"/>
              <a:ext cx="11" cy="29"/>
            </a:xfrm>
            <a:custGeom>
              <a:avLst/>
              <a:gdLst>
                <a:gd name="T0" fmla="*/ 0 w 11"/>
                <a:gd name="T1" fmla="*/ 0 h 29"/>
                <a:gd name="T2" fmla="*/ 2 w 11"/>
                <a:gd name="T3" fmla="*/ 0 h 29"/>
                <a:gd name="T4" fmla="*/ 3 w 11"/>
                <a:gd name="T5" fmla="*/ 0 h 29"/>
                <a:gd name="T6" fmla="*/ 4 w 11"/>
                <a:gd name="T7" fmla="*/ 0 h 29"/>
                <a:gd name="T8" fmla="*/ 5 w 11"/>
                <a:gd name="T9" fmla="*/ 0 h 29"/>
                <a:gd name="T10" fmla="*/ 9 w 11"/>
                <a:gd name="T11" fmla="*/ 6 h 29"/>
                <a:gd name="T12" fmla="*/ 10 w 11"/>
                <a:gd name="T13" fmla="*/ 13 h 29"/>
                <a:gd name="T14" fmla="*/ 11 w 11"/>
                <a:gd name="T15" fmla="*/ 21 h 29"/>
                <a:gd name="T16" fmla="*/ 11 w 11"/>
                <a:gd name="T17" fmla="*/ 29 h 29"/>
                <a:gd name="T18" fmla="*/ 7 w 11"/>
                <a:gd name="T19" fmla="*/ 26 h 29"/>
                <a:gd name="T20" fmla="*/ 3 w 11"/>
                <a:gd name="T21" fmla="*/ 17 h 29"/>
                <a:gd name="T22" fmla="*/ 0 w 11"/>
                <a:gd name="T23" fmla="*/ 7 h 29"/>
                <a:gd name="T24" fmla="*/ 0 w 11"/>
                <a:gd name="T25" fmla="*/ 0 h 29"/>
                <a:gd name="T26" fmla="*/ 0 w 11"/>
                <a:gd name="T27" fmla="*/ 0 h 29"/>
                <a:gd name="T28" fmla="*/ 0 w 11"/>
                <a:gd name="T29" fmla="*/ 0 h 29"/>
                <a:gd name="T30" fmla="*/ 0 w 11"/>
                <a:gd name="T31" fmla="*/ 0 h 29"/>
                <a:gd name="T32" fmla="*/ 0 w 1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9"/>
                <a:gd name="T53" fmla="*/ 11 w 1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9">
                  <a:moveTo>
                    <a:pt x="0" y="0"/>
                  </a:moveTo>
                  <a:lnTo>
                    <a:pt x="2" y="0"/>
                  </a:lnTo>
                  <a:lnTo>
                    <a:pt x="3" y="0"/>
                  </a:lnTo>
                  <a:lnTo>
                    <a:pt x="4" y="0"/>
                  </a:lnTo>
                  <a:lnTo>
                    <a:pt x="5" y="0"/>
                  </a:lnTo>
                  <a:lnTo>
                    <a:pt x="9" y="6"/>
                  </a:lnTo>
                  <a:lnTo>
                    <a:pt x="10" y="13"/>
                  </a:lnTo>
                  <a:lnTo>
                    <a:pt x="11" y="21"/>
                  </a:lnTo>
                  <a:lnTo>
                    <a:pt x="11" y="29"/>
                  </a:lnTo>
                  <a:lnTo>
                    <a:pt x="7" y="26"/>
                  </a:lnTo>
                  <a:lnTo>
                    <a:pt x="3" y="17"/>
                  </a:lnTo>
                  <a:lnTo>
                    <a:pt x="0" y="7"/>
                  </a:lnTo>
                  <a:lnTo>
                    <a:pt x="0" y="0"/>
                  </a:lnTo>
                  <a:close/>
                </a:path>
              </a:pathLst>
            </a:custGeom>
            <a:solidFill>
              <a:srgbClr val="000000"/>
            </a:solidFill>
            <a:ln w="9525">
              <a:noFill/>
              <a:round/>
              <a:headEnd/>
              <a:tailEnd/>
            </a:ln>
          </p:spPr>
          <p:txBody>
            <a:bodyPr/>
            <a:lstStyle/>
            <a:p>
              <a:endParaRPr lang="el-GR"/>
            </a:p>
          </p:txBody>
        </p:sp>
        <p:sp>
          <p:nvSpPr>
            <p:cNvPr id="41359" name="Freeform 754"/>
            <p:cNvSpPr>
              <a:spLocks/>
            </p:cNvSpPr>
            <p:nvPr/>
          </p:nvSpPr>
          <p:spPr bwMode="auto">
            <a:xfrm>
              <a:off x="4774" y="2283"/>
              <a:ext cx="8" cy="6"/>
            </a:xfrm>
            <a:custGeom>
              <a:avLst/>
              <a:gdLst>
                <a:gd name="T0" fmla="*/ 0 w 8"/>
                <a:gd name="T1" fmla="*/ 0 h 6"/>
                <a:gd name="T2" fmla="*/ 1 w 8"/>
                <a:gd name="T3" fmla="*/ 0 h 6"/>
                <a:gd name="T4" fmla="*/ 3 w 8"/>
                <a:gd name="T5" fmla="*/ 0 h 6"/>
                <a:gd name="T6" fmla="*/ 5 w 8"/>
                <a:gd name="T7" fmla="*/ 0 h 6"/>
                <a:gd name="T8" fmla="*/ 6 w 8"/>
                <a:gd name="T9" fmla="*/ 0 h 6"/>
                <a:gd name="T10" fmla="*/ 7 w 8"/>
                <a:gd name="T11" fmla="*/ 1 h 6"/>
                <a:gd name="T12" fmla="*/ 7 w 8"/>
                <a:gd name="T13" fmla="*/ 1 h 6"/>
                <a:gd name="T14" fmla="*/ 7 w 8"/>
                <a:gd name="T15" fmla="*/ 2 h 6"/>
                <a:gd name="T16" fmla="*/ 8 w 8"/>
                <a:gd name="T17" fmla="*/ 3 h 6"/>
                <a:gd name="T18" fmla="*/ 7 w 8"/>
                <a:gd name="T19" fmla="*/ 5 h 6"/>
                <a:gd name="T20" fmla="*/ 7 w 8"/>
                <a:gd name="T21" fmla="*/ 6 h 6"/>
                <a:gd name="T22" fmla="*/ 6 w 8"/>
                <a:gd name="T23" fmla="*/ 6 h 6"/>
                <a:gd name="T24" fmla="*/ 3 w 8"/>
                <a:gd name="T25" fmla="*/ 6 h 6"/>
                <a:gd name="T26" fmla="*/ 2 w 8"/>
                <a:gd name="T27" fmla="*/ 5 h 6"/>
                <a:gd name="T28" fmla="*/ 2 w 8"/>
                <a:gd name="T29" fmla="*/ 2 h 6"/>
                <a:gd name="T30" fmla="*/ 1 w 8"/>
                <a:gd name="T31" fmla="*/ 1 h 6"/>
                <a:gd name="T32" fmla="*/ 0 w 8"/>
                <a:gd name="T33" fmla="*/ 0 h 6"/>
                <a:gd name="T34" fmla="*/ 0 w 8"/>
                <a:gd name="T35" fmla="*/ 0 h 6"/>
                <a:gd name="T36" fmla="*/ 0 w 8"/>
                <a:gd name="T37" fmla="*/ 0 h 6"/>
                <a:gd name="T38" fmla="*/ 0 w 8"/>
                <a:gd name="T39" fmla="*/ 0 h 6"/>
                <a:gd name="T40" fmla="*/ 0 w 8"/>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6"/>
                <a:gd name="T65" fmla="*/ 8 w 8"/>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6">
                  <a:moveTo>
                    <a:pt x="0" y="0"/>
                  </a:moveTo>
                  <a:lnTo>
                    <a:pt x="1" y="0"/>
                  </a:lnTo>
                  <a:lnTo>
                    <a:pt x="3" y="0"/>
                  </a:lnTo>
                  <a:lnTo>
                    <a:pt x="5" y="0"/>
                  </a:lnTo>
                  <a:lnTo>
                    <a:pt x="6" y="0"/>
                  </a:lnTo>
                  <a:lnTo>
                    <a:pt x="7" y="1"/>
                  </a:lnTo>
                  <a:lnTo>
                    <a:pt x="7" y="2"/>
                  </a:lnTo>
                  <a:lnTo>
                    <a:pt x="8" y="3"/>
                  </a:lnTo>
                  <a:lnTo>
                    <a:pt x="7" y="5"/>
                  </a:lnTo>
                  <a:lnTo>
                    <a:pt x="7" y="6"/>
                  </a:lnTo>
                  <a:lnTo>
                    <a:pt x="6" y="6"/>
                  </a:lnTo>
                  <a:lnTo>
                    <a:pt x="3" y="6"/>
                  </a:lnTo>
                  <a:lnTo>
                    <a:pt x="2" y="5"/>
                  </a:lnTo>
                  <a:lnTo>
                    <a:pt x="2" y="2"/>
                  </a:lnTo>
                  <a:lnTo>
                    <a:pt x="1" y="1"/>
                  </a:lnTo>
                  <a:lnTo>
                    <a:pt x="0" y="0"/>
                  </a:lnTo>
                  <a:close/>
                </a:path>
              </a:pathLst>
            </a:custGeom>
            <a:solidFill>
              <a:srgbClr val="000000"/>
            </a:solidFill>
            <a:ln w="9525">
              <a:noFill/>
              <a:round/>
              <a:headEnd/>
              <a:tailEnd/>
            </a:ln>
          </p:spPr>
          <p:txBody>
            <a:bodyPr/>
            <a:lstStyle/>
            <a:p>
              <a:endParaRPr lang="el-GR"/>
            </a:p>
          </p:txBody>
        </p:sp>
        <p:sp>
          <p:nvSpPr>
            <p:cNvPr id="41360" name="Freeform 755"/>
            <p:cNvSpPr>
              <a:spLocks/>
            </p:cNvSpPr>
            <p:nvPr/>
          </p:nvSpPr>
          <p:spPr bwMode="auto">
            <a:xfrm>
              <a:off x="4781" y="2609"/>
              <a:ext cx="5" cy="10"/>
            </a:xfrm>
            <a:custGeom>
              <a:avLst/>
              <a:gdLst>
                <a:gd name="T0" fmla="*/ 0 w 5"/>
                <a:gd name="T1" fmla="*/ 1 h 10"/>
                <a:gd name="T2" fmla="*/ 1 w 5"/>
                <a:gd name="T3" fmla="*/ 1 h 10"/>
                <a:gd name="T4" fmla="*/ 3 w 5"/>
                <a:gd name="T5" fmla="*/ 0 h 10"/>
                <a:gd name="T6" fmla="*/ 4 w 5"/>
                <a:gd name="T7" fmla="*/ 0 h 10"/>
                <a:gd name="T8" fmla="*/ 5 w 5"/>
                <a:gd name="T9" fmla="*/ 0 h 10"/>
                <a:gd name="T10" fmla="*/ 5 w 5"/>
                <a:gd name="T11" fmla="*/ 2 h 10"/>
                <a:gd name="T12" fmla="*/ 5 w 5"/>
                <a:gd name="T13" fmla="*/ 6 h 10"/>
                <a:gd name="T14" fmla="*/ 4 w 5"/>
                <a:gd name="T15" fmla="*/ 10 h 10"/>
                <a:gd name="T16" fmla="*/ 0 w 5"/>
                <a:gd name="T17" fmla="*/ 10 h 10"/>
                <a:gd name="T18" fmla="*/ 0 w 5"/>
                <a:gd name="T19" fmla="*/ 7 h 10"/>
                <a:gd name="T20" fmla="*/ 0 w 5"/>
                <a:gd name="T21" fmla="*/ 5 h 10"/>
                <a:gd name="T22" fmla="*/ 0 w 5"/>
                <a:gd name="T23" fmla="*/ 3 h 10"/>
                <a:gd name="T24" fmla="*/ 0 w 5"/>
                <a:gd name="T25" fmla="*/ 1 h 10"/>
                <a:gd name="T26" fmla="*/ 0 w 5"/>
                <a:gd name="T27" fmla="*/ 1 h 10"/>
                <a:gd name="T28" fmla="*/ 0 w 5"/>
                <a:gd name="T29" fmla="*/ 1 h 10"/>
                <a:gd name="T30" fmla="*/ 0 w 5"/>
                <a:gd name="T31" fmla="*/ 1 h 10"/>
                <a:gd name="T32" fmla="*/ 0 w 5"/>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10"/>
                <a:gd name="T53" fmla="*/ 5 w 5"/>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10">
                  <a:moveTo>
                    <a:pt x="0" y="1"/>
                  </a:moveTo>
                  <a:lnTo>
                    <a:pt x="1" y="1"/>
                  </a:lnTo>
                  <a:lnTo>
                    <a:pt x="3" y="0"/>
                  </a:lnTo>
                  <a:lnTo>
                    <a:pt x="4" y="0"/>
                  </a:lnTo>
                  <a:lnTo>
                    <a:pt x="5" y="0"/>
                  </a:lnTo>
                  <a:lnTo>
                    <a:pt x="5" y="2"/>
                  </a:lnTo>
                  <a:lnTo>
                    <a:pt x="5" y="6"/>
                  </a:lnTo>
                  <a:lnTo>
                    <a:pt x="4" y="10"/>
                  </a:lnTo>
                  <a:lnTo>
                    <a:pt x="0" y="10"/>
                  </a:lnTo>
                  <a:lnTo>
                    <a:pt x="0" y="7"/>
                  </a:lnTo>
                  <a:lnTo>
                    <a:pt x="0" y="5"/>
                  </a:lnTo>
                  <a:lnTo>
                    <a:pt x="0" y="3"/>
                  </a:lnTo>
                  <a:lnTo>
                    <a:pt x="0" y="1"/>
                  </a:lnTo>
                  <a:close/>
                </a:path>
              </a:pathLst>
            </a:custGeom>
            <a:solidFill>
              <a:srgbClr val="000000"/>
            </a:solidFill>
            <a:ln w="9525">
              <a:noFill/>
              <a:round/>
              <a:headEnd/>
              <a:tailEnd/>
            </a:ln>
          </p:spPr>
          <p:txBody>
            <a:bodyPr/>
            <a:lstStyle/>
            <a:p>
              <a:endParaRPr lang="el-GR"/>
            </a:p>
          </p:txBody>
        </p:sp>
        <p:sp>
          <p:nvSpPr>
            <p:cNvPr id="41361" name="Freeform 756"/>
            <p:cNvSpPr>
              <a:spLocks/>
            </p:cNvSpPr>
            <p:nvPr/>
          </p:nvSpPr>
          <p:spPr bwMode="auto">
            <a:xfrm>
              <a:off x="4793" y="2630"/>
              <a:ext cx="13" cy="28"/>
            </a:xfrm>
            <a:custGeom>
              <a:avLst/>
              <a:gdLst>
                <a:gd name="T0" fmla="*/ 0 w 13"/>
                <a:gd name="T1" fmla="*/ 23 h 28"/>
                <a:gd name="T2" fmla="*/ 2 w 13"/>
                <a:gd name="T3" fmla="*/ 16 h 28"/>
                <a:gd name="T4" fmla="*/ 5 w 13"/>
                <a:gd name="T5" fmla="*/ 7 h 28"/>
                <a:gd name="T6" fmla="*/ 8 w 13"/>
                <a:gd name="T7" fmla="*/ 1 h 28"/>
                <a:gd name="T8" fmla="*/ 13 w 13"/>
                <a:gd name="T9" fmla="*/ 0 h 28"/>
                <a:gd name="T10" fmla="*/ 12 w 13"/>
                <a:gd name="T11" fmla="*/ 6 h 28"/>
                <a:gd name="T12" fmla="*/ 10 w 13"/>
                <a:gd name="T13" fmla="*/ 12 h 28"/>
                <a:gd name="T14" fmla="*/ 8 w 13"/>
                <a:gd name="T15" fmla="*/ 19 h 28"/>
                <a:gd name="T16" fmla="*/ 4 w 13"/>
                <a:gd name="T17" fmla="*/ 28 h 28"/>
                <a:gd name="T18" fmla="*/ 4 w 13"/>
                <a:gd name="T19" fmla="*/ 27 h 28"/>
                <a:gd name="T20" fmla="*/ 3 w 13"/>
                <a:gd name="T21" fmla="*/ 27 h 28"/>
                <a:gd name="T22" fmla="*/ 2 w 13"/>
                <a:gd name="T23" fmla="*/ 27 h 28"/>
                <a:gd name="T24" fmla="*/ 0 w 13"/>
                <a:gd name="T25" fmla="*/ 27 h 28"/>
                <a:gd name="T26" fmla="*/ 0 w 13"/>
                <a:gd name="T27" fmla="*/ 26 h 28"/>
                <a:gd name="T28" fmla="*/ 0 w 13"/>
                <a:gd name="T29" fmla="*/ 24 h 28"/>
                <a:gd name="T30" fmla="*/ 0 w 13"/>
                <a:gd name="T31" fmla="*/ 24 h 28"/>
                <a:gd name="T32" fmla="*/ 0 w 13"/>
                <a:gd name="T33" fmla="*/ 23 h 28"/>
                <a:gd name="T34" fmla="*/ 0 w 13"/>
                <a:gd name="T35" fmla="*/ 23 h 28"/>
                <a:gd name="T36" fmla="*/ 0 w 13"/>
                <a:gd name="T37" fmla="*/ 23 h 28"/>
                <a:gd name="T38" fmla="*/ 0 w 13"/>
                <a:gd name="T39" fmla="*/ 23 h 28"/>
                <a:gd name="T40" fmla="*/ 0 w 13"/>
                <a:gd name="T41" fmla="*/ 23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8"/>
                <a:gd name="T65" fmla="*/ 13 w 1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8">
                  <a:moveTo>
                    <a:pt x="0" y="23"/>
                  </a:moveTo>
                  <a:lnTo>
                    <a:pt x="2" y="16"/>
                  </a:lnTo>
                  <a:lnTo>
                    <a:pt x="5" y="7"/>
                  </a:lnTo>
                  <a:lnTo>
                    <a:pt x="8" y="1"/>
                  </a:lnTo>
                  <a:lnTo>
                    <a:pt x="13" y="0"/>
                  </a:lnTo>
                  <a:lnTo>
                    <a:pt x="12" y="6"/>
                  </a:lnTo>
                  <a:lnTo>
                    <a:pt x="10" y="12"/>
                  </a:lnTo>
                  <a:lnTo>
                    <a:pt x="8" y="19"/>
                  </a:lnTo>
                  <a:lnTo>
                    <a:pt x="4" y="28"/>
                  </a:lnTo>
                  <a:lnTo>
                    <a:pt x="4" y="27"/>
                  </a:lnTo>
                  <a:lnTo>
                    <a:pt x="3" y="27"/>
                  </a:lnTo>
                  <a:lnTo>
                    <a:pt x="2" y="27"/>
                  </a:lnTo>
                  <a:lnTo>
                    <a:pt x="0" y="27"/>
                  </a:lnTo>
                  <a:lnTo>
                    <a:pt x="0" y="26"/>
                  </a:lnTo>
                  <a:lnTo>
                    <a:pt x="0" y="24"/>
                  </a:lnTo>
                  <a:lnTo>
                    <a:pt x="0" y="23"/>
                  </a:lnTo>
                  <a:close/>
                </a:path>
              </a:pathLst>
            </a:custGeom>
            <a:solidFill>
              <a:srgbClr val="000000"/>
            </a:solidFill>
            <a:ln w="9525">
              <a:noFill/>
              <a:round/>
              <a:headEnd/>
              <a:tailEnd/>
            </a:ln>
          </p:spPr>
          <p:txBody>
            <a:bodyPr/>
            <a:lstStyle/>
            <a:p>
              <a:endParaRPr lang="el-GR"/>
            </a:p>
          </p:txBody>
        </p:sp>
        <p:sp>
          <p:nvSpPr>
            <p:cNvPr id="41362" name="Freeform 757"/>
            <p:cNvSpPr>
              <a:spLocks/>
            </p:cNvSpPr>
            <p:nvPr/>
          </p:nvSpPr>
          <p:spPr bwMode="auto">
            <a:xfrm>
              <a:off x="4819" y="2412"/>
              <a:ext cx="14" cy="40"/>
            </a:xfrm>
            <a:custGeom>
              <a:avLst/>
              <a:gdLst>
                <a:gd name="T0" fmla="*/ 0 w 14"/>
                <a:gd name="T1" fmla="*/ 0 h 40"/>
                <a:gd name="T2" fmla="*/ 2 w 14"/>
                <a:gd name="T3" fmla="*/ 0 h 40"/>
                <a:gd name="T4" fmla="*/ 4 w 14"/>
                <a:gd name="T5" fmla="*/ 0 h 40"/>
                <a:gd name="T6" fmla="*/ 5 w 14"/>
                <a:gd name="T7" fmla="*/ 2 h 40"/>
                <a:gd name="T8" fmla="*/ 7 w 14"/>
                <a:gd name="T9" fmla="*/ 2 h 40"/>
                <a:gd name="T10" fmla="*/ 10 w 14"/>
                <a:gd name="T11" fmla="*/ 10 h 40"/>
                <a:gd name="T12" fmla="*/ 13 w 14"/>
                <a:gd name="T13" fmla="*/ 19 h 40"/>
                <a:gd name="T14" fmla="*/ 14 w 14"/>
                <a:gd name="T15" fmla="*/ 28 h 40"/>
                <a:gd name="T16" fmla="*/ 14 w 14"/>
                <a:gd name="T17" fmla="*/ 39 h 40"/>
                <a:gd name="T18" fmla="*/ 13 w 14"/>
                <a:gd name="T19" fmla="*/ 39 h 40"/>
                <a:gd name="T20" fmla="*/ 13 w 14"/>
                <a:gd name="T21" fmla="*/ 39 h 40"/>
                <a:gd name="T22" fmla="*/ 12 w 14"/>
                <a:gd name="T23" fmla="*/ 39 h 40"/>
                <a:gd name="T24" fmla="*/ 10 w 14"/>
                <a:gd name="T25" fmla="*/ 40 h 40"/>
                <a:gd name="T26" fmla="*/ 9 w 14"/>
                <a:gd name="T27" fmla="*/ 31 h 40"/>
                <a:gd name="T28" fmla="*/ 8 w 14"/>
                <a:gd name="T29" fmla="*/ 25 h 40"/>
                <a:gd name="T30" fmla="*/ 5 w 14"/>
                <a:gd name="T31" fmla="*/ 15 h 40"/>
                <a:gd name="T32" fmla="*/ 0 w 14"/>
                <a:gd name="T33" fmla="*/ 0 h 40"/>
                <a:gd name="T34" fmla="*/ 0 w 14"/>
                <a:gd name="T35" fmla="*/ 0 h 40"/>
                <a:gd name="T36" fmla="*/ 0 w 14"/>
                <a:gd name="T37" fmla="*/ 0 h 40"/>
                <a:gd name="T38" fmla="*/ 0 w 14"/>
                <a:gd name="T39" fmla="*/ 0 h 40"/>
                <a:gd name="T40" fmla="*/ 0 w 14"/>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40"/>
                <a:gd name="T65" fmla="*/ 14 w 14"/>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40">
                  <a:moveTo>
                    <a:pt x="0" y="0"/>
                  </a:moveTo>
                  <a:lnTo>
                    <a:pt x="2" y="0"/>
                  </a:lnTo>
                  <a:lnTo>
                    <a:pt x="4" y="0"/>
                  </a:lnTo>
                  <a:lnTo>
                    <a:pt x="5" y="2"/>
                  </a:lnTo>
                  <a:lnTo>
                    <a:pt x="7" y="2"/>
                  </a:lnTo>
                  <a:lnTo>
                    <a:pt x="10" y="10"/>
                  </a:lnTo>
                  <a:lnTo>
                    <a:pt x="13" y="19"/>
                  </a:lnTo>
                  <a:lnTo>
                    <a:pt x="14" y="28"/>
                  </a:lnTo>
                  <a:lnTo>
                    <a:pt x="14" y="39"/>
                  </a:lnTo>
                  <a:lnTo>
                    <a:pt x="13" y="39"/>
                  </a:lnTo>
                  <a:lnTo>
                    <a:pt x="12" y="39"/>
                  </a:lnTo>
                  <a:lnTo>
                    <a:pt x="10" y="40"/>
                  </a:lnTo>
                  <a:lnTo>
                    <a:pt x="9" y="31"/>
                  </a:lnTo>
                  <a:lnTo>
                    <a:pt x="8" y="25"/>
                  </a:lnTo>
                  <a:lnTo>
                    <a:pt x="5" y="15"/>
                  </a:lnTo>
                  <a:lnTo>
                    <a:pt x="0" y="0"/>
                  </a:lnTo>
                  <a:close/>
                </a:path>
              </a:pathLst>
            </a:custGeom>
            <a:solidFill>
              <a:srgbClr val="000000"/>
            </a:solidFill>
            <a:ln w="9525">
              <a:noFill/>
              <a:round/>
              <a:headEnd/>
              <a:tailEnd/>
            </a:ln>
          </p:spPr>
          <p:txBody>
            <a:bodyPr/>
            <a:lstStyle/>
            <a:p>
              <a:endParaRPr lang="el-GR"/>
            </a:p>
          </p:txBody>
        </p:sp>
      </p:grpSp>
      <p:grpSp>
        <p:nvGrpSpPr>
          <p:cNvPr id="40968" name="Group 758"/>
          <p:cNvGrpSpPr>
            <a:grpSpLocks/>
          </p:cNvGrpSpPr>
          <p:nvPr/>
        </p:nvGrpSpPr>
        <p:grpSpPr bwMode="auto">
          <a:xfrm>
            <a:off x="2819400" y="3962400"/>
            <a:ext cx="2840038" cy="2671763"/>
            <a:chOff x="3456" y="1680"/>
            <a:chExt cx="1789" cy="1683"/>
          </a:xfrm>
        </p:grpSpPr>
        <p:sp>
          <p:nvSpPr>
            <p:cNvPr id="41169" name="Rectangle 759"/>
            <p:cNvSpPr>
              <a:spLocks noChangeArrowheads="1"/>
            </p:cNvSpPr>
            <p:nvPr/>
          </p:nvSpPr>
          <p:spPr bwMode="auto">
            <a:xfrm>
              <a:off x="3456" y="1680"/>
              <a:ext cx="1789" cy="1683"/>
            </a:xfrm>
            <a:prstGeom prst="rect">
              <a:avLst/>
            </a:prstGeom>
            <a:solidFill>
              <a:srgbClr val="000000"/>
            </a:solidFill>
            <a:ln w="9525">
              <a:noFill/>
              <a:miter lim="800000"/>
              <a:headEnd/>
              <a:tailEnd/>
            </a:ln>
          </p:spPr>
          <p:txBody>
            <a:bodyPr/>
            <a:lstStyle/>
            <a:p>
              <a:endParaRPr lang="el-GR"/>
            </a:p>
          </p:txBody>
        </p:sp>
        <p:sp>
          <p:nvSpPr>
            <p:cNvPr id="41170" name="Rectangle 760"/>
            <p:cNvSpPr>
              <a:spLocks noChangeArrowheads="1"/>
            </p:cNvSpPr>
            <p:nvPr/>
          </p:nvSpPr>
          <p:spPr bwMode="auto">
            <a:xfrm>
              <a:off x="3518" y="1737"/>
              <a:ext cx="1673" cy="1580"/>
            </a:xfrm>
            <a:prstGeom prst="rect">
              <a:avLst/>
            </a:prstGeom>
            <a:solidFill>
              <a:srgbClr val="009933"/>
            </a:solidFill>
            <a:ln w="9525">
              <a:noFill/>
              <a:miter lim="800000"/>
              <a:headEnd/>
              <a:tailEnd/>
            </a:ln>
          </p:spPr>
          <p:txBody>
            <a:bodyPr/>
            <a:lstStyle/>
            <a:p>
              <a:endParaRPr lang="el-GR"/>
            </a:p>
          </p:txBody>
        </p:sp>
        <p:sp>
          <p:nvSpPr>
            <p:cNvPr id="41171" name="Freeform 761"/>
            <p:cNvSpPr>
              <a:spLocks/>
            </p:cNvSpPr>
            <p:nvPr/>
          </p:nvSpPr>
          <p:spPr bwMode="auto">
            <a:xfrm>
              <a:off x="4823" y="2010"/>
              <a:ext cx="10" cy="2"/>
            </a:xfrm>
            <a:custGeom>
              <a:avLst/>
              <a:gdLst>
                <a:gd name="T0" fmla="*/ 1 w 10"/>
                <a:gd name="T1" fmla="*/ 2 h 2"/>
                <a:gd name="T2" fmla="*/ 0 w 10"/>
                <a:gd name="T3" fmla="*/ 1 h 2"/>
                <a:gd name="T4" fmla="*/ 0 w 10"/>
                <a:gd name="T5" fmla="*/ 1 h 2"/>
                <a:gd name="T6" fmla="*/ 0 w 10"/>
                <a:gd name="T7" fmla="*/ 0 h 2"/>
                <a:gd name="T8" fmla="*/ 0 w 10"/>
                <a:gd name="T9" fmla="*/ 0 h 2"/>
                <a:gd name="T10" fmla="*/ 3 w 10"/>
                <a:gd name="T11" fmla="*/ 0 h 2"/>
                <a:gd name="T12" fmla="*/ 5 w 10"/>
                <a:gd name="T13" fmla="*/ 0 h 2"/>
                <a:gd name="T14" fmla="*/ 8 w 10"/>
                <a:gd name="T15" fmla="*/ 0 h 2"/>
                <a:gd name="T16" fmla="*/ 10 w 10"/>
                <a:gd name="T17" fmla="*/ 1 h 2"/>
                <a:gd name="T18" fmla="*/ 8 w 10"/>
                <a:gd name="T19" fmla="*/ 2 h 2"/>
                <a:gd name="T20" fmla="*/ 5 w 10"/>
                <a:gd name="T21" fmla="*/ 2 h 2"/>
                <a:gd name="T22" fmla="*/ 3 w 10"/>
                <a:gd name="T23" fmla="*/ 2 h 2"/>
                <a:gd name="T24" fmla="*/ 1 w 10"/>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
                <a:gd name="T41" fmla="*/ 10 w 10"/>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
                  <a:moveTo>
                    <a:pt x="1" y="2"/>
                  </a:moveTo>
                  <a:lnTo>
                    <a:pt x="0" y="1"/>
                  </a:lnTo>
                  <a:lnTo>
                    <a:pt x="0" y="0"/>
                  </a:lnTo>
                  <a:lnTo>
                    <a:pt x="3" y="0"/>
                  </a:lnTo>
                  <a:lnTo>
                    <a:pt x="5" y="0"/>
                  </a:lnTo>
                  <a:lnTo>
                    <a:pt x="8" y="0"/>
                  </a:lnTo>
                  <a:lnTo>
                    <a:pt x="10" y="1"/>
                  </a:lnTo>
                  <a:lnTo>
                    <a:pt x="8" y="2"/>
                  </a:lnTo>
                  <a:lnTo>
                    <a:pt x="5" y="2"/>
                  </a:lnTo>
                  <a:lnTo>
                    <a:pt x="3" y="2"/>
                  </a:lnTo>
                  <a:lnTo>
                    <a:pt x="1" y="2"/>
                  </a:lnTo>
                  <a:close/>
                </a:path>
              </a:pathLst>
            </a:custGeom>
            <a:solidFill>
              <a:srgbClr val="336666"/>
            </a:solidFill>
            <a:ln w="9525">
              <a:noFill/>
              <a:round/>
              <a:headEnd/>
              <a:tailEnd/>
            </a:ln>
          </p:spPr>
          <p:txBody>
            <a:bodyPr/>
            <a:lstStyle/>
            <a:p>
              <a:endParaRPr lang="el-GR"/>
            </a:p>
          </p:txBody>
        </p:sp>
        <p:sp>
          <p:nvSpPr>
            <p:cNvPr id="41172" name="Freeform 762"/>
            <p:cNvSpPr>
              <a:spLocks/>
            </p:cNvSpPr>
            <p:nvPr/>
          </p:nvSpPr>
          <p:spPr bwMode="auto">
            <a:xfrm>
              <a:off x="3822" y="2002"/>
              <a:ext cx="1079" cy="1101"/>
            </a:xfrm>
            <a:custGeom>
              <a:avLst/>
              <a:gdLst>
                <a:gd name="T0" fmla="*/ 10 w 1079"/>
                <a:gd name="T1" fmla="*/ 446 h 1101"/>
                <a:gd name="T2" fmla="*/ 23 w 1079"/>
                <a:gd name="T3" fmla="*/ 375 h 1101"/>
                <a:gd name="T4" fmla="*/ 25 w 1079"/>
                <a:gd name="T5" fmla="*/ 365 h 1101"/>
                <a:gd name="T6" fmla="*/ 22 w 1079"/>
                <a:gd name="T7" fmla="*/ 360 h 1101"/>
                <a:gd name="T8" fmla="*/ 27 w 1079"/>
                <a:gd name="T9" fmla="*/ 355 h 1101"/>
                <a:gd name="T10" fmla="*/ 40 w 1079"/>
                <a:gd name="T11" fmla="*/ 336 h 1101"/>
                <a:gd name="T12" fmla="*/ 61 w 1079"/>
                <a:gd name="T13" fmla="*/ 294 h 1101"/>
                <a:gd name="T14" fmla="*/ 83 w 1079"/>
                <a:gd name="T15" fmla="*/ 255 h 1101"/>
                <a:gd name="T16" fmla="*/ 135 w 1079"/>
                <a:gd name="T17" fmla="*/ 189 h 1101"/>
                <a:gd name="T18" fmla="*/ 205 w 1079"/>
                <a:gd name="T19" fmla="*/ 124 h 1101"/>
                <a:gd name="T20" fmla="*/ 286 w 1079"/>
                <a:gd name="T21" fmla="*/ 68 h 1101"/>
                <a:gd name="T22" fmla="*/ 325 w 1079"/>
                <a:gd name="T23" fmla="*/ 51 h 1101"/>
                <a:gd name="T24" fmla="*/ 366 w 1079"/>
                <a:gd name="T25" fmla="*/ 35 h 1101"/>
                <a:gd name="T26" fmla="*/ 405 w 1079"/>
                <a:gd name="T27" fmla="*/ 23 h 1101"/>
                <a:gd name="T28" fmla="*/ 446 w 1079"/>
                <a:gd name="T29" fmla="*/ 11 h 1101"/>
                <a:gd name="T30" fmla="*/ 487 w 1079"/>
                <a:gd name="T31" fmla="*/ 3 h 1101"/>
                <a:gd name="T32" fmla="*/ 519 w 1079"/>
                <a:gd name="T33" fmla="*/ 2 h 1101"/>
                <a:gd name="T34" fmla="*/ 548 w 1079"/>
                <a:gd name="T35" fmla="*/ 3 h 1101"/>
                <a:gd name="T36" fmla="*/ 575 w 1079"/>
                <a:gd name="T37" fmla="*/ 5 h 1101"/>
                <a:gd name="T38" fmla="*/ 648 w 1079"/>
                <a:gd name="T39" fmla="*/ 16 h 1101"/>
                <a:gd name="T40" fmla="*/ 718 w 1079"/>
                <a:gd name="T41" fmla="*/ 35 h 1101"/>
                <a:gd name="T42" fmla="*/ 766 w 1079"/>
                <a:gd name="T43" fmla="*/ 53 h 1101"/>
                <a:gd name="T44" fmla="*/ 771 w 1079"/>
                <a:gd name="T45" fmla="*/ 53 h 1101"/>
                <a:gd name="T46" fmla="*/ 828 w 1079"/>
                <a:gd name="T47" fmla="*/ 86 h 1101"/>
                <a:gd name="T48" fmla="*/ 878 w 1079"/>
                <a:gd name="T49" fmla="*/ 120 h 1101"/>
                <a:gd name="T50" fmla="*/ 922 w 1079"/>
                <a:gd name="T51" fmla="*/ 158 h 1101"/>
                <a:gd name="T52" fmla="*/ 963 w 1079"/>
                <a:gd name="T53" fmla="*/ 203 h 1101"/>
                <a:gd name="T54" fmla="*/ 1000 w 1079"/>
                <a:gd name="T55" fmla="*/ 255 h 1101"/>
                <a:gd name="T56" fmla="*/ 1031 w 1079"/>
                <a:gd name="T57" fmla="*/ 313 h 1101"/>
                <a:gd name="T58" fmla="*/ 1053 w 1079"/>
                <a:gd name="T59" fmla="*/ 371 h 1101"/>
                <a:gd name="T60" fmla="*/ 1070 w 1079"/>
                <a:gd name="T61" fmla="*/ 434 h 1101"/>
                <a:gd name="T62" fmla="*/ 1075 w 1079"/>
                <a:gd name="T63" fmla="*/ 599 h 1101"/>
                <a:gd name="T64" fmla="*/ 1036 w 1079"/>
                <a:gd name="T65" fmla="*/ 755 h 1101"/>
                <a:gd name="T66" fmla="*/ 975 w 1079"/>
                <a:gd name="T67" fmla="*/ 867 h 1101"/>
                <a:gd name="T68" fmla="*/ 953 w 1079"/>
                <a:gd name="T69" fmla="*/ 898 h 1101"/>
                <a:gd name="T70" fmla="*/ 911 w 1079"/>
                <a:gd name="T71" fmla="*/ 943 h 1101"/>
                <a:gd name="T72" fmla="*/ 865 w 1079"/>
                <a:gd name="T73" fmla="*/ 982 h 1101"/>
                <a:gd name="T74" fmla="*/ 814 w 1079"/>
                <a:gd name="T75" fmla="*/ 1017 h 1101"/>
                <a:gd name="T76" fmla="*/ 761 w 1079"/>
                <a:gd name="T77" fmla="*/ 1046 h 1101"/>
                <a:gd name="T78" fmla="*/ 703 w 1079"/>
                <a:gd name="T79" fmla="*/ 1071 h 1101"/>
                <a:gd name="T80" fmla="*/ 651 w 1079"/>
                <a:gd name="T81" fmla="*/ 1085 h 1101"/>
                <a:gd name="T82" fmla="*/ 606 w 1079"/>
                <a:gd name="T83" fmla="*/ 1093 h 1101"/>
                <a:gd name="T84" fmla="*/ 557 w 1079"/>
                <a:gd name="T85" fmla="*/ 1101 h 1101"/>
                <a:gd name="T86" fmla="*/ 525 w 1079"/>
                <a:gd name="T87" fmla="*/ 1099 h 1101"/>
                <a:gd name="T88" fmla="*/ 494 w 1079"/>
                <a:gd name="T89" fmla="*/ 1099 h 1101"/>
                <a:gd name="T90" fmla="*/ 449 w 1079"/>
                <a:gd name="T91" fmla="*/ 1093 h 1101"/>
                <a:gd name="T92" fmla="*/ 379 w 1079"/>
                <a:gd name="T93" fmla="*/ 1075 h 1101"/>
                <a:gd name="T94" fmla="*/ 315 w 1079"/>
                <a:gd name="T95" fmla="*/ 1049 h 1101"/>
                <a:gd name="T96" fmla="*/ 255 w 1079"/>
                <a:gd name="T97" fmla="*/ 1014 h 1101"/>
                <a:gd name="T98" fmla="*/ 199 w 1079"/>
                <a:gd name="T99" fmla="*/ 972 h 1101"/>
                <a:gd name="T100" fmla="*/ 146 w 1079"/>
                <a:gd name="T101" fmla="*/ 923 h 1101"/>
                <a:gd name="T102" fmla="*/ 131 w 1079"/>
                <a:gd name="T103" fmla="*/ 906 h 1101"/>
                <a:gd name="T104" fmla="*/ 116 w 1079"/>
                <a:gd name="T105" fmla="*/ 888 h 1101"/>
                <a:gd name="T106" fmla="*/ 94 w 1079"/>
                <a:gd name="T107" fmla="*/ 857 h 1101"/>
                <a:gd name="T108" fmla="*/ 61 w 1079"/>
                <a:gd name="T109" fmla="*/ 799 h 1101"/>
                <a:gd name="T110" fmla="*/ 35 w 1079"/>
                <a:gd name="T111" fmla="*/ 739 h 1101"/>
                <a:gd name="T112" fmla="*/ 6 w 1079"/>
                <a:gd name="T113" fmla="*/ 617 h 1101"/>
                <a:gd name="T114" fmla="*/ 0 w 1079"/>
                <a:gd name="T115" fmla="*/ 517 h 1101"/>
                <a:gd name="T116" fmla="*/ 0 w 1079"/>
                <a:gd name="T117" fmla="*/ 517 h 11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9"/>
                <a:gd name="T178" fmla="*/ 0 h 1101"/>
                <a:gd name="T179" fmla="*/ 1079 w 1079"/>
                <a:gd name="T180" fmla="*/ 1101 h 11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9" h="1101">
                  <a:moveTo>
                    <a:pt x="0" y="517"/>
                  </a:moveTo>
                  <a:lnTo>
                    <a:pt x="4" y="481"/>
                  </a:lnTo>
                  <a:lnTo>
                    <a:pt x="10" y="446"/>
                  </a:lnTo>
                  <a:lnTo>
                    <a:pt x="17" y="412"/>
                  </a:lnTo>
                  <a:lnTo>
                    <a:pt x="25" y="377"/>
                  </a:lnTo>
                  <a:lnTo>
                    <a:pt x="23" y="375"/>
                  </a:lnTo>
                  <a:lnTo>
                    <a:pt x="23" y="371"/>
                  </a:lnTo>
                  <a:lnTo>
                    <a:pt x="25" y="368"/>
                  </a:lnTo>
                  <a:lnTo>
                    <a:pt x="25" y="365"/>
                  </a:lnTo>
                  <a:lnTo>
                    <a:pt x="23" y="363"/>
                  </a:lnTo>
                  <a:lnTo>
                    <a:pt x="22" y="361"/>
                  </a:lnTo>
                  <a:lnTo>
                    <a:pt x="22" y="360"/>
                  </a:lnTo>
                  <a:lnTo>
                    <a:pt x="22" y="358"/>
                  </a:lnTo>
                  <a:lnTo>
                    <a:pt x="25" y="356"/>
                  </a:lnTo>
                  <a:lnTo>
                    <a:pt x="27" y="355"/>
                  </a:lnTo>
                  <a:lnTo>
                    <a:pt x="31" y="352"/>
                  </a:lnTo>
                  <a:lnTo>
                    <a:pt x="33" y="351"/>
                  </a:lnTo>
                  <a:lnTo>
                    <a:pt x="40" y="336"/>
                  </a:lnTo>
                  <a:lnTo>
                    <a:pt x="46" y="321"/>
                  </a:lnTo>
                  <a:lnTo>
                    <a:pt x="53" y="308"/>
                  </a:lnTo>
                  <a:lnTo>
                    <a:pt x="61" y="294"/>
                  </a:lnTo>
                  <a:lnTo>
                    <a:pt x="67" y="281"/>
                  </a:lnTo>
                  <a:lnTo>
                    <a:pt x="74" y="268"/>
                  </a:lnTo>
                  <a:lnTo>
                    <a:pt x="83" y="255"/>
                  </a:lnTo>
                  <a:lnTo>
                    <a:pt x="90" y="242"/>
                  </a:lnTo>
                  <a:lnTo>
                    <a:pt x="112" y="215"/>
                  </a:lnTo>
                  <a:lnTo>
                    <a:pt x="135" y="189"/>
                  </a:lnTo>
                  <a:lnTo>
                    <a:pt x="158" y="166"/>
                  </a:lnTo>
                  <a:lnTo>
                    <a:pt x="180" y="144"/>
                  </a:lnTo>
                  <a:lnTo>
                    <a:pt x="205" y="124"/>
                  </a:lnTo>
                  <a:lnTo>
                    <a:pt x="230" y="104"/>
                  </a:lnTo>
                  <a:lnTo>
                    <a:pt x="257" y="86"/>
                  </a:lnTo>
                  <a:lnTo>
                    <a:pt x="286" y="68"/>
                  </a:lnTo>
                  <a:lnTo>
                    <a:pt x="299" y="62"/>
                  </a:lnTo>
                  <a:lnTo>
                    <a:pt x="313" y="56"/>
                  </a:lnTo>
                  <a:lnTo>
                    <a:pt x="325" y="51"/>
                  </a:lnTo>
                  <a:lnTo>
                    <a:pt x="339" y="45"/>
                  </a:lnTo>
                  <a:lnTo>
                    <a:pt x="352" y="40"/>
                  </a:lnTo>
                  <a:lnTo>
                    <a:pt x="366" y="35"/>
                  </a:lnTo>
                  <a:lnTo>
                    <a:pt x="378" y="31"/>
                  </a:lnTo>
                  <a:lnTo>
                    <a:pt x="392" y="26"/>
                  </a:lnTo>
                  <a:lnTo>
                    <a:pt x="405" y="23"/>
                  </a:lnTo>
                  <a:lnTo>
                    <a:pt x="419" y="19"/>
                  </a:lnTo>
                  <a:lnTo>
                    <a:pt x="433" y="15"/>
                  </a:lnTo>
                  <a:lnTo>
                    <a:pt x="446" y="11"/>
                  </a:lnTo>
                  <a:lnTo>
                    <a:pt x="460" y="8"/>
                  </a:lnTo>
                  <a:lnTo>
                    <a:pt x="473" y="5"/>
                  </a:lnTo>
                  <a:lnTo>
                    <a:pt x="487" y="3"/>
                  </a:lnTo>
                  <a:lnTo>
                    <a:pt x="501" y="0"/>
                  </a:lnTo>
                  <a:lnTo>
                    <a:pt x="510" y="0"/>
                  </a:lnTo>
                  <a:lnTo>
                    <a:pt x="519" y="2"/>
                  </a:lnTo>
                  <a:lnTo>
                    <a:pt x="529" y="2"/>
                  </a:lnTo>
                  <a:lnTo>
                    <a:pt x="538" y="3"/>
                  </a:lnTo>
                  <a:lnTo>
                    <a:pt x="548" y="3"/>
                  </a:lnTo>
                  <a:lnTo>
                    <a:pt x="556" y="4"/>
                  </a:lnTo>
                  <a:lnTo>
                    <a:pt x="566" y="4"/>
                  </a:lnTo>
                  <a:lnTo>
                    <a:pt x="575" y="5"/>
                  </a:lnTo>
                  <a:lnTo>
                    <a:pt x="599" y="8"/>
                  </a:lnTo>
                  <a:lnTo>
                    <a:pt x="624" y="11"/>
                  </a:lnTo>
                  <a:lnTo>
                    <a:pt x="648" y="16"/>
                  </a:lnTo>
                  <a:lnTo>
                    <a:pt x="672" y="21"/>
                  </a:lnTo>
                  <a:lnTo>
                    <a:pt x="695" y="28"/>
                  </a:lnTo>
                  <a:lnTo>
                    <a:pt x="718" y="35"/>
                  </a:lnTo>
                  <a:lnTo>
                    <a:pt x="742" y="44"/>
                  </a:lnTo>
                  <a:lnTo>
                    <a:pt x="765" y="53"/>
                  </a:lnTo>
                  <a:lnTo>
                    <a:pt x="766" y="53"/>
                  </a:lnTo>
                  <a:lnTo>
                    <a:pt x="768" y="53"/>
                  </a:lnTo>
                  <a:lnTo>
                    <a:pt x="770" y="53"/>
                  </a:lnTo>
                  <a:lnTo>
                    <a:pt x="771" y="53"/>
                  </a:lnTo>
                  <a:lnTo>
                    <a:pt x="791" y="63"/>
                  </a:lnTo>
                  <a:lnTo>
                    <a:pt x="810" y="74"/>
                  </a:lnTo>
                  <a:lnTo>
                    <a:pt x="828" y="86"/>
                  </a:lnTo>
                  <a:lnTo>
                    <a:pt x="845" y="97"/>
                  </a:lnTo>
                  <a:lnTo>
                    <a:pt x="861" y="108"/>
                  </a:lnTo>
                  <a:lnTo>
                    <a:pt x="878" y="120"/>
                  </a:lnTo>
                  <a:lnTo>
                    <a:pt x="894" y="133"/>
                  </a:lnTo>
                  <a:lnTo>
                    <a:pt x="908" y="145"/>
                  </a:lnTo>
                  <a:lnTo>
                    <a:pt x="922" y="158"/>
                  </a:lnTo>
                  <a:lnTo>
                    <a:pt x="937" y="173"/>
                  </a:lnTo>
                  <a:lnTo>
                    <a:pt x="949" y="188"/>
                  </a:lnTo>
                  <a:lnTo>
                    <a:pt x="963" y="203"/>
                  </a:lnTo>
                  <a:lnTo>
                    <a:pt x="975" y="220"/>
                  </a:lnTo>
                  <a:lnTo>
                    <a:pt x="989" y="236"/>
                  </a:lnTo>
                  <a:lnTo>
                    <a:pt x="1000" y="255"/>
                  </a:lnTo>
                  <a:lnTo>
                    <a:pt x="1012" y="273"/>
                  </a:lnTo>
                  <a:lnTo>
                    <a:pt x="1022" y="293"/>
                  </a:lnTo>
                  <a:lnTo>
                    <a:pt x="1031" y="313"/>
                  </a:lnTo>
                  <a:lnTo>
                    <a:pt x="1038" y="331"/>
                  </a:lnTo>
                  <a:lnTo>
                    <a:pt x="1046" y="351"/>
                  </a:lnTo>
                  <a:lnTo>
                    <a:pt x="1053" y="371"/>
                  </a:lnTo>
                  <a:lnTo>
                    <a:pt x="1059" y="391"/>
                  </a:lnTo>
                  <a:lnTo>
                    <a:pt x="1065" y="412"/>
                  </a:lnTo>
                  <a:lnTo>
                    <a:pt x="1070" y="434"/>
                  </a:lnTo>
                  <a:lnTo>
                    <a:pt x="1077" y="491"/>
                  </a:lnTo>
                  <a:lnTo>
                    <a:pt x="1079" y="546"/>
                  </a:lnTo>
                  <a:lnTo>
                    <a:pt x="1075" y="599"/>
                  </a:lnTo>
                  <a:lnTo>
                    <a:pt x="1068" y="652"/>
                  </a:lnTo>
                  <a:lnTo>
                    <a:pt x="1054" y="704"/>
                  </a:lnTo>
                  <a:lnTo>
                    <a:pt x="1036" y="755"/>
                  </a:lnTo>
                  <a:lnTo>
                    <a:pt x="1012" y="807"/>
                  </a:lnTo>
                  <a:lnTo>
                    <a:pt x="983" y="857"/>
                  </a:lnTo>
                  <a:lnTo>
                    <a:pt x="975" y="867"/>
                  </a:lnTo>
                  <a:lnTo>
                    <a:pt x="968" y="877"/>
                  </a:lnTo>
                  <a:lnTo>
                    <a:pt x="960" y="888"/>
                  </a:lnTo>
                  <a:lnTo>
                    <a:pt x="953" y="898"/>
                  </a:lnTo>
                  <a:lnTo>
                    <a:pt x="939" y="913"/>
                  </a:lnTo>
                  <a:lnTo>
                    <a:pt x="924" y="928"/>
                  </a:lnTo>
                  <a:lnTo>
                    <a:pt x="911" y="943"/>
                  </a:lnTo>
                  <a:lnTo>
                    <a:pt x="896" y="956"/>
                  </a:lnTo>
                  <a:lnTo>
                    <a:pt x="880" y="970"/>
                  </a:lnTo>
                  <a:lnTo>
                    <a:pt x="865" y="982"/>
                  </a:lnTo>
                  <a:lnTo>
                    <a:pt x="848" y="994"/>
                  </a:lnTo>
                  <a:lnTo>
                    <a:pt x="832" y="1006"/>
                  </a:lnTo>
                  <a:lnTo>
                    <a:pt x="814" y="1017"/>
                  </a:lnTo>
                  <a:lnTo>
                    <a:pt x="797" y="1028"/>
                  </a:lnTo>
                  <a:lnTo>
                    <a:pt x="780" y="1038"/>
                  </a:lnTo>
                  <a:lnTo>
                    <a:pt x="761" y="1046"/>
                  </a:lnTo>
                  <a:lnTo>
                    <a:pt x="743" y="1055"/>
                  </a:lnTo>
                  <a:lnTo>
                    <a:pt x="723" y="1064"/>
                  </a:lnTo>
                  <a:lnTo>
                    <a:pt x="703" y="1071"/>
                  </a:lnTo>
                  <a:lnTo>
                    <a:pt x="682" y="1078"/>
                  </a:lnTo>
                  <a:lnTo>
                    <a:pt x="667" y="1081"/>
                  </a:lnTo>
                  <a:lnTo>
                    <a:pt x="651" y="1085"/>
                  </a:lnTo>
                  <a:lnTo>
                    <a:pt x="637" y="1087"/>
                  </a:lnTo>
                  <a:lnTo>
                    <a:pt x="622" y="1091"/>
                  </a:lnTo>
                  <a:lnTo>
                    <a:pt x="606" y="1093"/>
                  </a:lnTo>
                  <a:lnTo>
                    <a:pt x="590" y="1096"/>
                  </a:lnTo>
                  <a:lnTo>
                    <a:pt x="573" y="1098"/>
                  </a:lnTo>
                  <a:lnTo>
                    <a:pt x="557" y="1101"/>
                  </a:lnTo>
                  <a:lnTo>
                    <a:pt x="546" y="1101"/>
                  </a:lnTo>
                  <a:lnTo>
                    <a:pt x="536" y="1099"/>
                  </a:lnTo>
                  <a:lnTo>
                    <a:pt x="525" y="1099"/>
                  </a:lnTo>
                  <a:lnTo>
                    <a:pt x="515" y="1099"/>
                  </a:lnTo>
                  <a:lnTo>
                    <a:pt x="504" y="1099"/>
                  </a:lnTo>
                  <a:lnTo>
                    <a:pt x="494" y="1099"/>
                  </a:lnTo>
                  <a:lnTo>
                    <a:pt x="483" y="1098"/>
                  </a:lnTo>
                  <a:lnTo>
                    <a:pt x="472" y="1098"/>
                  </a:lnTo>
                  <a:lnTo>
                    <a:pt x="449" y="1093"/>
                  </a:lnTo>
                  <a:lnTo>
                    <a:pt x="425" y="1088"/>
                  </a:lnTo>
                  <a:lnTo>
                    <a:pt x="402" y="1082"/>
                  </a:lnTo>
                  <a:lnTo>
                    <a:pt x="379" y="1075"/>
                  </a:lnTo>
                  <a:lnTo>
                    <a:pt x="357" y="1067"/>
                  </a:lnTo>
                  <a:lnTo>
                    <a:pt x="336" y="1059"/>
                  </a:lnTo>
                  <a:lnTo>
                    <a:pt x="315" y="1049"/>
                  </a:lnTo>
                  <a:lnTo>
                    <a:pt x="294" y="1038"/>
                  </a:lnTo>
                  <a:lnTo>
                    <a:pt x="274" y="1027"/>
                  </a:lnTo>
                  <a:lnTo>
                    <a:pt x="255" y="1014"/>
                  </a:lnTo>
                  <a:lnTo>
                    <a:pt x="236" y="1001"/>
                  </a:lnTo>
                  <a:lnTo>
                    <a:pt x="216" y="987"/>
                  </a:lnTo>
                  <a:lnTo>
                    <a:pt x="199" y="972"/>
                  </a:lnTo>
                  <a:lnTo>
                    <a:pt x="180" y="956"/>
                  </a:lnTo>
                  <a:lnTo>
                    <a:pt x="163" y="940"/>
                  </a:lnTo>
                  <a:lnTo>
                    <a:pt x="146" y="923"/>
                  </a:lnTo>
                  <a:lnTo>
                    <a:pt x="141" y="917"/>
                  </a:lnTo>
                  <a:lnTo>
                    <a:pt x="136" y="910"/>
                  </a:lnTo>
                  <a:lnTo>
                    <a:pt x="131" y="906"/>
                  </a:lnTo>
                  <a:lnTo>
                    <a:pt x="126" y="899"/>
                  </a:lnTo>
                  <a:lnTo>
                    <a:pt x="121" y="893"/>
                  </a:lnTo>
                  <a:lnTo>
                    <a:pt x="116" y="888"/>
                  </a:lnTo>
                  <a:lnTo>
                    <a:pt x="111" y="882"/>
                  </a:lnTo>
                  <a:lnTo>
                    <a:pt x="106" y="876"/>
                  </a:lnTo>
                  <a:lnTo>
                    <a:pt x="94" y="857"/>
                  </a:lnTo>
                  <a:lnTo>
                    <a:pt x="82" y="838"/>
                  </a:lnTo>
                  <a:lnTo>
                    <a:pt x="72" y="819"/>
                  </a:lnTo>
                  <a:lnTo>
                    <a:pt x="61" y="799"/>
                  </a:lnTo>
                  <a:lnTo>
                    <a:pt x="52" y="780"/>
                  </a:lnTo>
                  <a:lnTo>
                    <a:pt x="42" y="760"/>
                  </a:lnTo>
                  <a:lnTo>
                    <a:pt x="35" y="739"/>
                  </a:lnTo>
                  <a:lnTo>
                    <a:pt x="26" y="718"/>
                  </a:lnTo>
                  <a:lnTo>
                    <a:pt x="14" y="666"/>
                  </a:lnTo>
                  <a:lnTo>
                    <a:pt x="6" y="617"/>
                  </a:lnTo>
                  <a:lnTo>
                    <a:pt x="1" y="567"/>
                  </a:lnTo>
                  <a:lnTo>
                    <a:pt x="0" y="517"/>
                  </a:lnTo>
                  <a:close/>
                </a:path>
              </a:pathLst>
            </a:custGeom>
            <a:solidFill>
              <a:srgbClr val="000000"/>
            </a:solidFill>
            <a:ln w="9525">
              <a:noFill/>
              <a:round/>
              <a:headEnd/>
              <a:tailEnd/>
            </a:ln>
          </p:spPr>
          <p:txBody>
            <a:bodyPr/>
            <a:lstStyle/>
            <a:p>
              <a:endParaRPr lang="el-GR"/>
            </a:p>
          </p:txBody>
        </p:sp>
        <p:sp>
          <p:nvSpPr>
            <p:cNvPr id="41173" name="Freeform 763"/>
            <p:cNvSpPr>
              <a:spLocks/>
            </p:cNvSpPr>
            <p:nvPr/>
          </p:nvSpPr>
          <p:spPr bwMode="auto">
            <a:xfrm>
              <a:off x="3829" y="2010"/>
              <a:ext cx="1066" cy="1086"/>
            </a:xfrm>
            <a:custGeom>
              <a:avLst/>
              <a:gdLst>
                <a:gd name="T0" fmla="*/ 8 w 1066"/>
                <a:gd name="T1" fmla="*/ 449 h 1086"/>
                <a:gd name="T2" fmla="*/ 26 w 1066"/>
                <a:gd name="T3" fmla="*/ 373 h 1086"/>
                <a:gd name="T4" fmla="*/ 55 w 1066"/>
                <a:gd name="T5" fmla="*/ 297 h 1086"/>
                <a:gd name="T6" fmla="*/ 104 w 1066"/>
                <a:gd name="T7" fmla="*/ 221 h 1086"/>
                <a:gd name="T8" fmla="*/ 162 w 1066"/>
                <a:gd name="T9" fmla="*/ 157 h 1086"/>
                <a:gd name="T10" fmla="*/ 213 w 1066"/>
                <a:gd name="T11" fmla="*/ 112 h 1086"/>
                <a:gd name="T12" fmla="*/ 234 w 1066"/>
                <a:gd name="T13" fmla="*/ 97 h 1086"/>
                <a:gd name="T14" fmla="*/ 255 w 1066"/>
                <a:gd name="T15" fmla="*/ 84 h 1086"/>
                <a:gd name="T16" fmla="*/ 292 w 1066"/>
                <a:gd name="T17" fmla="*/ 64 h 1086"/>
                <a:gd name="T18" fmla="*/ 335 w 1066"/>
                <a:gd name="T19" fmla="*/ 44 h 1086"/>
                <a:gd name="T20" fmla="*/ 380 w 1066"/>
                <a:gd name="T21" fmla="*/ 28 h 1086"/>
                <a:gd name="T22" fmla="*/ 426 w 1066"/>
                <a:gd name="T23" fmla="*/ 15 h 1086"/>
                <a:gd name="T24" fmla="*/ 471 w 1066"/>
                <a:gd name="T25" fmla="*/ 5 h 1086"/>
                <a:gd name="T26" fmla="*/ 507 w 1066"/>
                <a:gd name="T27" fmla="*/ 1 h 1086"/>
                <a:gd name="T28" fmla="*/ 521 w 1066"/>
                <a:gd name="T29" fmla="*/ 2 h 1086"/>
                <a:gd name="T30" fmla="*/ 552 w 1066"/>
                <a:gd name="T31" fmla="*/ 3 h 1086"/>
                <a:gd name="T32" fmla="*/ 588 w 1066"/>
                <a:gd name="T33" fmla="*/ 7 h 1086"/>
                <a:gd name="T34" fmla="*/ 615 w 1066"/>
                <a:gd name="T35" fmla="*/ 11 h 1086"/>
                <a:gd name="T36" fmla="*/ 641 w 1066"/>
                <a:gd name="T37" fmla="*/ 15 h 1086"/>
                <a:gd name="T38" fmla="*/ 695 w 1066"/>
                <a:gd name="T39" fmla="*/ 31 h 1086"/>
                <a:gd name="T40" fmla="*/ 747 w 1066"/>
                <a:gd name="T41" fmla="*/ 50 h 1086"/>
                <a:gd name="T42" fmla="*/ 795 w 1066"/>
                <a:gd name="T43" fmla="*/ 73 h 1086"/>
                <a:gd name="T44" fmla="*/ 841 w 1066"/>
                <a:gd name="T45" fmla="*/ 101 h 1086"/>
                <a:gd name="T46" fmla="*/ 887 w 1066"/>
                <a:gd name="T47" fmla="*/ 134 h 1086"/>
                <a:gd name="T48" fmla="*/ 922 w 1066"/>
                <a:gd name="T49" fmla="*/ 168 h 1086"/>
                <a:gd name="T50" fmla="*/ 951 w 1066"/>
                <a:gd name="T51" fmla="*/ 201 h 1086"/>
                <a:gd name="T52" fmla="*/ 978 w 1066"/>
                <a:gd name="T53" fmla="*/ 238 h 1086"/>
                <a:gd name="T54" fmla="*/ 1020 w 1066"/>
                <a:gd name="T55" fmla="*/ 316 h 1086"/>
                <a:gd name="T56" fmla="*/ 1047 w 1066"/>
                <a:gd name="T57" fmla="*/ 396 h 1086"/>
                <a:gd name="T58" fmla="*/ 1062 w 1066"/>
                <a:gd name="T59" fmla="*/ 467 h 1086"/>
                <a:gd name="T60" fmla="*/ 1066 w 1066"/>
                <a:gd name="T61" fmla="*/ 507 h 1086"/>
                <a:gd name="T62" fmla="*/ 1051 w 1066"/>
                <a:gd name="T63" fmla="*/ 648 h 1086"/>
                <a:gd name="T64" fmla="*/ 1009 w 1066"/>
                <a:gd name="T65" fmla="*/ 775 h 1086"/>
                <a:gd name="T66" fmla="*/ 946 w 1066"/>
                <a:gd name="T67" fmla="*/ 878 h 1086"/>
                <a:gd name="T68" fmla="*/ 903 w 1066"/>
                <a:gd name="T69" fmla="*/ 926 h 1086"/>
                <a:gd name="T70" fmla="*/ 854 w 1066"/>
                <a:gd name="T71" fmla="*/ 969 h 1086"/>
                <a:gd name="T72" fmla="*/ 804 w 1066"/>
                <a:gd name="T73" fmla="*/ 1005 h 1086"/>
                <a:gd name="T74" fmla="*/ 747 w 1066"/>
                <a:gd name="T75" fmla="*/ 1037 h 1086"/>
                <a:gd name="T76" fmla="*/ 683 w 1066"/>
                <a:gd name="T77" fmla="*/ 1062 h 1086"/>
                <a:gd name="T78" fmla="*/ 652 w 1066"/>
                <a:gd name="T79" fmla="*/ 1069 h 1086"/>
                <a:gd name="T80" fmla="*/ 618 w 1066"/>
                <a:gd name="T81" fmla="*/ 1075 h 1086"/>
                <a:gd name="T82" fmla="*/ 588 w 1066"/>
                <a:gd name="T83" fmla="*/ 1082 h 1086"/>
                <a:gd name="T84" fmla="*/ 544 w 1066"/>
                <a:gd name="T85" fmla="*/ 1086 h 1086"/>
                <a:gd name="T86" fmla="*/ 502 w 1066"/>
                <a:gd name="T87" fmla="*/ 1084 h 1086"/>
                <a:gd name="T88" fmla="*/ 428 w 1066"/>
                <a:gd name="T89" fmla="*/ 1070 h 1086"/>
                <a:gd name="T90" fmla="*/ 340 w 1066"/>
                <a:gd name="T91" fmla="*/ 1044 h 1086"/>
                <a:gd name="T92" fmla="*/ 261 w 1066"/>
                <a:gd name="T93" fmla="*/ 1006 h 1086"/>
                <a:gd name="T94" fmla="*/ 191 w 1066"/>
                <a:gd name="T95" fmla="*/ 954 h 1086"/>
                <a:gd name="T96" fmla="*/ 126 w 1066"/>
                <a:gd name="T97" fmla="*/ 889 h 1086"/>
                <a:gd name="T98" fmla="*/ 77 w 1066"/>
                <a:gd name="T99" fmla="*/ 818 h 1086"/>
                <a:gd name="T100" fmla="*/ 51 w 1066"/>
                <a:gd name="T101" fmla="*/ 764 h 1086"/>
                <a:gd name="T102" fmla="*/ 29 w 1066"/>
                <a:gd name="T103" fmla="*/ 710 h 1086"/>
                <a:gd name="T104" fmla="*/ 5 w 1066"/>
                <a:gd name="T105" fmla="*/ 597 h 1086"/>
                <a:gd name="T106" fmla="*/ 0 w 1066"/>
                <a:gd name="T107" fmla="*/ 505 h 1086"/>
                <a:gd name="T108" fmla="*/ 0 w 1066"/>
                <a:gd name="T109" fmla="*/ 505 h 10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6"/>
                <a:gd name="T166" fmla="*/ 0 h 1086"/>
                <a:gd name="T167" fmla="*/ 1066 w 1066"/>
                <a:gd name="T168" fmla="*/ 1086 h 10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6" h="1086">
                  <a:moveTo>
                    <a:pt x="0" y="505"/>
                  </a:moveTo>
                  <a:lnTo>
                    <a:pt x="4" y="476"/>
                  </a:lnTo>
                  <a:lnTo>
                    <a:pt x="8" y="449"/>
                  </a:lnTo>
                  <a:lnTo>
                    <a:pt x="13" y="423"/>
                  </a:lnTo>
                  <a:lnTo>
                    <a:pt x="19" y="399"/>
                  </a:lnTo>
                  <a:lnTo>
                    <a:pt x="26" y="373"/>
                  </a:lnTo>
                  <a:lnTo>
                    <a:pt x="35" y="348"/>
                  </a:lnTo>
                  <a:lnTo>
                    <a:pt x="44" y="323"/>
                  </a:lnTo>
                  <a:lnTo>
                    <a:pt x="55" y="297"/>
                  </a:lnTo>
                  <a:lnTo>
                    <a:pt x="70" y="270"/>
                  </a:lnTo>
                  <a:lnTo>
                    <a:pt x="86" y="246"/>
                  </a:lnTo>
                  <a:lnTo>
                    <a:pt x="104" y="221"/>
                  </a:lnTo>
                  <a:lnTo>
                    <a:pt x="123" y="199"/>
                  </a:lnTo>
                  <a:lnTo>
                    <a:pt x="141" y="176"/>
                  </a:lnTo>
                  <a:lnTo>
                    <a:pt x="162" y="157"/>
                  </a:lnTo>
                  <a:lnTo>
                    <a:pt x="183" y="137"/>
                  </a:lnTo>
                  <a:lnTo>
                    <a:pt x="206" y="117"/>
                  </a:lnTo>
                  <a:lnTo>
                    <a:pt x="213" y="112"/>
                  </a:lnTo>
                  <a:lnTo>
                    <a:pt x="219" y="107"/>
                  </a:lnTo>
                  <a:lnTo>
                    <a:pt x="227" y="102"/>
                  </a:lnTo>
                  <a:lnTo>
                    <a:pt x="234" y="97"/>
                  </a:lnTo>
                  <a:lnTo>
                    <a:pt x="241" y="94"/>
                  </a:lnTo>
                  <a:lnTo>
                    <a:pt x="249" y="89"/>
                  </a:lnTo>
                  <a:lnTo>
                    <a:pt x="255" y="84"/>
                  </a:lnTo>
                  <a:lnTo>
                    <a:pt x="262" y="79"/>
                  </a:lnTo>
                  <a:lnTo>
                    <a:pt x="277" y="71"/>
                  </a:lnTo>
                  <a:lnTo>
                    <a:pt x="292" y="64"/>
                  </a:lnTo>
                  <a:lnTo>
                    <a:pt x="306" y="57"/>
                  </a:lnTo>
                  <a:lnTo>
                    <a:pt x="321" y="50"/>
                  </a:lnTo>
                  <a:lnTo>
                    <a:pt x="335" y="44"/>
                  </a:lnTo>
                  <a:lnTo>
                    <a:pt x="350" y="38"/>
                  </a:lnTo>
                  <a:lnTo>
                    <a:pt x="365" y="33"/>
                  </a:lnTo>
                  <a:lnTo>
                    <a:pt x="380" y="28"/>
                  </a:lnTo>
                  <a:lnTo>
                    <a:pt x="395" y="23"/>
                  </a:lnTo>
                  <a:lnTo>
                    <a:pt x="411" y="18"/>
                  </a:lnTo>
                  <a:lnTo>
                    <a:pt x="426" y="15"/>
                  </a:lnTo>
                  <a:lnTo>
                    <a:pt x="440" y="11"/>
                  </a:lnTo>
                  <a:lnTo>
                    <a:pt x="456" y="8"/>
                  </a:lnTo>
                  <a:lnTo>
                    <a:pt x="471" y="5"/>
                  </a:lnTo>
                  <a:lnTo>
                    <a:pt x="487" y="2"/>
                  </a:lnTo>
                  <a:lnTo>
                    <a:pt x="503" y="0"/>
                  </a:lnTo>
                  <a:lnTo>
                    <a:pt x="507" y="1"/>
                  </a:lnTo>
                  <a:lnTo>
                    <a:pt x="511" y="1"/>
                  </a:lnTo>
                  <a:lnTo>
                    <a:pt x="516" y="2"/>
                  </a:lnTo>
                  <a:lnTo>
                    <a:pt x="521" y="2"/>
                  </a:lnTo>
                  <a:lnTo>
                    <a:pt x="528" y="2"/>
                  </a:lnTo>
                  <a:lnTo>
                    <a:pt x="538" y="3"/>
                  </a:lnTo>
                  <a:lnTo>
                    <a:pt x="552" y="3"/>
                  </a:lnTo>
                  <a:lnTo>
                    <a:pt x="570" y="5"/>
                  </a:lnTo>
                  <a:lnTo>
                    <a:pt x="579" y="6"/>
                  </a:lnTo>
                  <a:lnTo>
                    <a:pt x="588" y="7"/>
                  </a:lnTo>
                  <a:lnTo>
                    <a:pt x="596" y="8"/>
                  </a:lnTo>
                  <a:lnTo>
                    <a:pt x="606" y="10"/>
                  </a:lnTo>
                  <a:lnTo>
                    <a:pt x="615" y="11"/>
                  </a:lnTo>
                  <a:lnTo>
                    <a:pt x="623" y="12"/>
                  </a:lnTo>
                  <a:lnTo>
                    <a:pt x="632" y="13"/>
                  </a:lnTo>
                  <a:lnTo>
                    <a:pt x="641" y="15"/>
                  </a:lnTo>
                  <a:lnTo>
                    <a:pt x="659" y="20"/>
                  </a:lnTo>
                  <a:lnTo>
                    <a:pt x="678" y="24"/>
                  </a:lnTo>
                  <a:lnTo>
                    <a:pt x="695" y="31"/>
                  </a:lnTo>
                  <a:lnTo>
                    <a:pt x="712" y="37"/>
                  </a:lnTo>
                  <a:lnTo>
                    <a:pt x="730" y="43"/>
                  </a:lnTo>
                  <a:lnTo>
                    <a:pt x="747" y="50"/>
                  </a:lnTo>
                  <a:lnTo>
                    <a:pt x="763" y="57"/>
                  </a:lnTo>
                  <a:lnTo>
                    <a:pt x="779" y="65"/>
                  </a:lnTo>
                  <a:lnTo>
                    <a:pt x="795" y="73"/>
                  </a:lnTo>
                  <a:lnTo>
                    <a:pt x="810" y="83"/>
                  </a:lnTo>
                  <a:lnTo>
                    <a:pt x="826" y="91"/>
                  </a:lnTo>
                  <a:lnTo>
                    <a:pt x="841" y="101"/>
                  </a:lnTo>
                  <a:lnTo>
                    <a:pt x="856" y="112"/>
                  </a:lnTo>
                  <a:lnTo>
                    <a:pt x="872" y="122"/>
                  </a:lnTo>
                  <a:lnTo>
                    <a:pt x="887" y="134"/>
                  </a:lnTo>
                  <a:lnTo>
                    <a:pt x="901" y="147"/>
                  </a:lnTo>
                  <a:lnTo>
                    <a:pt x="911" y="158"/>
                  </a:lnTo>
                  <a:lnTo>
                    <a:pt x="922" y="168"/>
                  </a:lnTo>
                  <a:lnTo>
                    <a:pt x="931" y="179"/>
                  </a:lnTo>
                  <a:lnTo>
                    <a:pt x="941" y="190"/>
                  </a:lnTo>
                  <a:lnTo>
                    <a:pt x="951" y="201"/>
                  </a:lnTo>
                  <a:lnTo>
                    <a:pt x="960" y="213"/>
                  </a:lnTo>
                  <a:lnTo>
                    <a:pt x="969" y="226"/>
                  </a:lnTo>
                  <a:lnTo>
                    <a:pt x="978" y="238"/>
                  </a:lnTo>
                  <a:lnTo>
                    <a:pt x="994" y="264"/>
                  </a:lnTo>
                  <a:lnTo>
                    <a:pt x="1008" y="290"/>
                  </a:lnTo>
                  <a:lnTo>
                    <a:pt x="1020" y="316"/>
                  </a:lnTo>
                  <a:lnTo>
                    <a:pt x="1031" y="342"/>
                  </a:lnTo>
                  <a:lnTo>
                    <a:pt x="1040" y="368"/>
                  </a:lnTo>
                  <a:lnTo>
                    <a:pt x="1047" y="396"/>
                  </a:lnTo>
                  <a:lnTo>
                    <a:pt x="1055" y="425"/>
                  </a:lnTo>
                  <a:lnTo>
                    <a:pt x="1061" y="454"/>
                  </a:lnTo>
                  <a:lnTo>
                    <a:pt x="1062" y="467"/>
                  </a:lnTo>
                  <a:lnTo>
                    <a:pt x="1063" y="480"/>
                  </a:lnTo>
                  <a:lnTo>
                    <a:pt x="1065" y="494"/>
                  </a:lnTo>
                  <a:lnTo>
                    <a:pt x="1066" y="507"/>
                  </a:lnTo>
                  <a:lnTo>
                    <a:pt x="1063" y="557"/>
                  </a:lnTo>
                  <a:lnTo>
                    <a:pt x="1058" y="602"/>
                  </a:lnTo>
                  <a:lnTo>
                    <a:pt x="1051" y="648"/>
                  </a:lnTo>
                  <a:lnTo>
                    <a:pt x="1041" y="691"/>
                  </a:lnTo>
                  <a:lnTo>
                    <a:pt x="1027" y="733"/>
                  </a:lnTo>
                  <a:lnTo>
                    <a:pt x="1009" y="775"/>
                  </a:lnTo>
                  <a:lnTo>
                    <a:pt x="988" y="817"/>
                  </a:lnTo>
                  <a:lnTo>
                    <a:pt x="961" y="860"/>
                  </a:lnTo>
                  <a:lnTo>
                    <a:pt x="946" y="878"/>
                  </a:lnTo>
                  <a:lnTo>
                    <a:pt x="932" y="895"/>
                  </a:lnTo>
                  <a:lnTo>
                    <a:pt x="917" y="911"/>
                  </a:lnTo>
                  <a:lnTo>
                    <a:pt x="903" y="926"/>
                  </a:lnTo>
                  <a:lnTo>
                    <a:pt x="887" y="941"/>
                  </a:lnTo>
                  <a:lnTo>
                    <a:pt x="872" y="956"/>
                  </a:lnTo>
                  <a:lnTo>
                    <a:pt x="854" y="969"/>
                  </a:lnTo>
                  <a:lnTo>
                    <a:pt x="838" y="981"/>
                  </a:lnTo>
                  <a:lnTo>
                    <a:pt x="821" y="994"/>
                  </a:lnTo>
                  <a:lnTo>
                    <a:pt x="804" y="1005"/>
                  </a:lnTo>
                  <a:lnTo>
                    <a:pt x="785" y="1016"/>
                  </a:lnTo>
                  <a:lnTo>
                    <a:pt x="767" y="1027"/>
                  </a:lnTo>
                  <a:lnTo>
                    <a:pt x="747" y="1037"/>
                  </a:lnTo>
                  <a:lnTo>
                    <a:pt x="726" y="1046"/>
                  </a:lnTo>
                  <a:lnTo>
                    <a:pt x="705" y="1054"/>
                  </a:lnTo>
                  <a:lnTo>
                    <a:pt x="683" y="1062"/>
                  </a:lnTo>
                  <a:lnTo>
                    <a:pt x="673" y="1064"/>
                  </a:lnTo>
                  <a:lnTo>
                    <a:pt x="662" y="1067"/>
                  </a:lnTo>
                  <a:lnTo>
                    <a:pt x="652" y="1069"/>
                  </a:lnTo>
                  <a:lnTo>
                    <a:pt x="641" y="1070"/>
                  </a:lnTo>
                  <a:lnTo>
                    <a:pt x="630" y="1073"/>
                  </a:lnTo>
                  <a:lnTo>
                    <a:pt x="618" y="1075"/>
                  </a:lnTo>
                  <a:lnTo>
                    <a:pt x="609" y="1078"/>
                  </a:lnTo>
                  <a:lnTo>
                    <a:pt x="597" y="1080"/>
                  </a:lnTo>
                  <a:lnTo>
                    <a:pt x="588" y="1082"/>
                  </a:lnTo>
                  <a:lnTo>
                    <a:pt x="574" y="1083"/>
                  </a:lnTo>
                  <a:lnTo>
                    <a:pt x="559" y="1085"/>
                  </a:lnTo>
                  <a:lnTo>
                    <a:pt x="544" y="1086"/>
                  </a:lnTo>
                  <a:lnTo>
                    <a:pt x="528" y="1086"/>
                  </a:lnTo>
                  <a:lnTo>
                    <a:pt x="515" y="1086"/>
                  </a:lnTo>
                  <a:lnTo>
                    <a:pt x="502" y="1084"/>
                  </a:lnTo>
                  <a:lnTo>
                    <a:pt x="492" y="1080"/>
                  </a:lnTo>
                  <a:lnTo>
                    <a:pt x="460" y="1075"/>
                  </a:lnTo>
                  <a:lnTo>
                    <a:pt x="428" y="1070"/>
                  </a:lnTo>
                  <a:lnTo>
                    <a:pt x="398" y="1063"/>
                  </a:lnTo>
                  <a:lnTo>
                    <a:pt x="369" y="1054"/>
                  </a:lnTo>
                  <a:lnTo>
                    <a:pt x="340" y="1044"/>
                  </a:lnTo>
                  <a:lnTo>
                    <a:pt x="313" y="1033"/>
                  </a:lnTo>
                  <a:lnTo>
                    <a:pt x="287" y="1021"/>
                  </a:lnTo>
                  <a:lnTo>
                    <a:pt x="261" y="1006"/>
                  </a:lnTo>
                  <a:lnTo>
                    <a:pt x="236" y="990"/>
                  </a:lnTo>
                  <a:lnTo>
                    <a:pt x="213" y="973"/>
                  </a:lnTo>
                  <a:lnTo>
                    <a:pt x="191" y="954"/>
                  </a:lnTo>
                  <a:lnTo>
                    <a:pt x="169" y="935"/>
                  </a:lnTo>
                  <a:lnTo>
                    <a:pt x="148" y="912"/>
                  </a:lnTo>
                  <a:lnTo>
                    <a:pt x="126" y="889"/>
                  </a:lnTo>
                  <a:lnTo>
                    <a:pt x="107" y="864"/>
                  </a:lnTo>
                  <a:lnTo>
                    <a:pt x="88" y="837"/>
                  </a:lnTo>
                  <a:lnTo>
                    <a:pt x="77" y="818"/>
                  </a:lnTo>
                  <a:lnTo>
                    <a:pt x="68" y="800"/>
                  </a:lnTo>
                  <a:lnTo>
                    <a:pt x="59" y="783"/>
                  </a:lnTo>
                  <a:lnTo>
                    <a:pt x="51" y="764"/>
                  </a:lnTo>
                  <a:lnTo>
                    <a:pt x="42" y="747"/>
                  </a:lnTo>
                  <a:lnTo>
                    <a:pt x="35" y="728"/>
                  </a:lnTo>
                  <a:lnTo>
                    <a:pt x="29" y="710"/>
                  </a:lnTo>
                  <a:lnTo>
                    <a:pt x="21" y="691"/>
                  </a:lnTo>
                  <a:lnTo>
                    <a:pt x="12" y="644"/>
                  </a:lnTo>
                  <a:lnTo>
                    <a:pt x="5" y="597"/>
                  </a:lnTo>
                  <a:lnTo>
                    <a:pt x="2" y="552"/>
                  </a:lnTo>
                  <a:lnTo>
                    <a:pt x="0" y="505"/>
                  </a:lnTo>
                  <a:close/>
                </a:path>
              </a:pathLst>
            </a:custGeom>
            <a:solidFill>
              <a:srgbClr val="000000"/>
            </a:solidFill>
            <a:ln w="9525">
              <a:noFill/>
              <a:round/>
              <a:headEnd/>
              <a:tailEnd/>
            </a:ln>
          </p:spPr>
          <p:txBody>
            <a:bodyPr/>
            <a:lstStyle/>
            <a:p>
              <a:endParaRPr lang="el-GR"/>
            </a:p>
          </p:txBody>
        </p:sp>
        <p:sp>
          <p:nvSpPr>
            <p:cNvPr id="41174" name="Freeform 764"/>
            <p:cNvSpPr>
              <a:spLocks/>
            </p:cNvSpPr>
            <p:nvPr/>
          </p:nvSpPr>
          <p:spPr bwMode="auto">
            <a:xfrm>
              <a:off x="3853" y="2034"/>
              <a:ext cx="1018" cy="1024"/>
            </a:xfrm>
            <a:custGeom>
              <a:avLst/>
              <a:gdLst>
                <a:gd name="T0" fmla="*/ 11 w 1018"/>
                <a:gd name="T1" fmla="*/ 403 h 1024"/>
                <a:gd name="T2" fmla="*/ 46 w 1018"/>
                <a:gd name="T3" fmla="*/ 303 h 1024"/>
                <a:gd name="T4" fmla="*/ 102 w 1018"/>
                <a:gd name="T5" fmla="*/ 208 h 1024"/>
                <a:gd name="T6" fmla="*/ 126 w 1018"/>
                <a:gd name="T7" fmla="*/ 182 h 1024"/>
                <a:gd name="T8" fmla="*/ 151 w 1018"/>
                <a:gd name="T9" fmla="*/ 152 h 1024"/>
                <a:gd name="T10" fmla="*/ 164 w 1018"/>
                <a:gd name="T11" fmla="*/ 138 h 1024"/>
                <a:gd name="T12" fmla="*/ 188 w 1018"/>
                <a:gd name="T13" fmla="*/ 121 h 1024"/>
                <a:gd name="T14" fmla="*/ 210 w 1018"/>
                <a:gd name="T15" fmla="*/ 103 h 1024"/>
                <a:gd name="T16" fmla="*/ 231 w 1018"/>
                <a:gd name="T17" fmla="*/ 87 h 1024"/>
                <a:gd name="T18" fmla="*/ 248 w 1018"/>
                <a:gd name="T19" fmla="*/ 75 h 1024"/>
                <a:gd name="T20" fmla="*/ 274 w 1018"/>
                <a:gd name="T21" fmla="*/ 60 h 1024"/>
                <a:gd name="T22" fmla="*/ 337 w 1018"/>
                <a:gd name="T23" fmla="*/ 31 h 1024"/>
                <a:gd name="T24" fmla="*/ 400 w 1018"/>
                <a:gd name="T25" fmla="*/ 13 h 1024"/>
                <a:gd name="T26" fmla="*/ 462 w 1018"/>
                <a:gd name="T27" fmla="*/ 3 h 1024"/>
                <a:gd name="T28" fmla="*/ 525 w 1018"/>
                <a:gd name="T29" fmla="*/ 0 h 1024"/>
                <a:gd name="T30" fmla="*/ 592 w 1018"/>
                <a:gd name="T31" fmla="*/ 7 h 1024"/>
                <a:gd name="T32" fmla="*/ 680 w 1018"/>
                <a:gd name="T33" fmla="*/ 31 h 1024"/>
                <a:gd name="T34" fmla="*/ 767 w 1018"/>
                <a:gd name="T35" fmla="*/ 72 h 1024"/>
                <a:gd name="T36" fmla="*/ 843 w 1018"/>
                <a:gd name="T37" fmla="*/ 126 h 1024"/>
                <a:gd name="T38" fmla="*/ 907 w 1018"/>
                <a:gd name="T39" fmla="*/ 194 h 1024"/>
                <a:gd name="T40" fmla="*/ 959 w 1018"/>
                <a:gd name="T41" fmla="*/ 276 h 1024"/>
                <a:gd name="T42" fmla="*/ 1000 w 1018"/>
                <a:gd name="T43" fmla="*/ 378 h 1024"/>
                <a:gd name="T44" fmla="*/ 1018 w 1018"/>
                <a:gd name="T45" fmla="*/ 497 h 1024"/>
                <a:gd name="T46" fmla="*/ 1006 w 1018"/>
                <a:gd name="T47" fmla="*/ 618 h 1024"/>
                <a:gd name="T48" fmla="*/ 978 w 1018"/>
                <a:gd name="T49" fmla="*/ 711 h 1024"/>
                <a:gd name="T50" fmla="*/ 940 w 1018"/>
                <a:gd name="T51" fmla="*/ 781 h 1024"/>
                <a:gd name="T52" fmla="*/ 890 w 1018"/>
                <a:gd name="T53" fmla="*/ 851 h 1024"/>
                <a:gd name="T54" fmla="*/ 889 w 1018"/>
                <a:gd name="T55" fmla="*/ 856 h 1024"/>
                <a:gd name="T56" fmla="*/ 854 w 1018"/>
                <a:gd name="T57" fmla="*/ 890 h 1024"/>
                <a:gd name="T58" fmla="*/ 803 w 1018"/>
                <a:gd name="T59" fmla="*/ 930 h 1024"/>
                <a:gd name="T60" fmla="*/ 750 w 1018"/>
                <a:gd name="T61" fmla="*/ 962 h 1024"/>
                <a:gd name="T62" fmla="*/ 692 w 1018"/>
                <a:gd name="T63" fmla="*/ 988 h 1024"/>
                <a:gd name="T64" fmla="*/ 630 w 1018"/>
                <a:gd name="T65" fmla="*/ 1009 h 1024"/>
                <a:gd name="T66" fmla="*/ 578 w 1018"/>
                <a:gd name="T67" fmla="*/ 1020 h 1024"/>
                <a:gd name="T68" fmla="*/ 561 w 1018"/>
                <a:gd name="T69" fmla="*/ 1022 h 1024"/>
                <a:gd name="T70" fmla="*/ 542 w 1018"/>
                <a:gd name="T71" fmla="*/ 1024 h 1024"/>
                <a:gd name="T72" fmla="*/ 498 w 1018"/>
                <a:gd name="T73" fmla="*/ 1023 h 1024"/>
                <a:gd name="T74" fmla="*/ 444 w 1018"/>
                <a:gd name="T75" fmla="*/ 1018 h 1024"/>
                <a:gd name="T76" fmla="*/ 390 w 1018"/>
                <a:gd name="T77" fmla="*/ 1008 h 1024"/>
                <a:gd name="T78" fmla="*/ 339 w 1018"/>
                <a:gd name="T79" fmla="*/ 993 h 1024"/>
                <a:gd name="T80" fmla="*/ 287 w 1018"/>
                <a:gd name="T81" fmla="*/ 972 h 1024"/>
                <a:gd name="T82" fmla="*/ 243 w 1018"/>
                <a:gd name="T83" fmla="*/ 950 h 1024"/>
                <a:gd name="T84" fmla="*/ 220 w 1018"/>
                <a:gd name="T85" fmla="*/ 933 h 1024"/>
                <a:gd name="T86" fmla="*/ 195 w 1018"/>
                <a:gd name="T87" fmla="*/ 917 h 1024"/>
                <a:gd name="T88" fmla="*/ 188 w 1018"/>
                <a:gd name="T89" fmla="*/ 908 h 1024"/>
                <a:gd name="T90" fmla="*/ 175 w 1018"/>
                <a:gd name="T91" fmla="*/ 893 h 1024"/>
                <a:gd name="T92" fmla="*/ 143 w 1018"/>
                <a:gd name="T93" fmla="*/ 862 h 1024"/>
                <a:gd name="T94" fmla="*/ 114 w 1018"/>
                <a:gd name="T95" fmla="*/ 829 h 1024"/>
                <a:gd name="T96" fmla="*/ 64 w 1018"/>
                <a:gd name="T97" fmla="*/ 753 h 1024"/>
                <a:gd name="T98" fmla="*/ 25 w 1018"/>
                <a:gd name="T99" fmla="*/ 655 h 1024"/>
                <a:gd name="T100" fmla="*/ 0 w 1018"/>
                <a:gd name="T101" fmla="*/ 550 h 1024"/>
                <a:gd name="T102" fmla="*/ 0 w 1018"/>
                <a:gd name="T103" fmla="*/ 496 h 1024"/>
                <a:gd name="T104" fmla="*/ 0 w 1018"/>
                <a:gd name="T105" fmla="*/ 477 h 10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8"/>
                <a:gd name="T160" fmla="*/ 0 h 1024"/>
                <a:gd name="T161" fmla="*/ 1018 w 1018"/>
                <a:gd name="T162" fmla="*/ 1024 h 10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8" h="1024">
                  <a:moveTo>
                    <a:pt x="0" y="477"/>
                  </a:moveTo>
                  <a:lnTo>
                    <a:pt x="5" y="439"/>
                  </a:lnTo>
                  <a:lnTo>
                    <a:pt x="11" y="403"/>
                  </a:lnTo>
                  <a:lnTo>
                    <a:pt x="21" y="368"/>
                  </a:lnTo>
                  <a:lnTo>
                    <a:pt x="32" y="335"/>
                  </a:lnTo>
                  <a:lnTo>
                    <a:pt x="46" y="303"/>
                  </a:lnTo>
                  <a:lnTo>
                    <a:pt x="62" y="271"/>
                  </a:lnTo>
                  <a:lnTo>
                    <a:pt x="81" y="240"/>
                  </a:lnTo>
                  <a:lnTo>
                    <a:pt x="102" y="208"/>
                  </a:lnTo>
                  <a:lnTo>
                    <a:pt x="109" y="201"/>
                  </a:lnTo>
                  <a:lnTo>
                    <a:pt x="117" y="192"/>
                  </a:lnTo>
                  <a:lnTo>
                    <a:pt x="126" y="182"/>
                  </a:lnTo>
                  <a:lnTo>
                    <a:pt x="135" y="172"/>
                  </a:lnTo>
                  <a:lnTo>
                    <a:pt x="143" y="161"/>
                  </a:lnTo>
                  <a:lnTo>
                    <a:pt x="151" y="152"/>
                  </a:lnTo>
                  <a:lnTo>
                    <a:pt x="156" y="145"/>
                  </a:lnTo>
                  <a:lnTo>
                    <a:pt x="158" y="140"/>
                  </a:lnTo>
                  <a:lnTo>
                    <a:pt x="164" y="138"/>
                  </a:lnTo>
                  <a:lnTo>
                    <a:pt x="172" y="134"/>
                  </a:lnTo>
                  <a:lnTo>
                    <a:pt x="179" y="128"/>
                  </a:lnTo>
                  <a:lnTo>
                    <a:pt x="188" y="121"/>
                  </a:lnTo>
                  <a:lnTo>
                    <a:pt x="196" y="115"/>
                  </a:lnTo>
                  <a:lnTo>
                    <a:pt x="204" y="108"/>
                  </a:lnTo>
                  <a:lnTo>
                    <a:pt x="210" y="103"/>
                  </a:lnTo>
                  <a:lnTo>
                    <a:pt x="215" y="98"/>
                  </a:lnTo>
                  <a:lnTo>
                    <a:pt x="224" y="92"/>
                  </a:lnTo>
                  <a:lnTo>
                    <a:pt x="231" y="87"/>
                  </a:lnTo>
                  <a:lnTo>
                    <a:pt x="237" y="82"/>
                  </a:lnTo>
                  <a:lnTo>
                    <a:pt x="243" y="78"/>
                  </a:lnTo>
                  <a:lnTo>
                    <a:pt x="248" y="75"/>
                  </a:lnTo>
                  <a:lnTo>
                    <a:pt x="256" y="71"/>
                  </a:lnTo>
                  <a:lnTo>
                    <a:pt x="263" y="66"/>
                  </a:lnTo>
                  <a:lnTo>
                    <a:pt x="274" y="60"/>
                  </a:lnTo>
                  <a:lnTo>
                    <a:pt x="295" y="50"/>
                  </a:lnTo>
                  <a:lnTo>
                    <a:pt x="316" y="40"/>
                  </a:lnTo>
                  <a:lnTo>
                    <a:pt x="337" y="31"/>
                  </a:lnTo>
                  <a:lnTo>
                    <a:pt x="358" y="24"/>
                  </a:lnTo>
                  <a:lnTo>
                    <a:pt x="379" y="18"/>
                  </a:lnTo>
                  <a:lnTo>
                    <a:pt x="400" y="13"/>
                  </a:lnTo>
                  <a:lnTo>
                    <a:pt x="420" y="8"/>
                  </a:lnTo>
                  <a:lnTo>
                    <a:pt x="441" y="5"/>
                  </a:lnTo>
                  <a:lnTo>
                    <a:pt x="462" y="3"/>
                  </a:lnTo>
                  <a:lnTo>
                    <a:pt x="483" y="0"/>
                  </a:lnTo>
                  <a:lnTo>
                    <a:pt x="504" y="0"/>
                  </a:lnTo>
                  <a:lnTo>
                    <a:pt x="525" y="0"/>
                  </a:lnTo>
                  <a:lnTo>
                    <a:pt x="547" y="2"/>
                  </a:lnTo>
                  <a:lnTo>
                    <a:pt x="570" y="4"/>
                  </a:lnTo>
                  <a:lnTo>
                    <a:pt x="592" y="7"/>
                  </a:lnTo>
                  <a:lnTo>
                    <a:pt x="614" y="10"/>
                  </a:lnTo>
                  <a:lnTo>
                    <a:pt x="648" y="20"/>
                  </a:lnTo>
                  <a:lnTo>
                    <a:pt x="680" y="31"/>
                  </a:lnTo>
                  <a:lnTo>
                    <a:pt x="709" y="42"/>
                  </a:lnTo>
                  <a:lnTo>
                    <a:pt x="739" y="57"/>
                  </a:lnTo>
                  <a:lnTo>
                    <a:pt x="767" y="72"/>
                  </a:lnTo>
                  <a:lnTo>
                    <a:pt x="793" y="88"/>
                  </a:lnTo>
                  <a:lnTo>
                    <a:pt x="819" y="107"/>
                  </a:lnTo>
                  <a:lnTo>
                    <a:pt x="843" y="126"/>
                  </a:lnTo>
                  <a:lnTo>
                    <a:pt x="865" y="147"/>
                  </a:lnTo>
                  <a:lnTo>
                    <a:pt x="887" y="170"/>
                  </a:lnTo>
                  <a:lnTo>
                    <a:pt x="907" y="194"/>
                  </a:lnTo>
                  <a:lnTo>
                    <a:pt x="926" y="220"/>
                  </a:lnTo>
                  <a:lnTo>
                    <a:pt x="943" y="247"/>
                  </a:lnTo>
                  <a:lnTo>
                    <a:pt x="959" y="276"/>
                  </a:lnTo>
                  <a:lnTo>
                    <a:pt x="974" y="307"/>
                  </a:lnTo>
                  <a:lnTo>
                    <a:pt x="987" y="339"/>
                  </a:lnTo>
                  <a:lnTo>
                    <a:pt x="1000" y="378"/>
                  </a:lnTo>
                  <a:lnTo>
                    <a:pt x="1008" y="415"/>
                  </a:lnTo>
                  <a:lnTo>
                    <a:pt x="1015" y="455"/>
                  </a:lnTo>
                  <a:lnTo>
                    <a:pt x="1018" y="497"/>
                  </a:lnTo>
                  <a:lnTo>
                    <a:pt x="1017" y="538"/>
                  </a:lnTo>
                  <a:lnTo>
                    <a:pt x="1013" y="577"/>
                  </a:lnTo>
                  <a:lnTo>
                    <a:pt x="1006" y="618"/>
                  </a:lnTo>
                  <a:lnTo>
                    <a:pt x="997" y="659"/>
                  </a:lnTo>
                  <a:lnTo>
                    <a:pt x="987" y="686"/>
                  </a:lnTo>
                  <a:lnTo>
                    <a:pt x="978" y="711"/>
                  </a:lnTo>
                  <a:lnTo>
                    <a:pt x="966" y="735"/>
                  </a:lnTo>
                  <a:lnTo>
                    <a:pt x="954" y="759"/>
                  </a:lnTo>
                  <a:lnTo>
                    <a:pt x="940" y="781"/>
                  </a:lnTo>
                  <a:lnTo>
                    <a:pt x="926" y="804"/>
                  </a:lnTo>
                  <a:lnTo>
                    <a:pt x="908" y="828"/>
                  </a:lnTo>
                  <a:lnTo>
                    <a:pt x="890" y="851"/>
                  </a:lnTo>
                  <a:lnTo>
                    <a:pt x="890" y="853"/>
                  </a:lnTo>
                  <a:lnTo>
                    <a:pt x="889" y="855"/>
                  </a:lnTo>
                  <a:lnTo>
                    <a:pt x="889" y="856"/>
                  </a:lnTo>
                  <a:lnTo>
                    <a:pt x="887" y="857"/>
                  </a:lnTo>
                  <a:lnTo>
                    <a:pt x="871" y="874"/>
                  </a:lnTo>
                  <a:lnTo>
                    <a:pt x="854" y="890"/>
                  </a:lnTo>
                  <a:lnTo>
                    <a:pt x="838" y="903"/>
                  </a:lnTo>
                  <a:lnTo>
                    <a:pt x="821" y="917"/>
                  </a:lnTo>
                  <a:lnTo>
                    <a:pt x="803" y="930"/>
                  </a:lnTo>
                  <a:lnTo>
                    <a:pt x="786" y="941"/>
                  </a:lnTo>
                  <a:lnTo>
                    <a:pt x="767" y="953"/>
                  </a:lnTo>
                  <a:lnTo>
                    <a:pt x="750" y="962"/>
                  </a:lnTo>
                  <a:lnTo>
                    <a:pt x="732" y="972"/>
                  </a:lnTo>
                  <a:lnTo>
                    <a:pt x="712" y="981"/>
                  </a:lnTo>
                  <a:lnTo>
                    <a:pt x="692" y="988"/>
                  </a:lnTo>
                  <a:lnTo>
                    <a:pt x="672" y="996"/>
                  </a:lnTo>
                  <a:lnTo>
                    <a:pt x="651" y="1003"/>
                  </a:lnTo>
                  <a:lnTo>
                    <a:pt x="630" y="1009"/>
                  </a:lnTo>
                  <a:lnTo>
                    <a:pt x="608" y="1014"/>
                  </a:lnTo>
                  <a:lnTo>
                    <a:pt x="585" y="1019"/>
                  </a:lnTo>
                  <a:lnTo>
                    <a:pt x="578" y="1020"/>
                  </a:lnTo>
                  <a:lnTo>
                    <a:pt x="572" y="1020"/>
                  </a:lnTo>
                  <a:lnTo>
                    <a:pt x="566" y="1022"/>
                  </a:lnTo>
                  <a:lnTo>
                    <a:pt x="561" y="1022"/>
                  </a:lnTo>
                  <a:lnTo>
                    <a:pt x="555" y="1023"/>
                  </a:lnTo>
                  <a:lnTo>
                    <a:pt x="549" y="1023"/>
                  </a:lnTo>
                  <a:lnTo>
                    <a:pt x="542" y="1024"/>
                  </a:lnTo>
                  <a:lnTo>
                    <a:pt x="536" y="1024"/>
                  </a:lnTo>
                  <a:lnTo>
                    <a:pt x="517" y="1024"/>
                  </a:lnTo>
                  <a:lnTo>
                    <a:pt x="498" y="1023"/>
                  </a:lnTo>
                  <a:lnTo>
                    <a:pt x="479" y="1022"/>
                  </a:lnTo>
                  <a:lnTo>
                    <a:pt x="461" y="1019"/>
                  </a:lnTo>
                  <a:lnTo>
                    <a:pt x="444" y="1018"/>
                  </a:lnTo>
                  <a:lnTo>
                    <a:pt x="426" y="1014"/>
                  </a:lnTo>
                  <a:lnTo>
                    <a:pt x="408" y="1012"/>
                  </a:lnTo>
                  <a:lnTo>
                    <a:pt x="390" y="1008"/>
                  </a:lnTo>
                  <a:lnTo>
                    <a:pt x="373" y="1003"/>
                  </a:lnTo>
                  <a:lnTo>
                    <a:pt x="356" y="998"/>
                  </a:lnTo>
                  <a:lnTo>
                    <a:pt x="339" y="993"/>
                  </a:lnTo>
                  <a:lnTo>
                    <a:pt x="321" y="986"/>
                  </a:lnTo>
                  <a:lnTo>
                    <a:pt x="304" y="980"/>
                  </a:lnTo>
                  <a:lnTo>
                    <a:pt x="287" y="972"/>
                  </a:lnTo>
                  <a:lnTo>
                    <a:pt x="269" y="964"/>
                  </a:lnTo>
                  <a:lnTo>
                    <a:pt x="251" y="955"/>
                  </a:lnTo>
                  <a:lnTo>
                    <a:pt x="243" y="950"/>
                  </a:lnTo>
                  <a:lnTo>
                    <a:pt x="235" y="944"/>
                  </a:lnTo>
                  <a:lnTo>
                    <a:pt x="227" y="939"/>
                  </a:lnTo>
                  <a:lnTo>
                    <a:pt x="220" y="933"/>
                  </a:lnTo>
                  <a:lnTo>
                    <a:pt x="211" y="928"/>
                  </a:lnTo>
                  <a:lnTo>
                    <a:pt x="204" y="923"/>
                  </a:lnTo>
                  <a:lnTo>
                    <a:pt x="195" y="917"/>
                  </a:lnTo>
                  <a:lnTo>
                    <a:pt x="188" y="912"/>
                  </a:lnTo>
                  <a:lnTo>
                    <a:pt x="188" y="909"/>
                  </a:lnTo>
                  <a:lnTo>
                    <a:pt x="188" y="908"/>
                  </a:lnTo>
                  <a:lnTo>
                    <a:pt x="188" y="906"/>
                  </a:lnTo>
                  <a:lnTo>
                    <a:pt x="187" y="903"/>
                  </a:lnTo>
                  <a:lnTo>
                    <a:pt x="175" y="893"/>
                  </a:lnTo>
                  <a:lnTo>
                    <a:pt x="164" y="883"/>
                  </a:lnTo>
                  <a:lnTo>
                    <a:pt x="153" y="874"/>
                  </a:lnTo>
                  <a:lnTo>
                    <a:pt x="143" y="862"/>
                  </a:lnTo>
                  <a:lnTo>
                    <a:pt x="133" y="851"/>
                  </a:lnTo>
                  <a:lnTo>
                    <a:pt x="124" y="840"/>
                  </a:lnTo>
                  <a:lnTo>
                    <a:pt x="114" y="829"/>
                  </a:lnTo>
                  <a:lnTo>
                    <a:pt x="104" y="817"/>
                  </a:lnTo>
                  <a:lnTo>
                    <a:pt x="83" y="785"/>
                  </a:lnTo>
                  <a:lnTo>
                    <a:pt x="64" y="753"/>
                  </a:lnTo>
                  <a:lnTo>
                    <a:pt x="49" y="720"/>
                  </a:lnTo>
                  <a:lnTo>
                    <a:pt x="36" y="688"/>
                  </a:lnTo>
                  <a:lnTo>
                    <a:pt x="25" y="655"/>
                  </a:lnTo>
                  <a:lnTo>
                    <a:pt x="15" y="622"/>
                  </a:lnTo>
                  <a:lnTo>
                    <a:pt x="6" y="587"/>
                  </a:lnTo>
                  <a:lnTo>
                    <a:pt x="0" y="550"/>
                  </a:lnTo>
                  <a:lnTo>
                    <a:pt x="0" y="531"/>
                  </a:lnTo>
                  <a:lnTo>
                    <a:pt x="0" y="513"/>
                  </a:lnTo>
                  <a:lnTo>
                    <a:pt x="0" y="496"/>
                  </a:lnTo>
                  <a:lnTo>
                    <a:pt x="0" y="477"/>
                  </a:lnTo>
                  <a:close/>
                </a:path>
              </a:pathLst>
            </a:custGeom>
            <a:solidFill>
              <a:srgbClr val="000000"/>
            </a:solidFill>
            <a:ln w="9525">
              <a:noFill/>
              <a:round/>
              <a:headEnd/>
              <a:tailEnd/>
            </a:ln>
          </p:spPr>
          <p:txBody>
            <a:bodyPr/>
            <a:lstStyle/>
            <a:p>
              <a:endParaRPr lang="el-GR"/>
            </a:p>
          </p:txBody>
        </p:sp>
        <p:sp>
          <p:nvSpPr>
            <p:cNvPr id="41175" name="Freeform 765"/>
            <p:cNvSpPr>
              <a:spLocks/>
            </p:cNvSpPr>
            <p:nvPr/>
          </p:nvSpPr>
          <p:spPr bwMode="auto">
            <a:xfrm>
              <a:off x="3858" y="2533"/>
              <a:ext cx="319" cy="335"/>
            </a:xfrm>
            <a:custGeom>
              <a:avLst/>
              <a:gdLst>
                <a:gd name="T0" fmla="*/ 11 w 319"/>
                <a:gd name="T1" fmla="*/ 3 h 335"/>
                <a:gd name="T2" fmla="*/ 26 w 319"/>
                <a:gd name="T3" fmla="*/ 47 h 335"/>
                <a:gd name="T4" fmla="*/ 30 w 319"/>
                <a:gd name="T5" fmla="*/ 4 h 335"/>
                <a:gd name="T6" fmla="*/ 54 w 319"/>
                <a:gd name="T7" fmla="*/ 62 h 335"/>
                <a:gd name="T8" fmla="*/ 65 w 319"/>
                <a:gd name="T9" fmla="*/ 82 h 335"/>
                <a:gd name="T10" fmla="*/ 60 w 319"/>
                <a:gd name="T11" fmla="*/ 4 h 335"/>
                <a:gd name="T12" fmla="*/ 83 w 319"/>
                <a:gd name="T13" fmla="*/ 44 h 335"/>
                <a:gd name="T14" fmla="*/ 90 w 319"/>
                <a:gd name="T15" fmla="*/ 57 h 335"/>
                <a:gd name="T16" fmla="*/ 83 w 319"/>
                <a:gd name="T17" fmla="*/ 4 h 335"/>
                <a:gd name="T18" fmla="*/ 111 w 319"/>
                <a:gd name="T19" fmla="*/ 24 h 335"/>
                <a:gd name="T20" fmla="*/ 127 w 319"/>
                <a:gd name="T21" fmla="*/ 77 h 335"/>
                <a:gd name="T22" fmla="*/ 120 w 319"/>
                <a:gd name="T23" fmla="*/ 21 h 335"/>
                <a:gd name="T24" fmla="*/ 147 w 319"/>
                <a:gd name="T25" fmla="*/ 5 h 335"/>
                <a:gd name="T26" fmla="*/ 164 w 319"/>
                <a:gd name="T27" fmla="*/ 73 h 335"/>
                <a:gd name="T28" fmla="*/ 161 w 319"/>
                <a:gd name="T29" fmla="*/ 40 h 335"/>
                <a:gd name="T30" fmla="*/ 177 w 319"/>
                <a:gd name="T31" fmla="*/ 7 h 335"/>
                <a:gd name="T32" fmla="*/ 201 w 319"/>
                <a:gd name="T33" fmla="*/ 74 h 335"/>
                <a:gd name="T34" fmla="*/ 199 w 319"/>
                <a:gd name="T35" fmla="*/ 7 h 335"/>
                <a:gd name="T36" fmla="*/ 226 w 319"/>
                <a:gd name="T37" fmla="*/ 41 h 335"/>
                <a:gd name="T38" fmla="*/ 231 w 319"/>
                <a:gd name="T39" fmla="*/ 20 h 335"/>
                <a:gd name="T40" fmla="*/ 258 w 319"/>
                <a:gd name="T41" fmla="*/ 8 h 335"/>
                <a:gd name="T42" fmla="*/ 284 w 319"/>
                <a:gd name="T43" fmla="*/ 108 h 335"/>
                <a:gd name="T44" fmla="*/ 319 w 319"/>
                <a:gd name="T45" fmla="*/ 165 h 335"/>
                <a:gd name="T46" fmla="*/ 313 w 319"/>
                <a:gd name="T47" fmla="*/ 172 h 335"/>
                <a:gd name="T48" fmla="*/ 284 w 319"/>
                <a:gd name="T49" fmla="*/ 139 h 335"/>
                <a:gd name="T50" fmla="*/ 287 w 319"/>
                <a:gd name="T51" fmla="*/ 149 h 335"/>
                <a:gd name="T52" fmla="*/ 295 w 319"/>
                <a:gd name="T53" fmla="*/ 189 h 335"/>
                <a:gd name="T54" fmla="*/ 261 w 319"/>
                <a:gd name="T55" fmla="*/ 158 h 335"/>
                <a:gd name="T56" fmla="*/ 277 w 319"/>
                <a:gd name="T57" fmla="*/ 203 h 335"/>
                <a:gd name="T58" fmla="*/ 254 w 319"/>
                <a:gd name="T59" fmla="*/ 214 h 335"/>
                <a:gd name="T60" fmla="*/ 225 w 319"/>
                <a:gd name="T61" fmla="*/ 170 h 335"/>
                <a:gd name="T62" fmla="*/ 238 w 319"/>
                <a:gd name="T63" fmla="*/ 207 h 335"/>
                <a:gd name="T64" fmla="*/ 229 w 319"/>
                <a:gd name="T65" fmla="*/ 242 h 335"/>
                <a:gd name="T66" fmla="*/ 207 w 319"/>
                <a:gd name="T67" fmla="*/ 219 h 335"/>
                <a:gd name="T68" fmla="*/ 212 w 319"/>
                <a:gd name="T69" fmla="*/ 260 h 335"/>
                <a:gd name="T70" fmla="*/ 185 w 319"/>
                <a:gd name="T71" fmla="*/ 245 h 335"/>
                <a:gd name="T72" fmla="*/ 163 w 319"/>
                <a:gd name="T73" fmla="*/ 207 h 335"/>
                <a:gd name="T74" fmla="*/ 189 w 319"/>
                <a:gd name="T75" fmla="*/ 279 h 335"/>
                <a:gd name="T76" fmla="*/ 158 w 319"/>
                <a:gd name="T77" fmla="*/ 263 h 335"/>
                <a:gd name="T78" fmla="*/ 165 w 319"/>
                <a:gd name="T79" fmla="*/ 287 h 335"/>
                <a:gd name="T80" fmla="*/ 148 w 319"/>
                <a:gd name="T81" fmla="*/ 312 h 335"/>
                <a:gd name="T82" fmla="*/ 114 w 319"/>
                <a:gd name="T83" fmla="*/ 267 h 335"/>
                <a:gd name="T84" fmla="*/ 99 w 319"/>
                <a:gd name="T85" fmla="*/ 237 h 335"/>
                <a:gd name="T86" fmla="*/ 110 w 319"/>
                <a:gd name="T87" fmla="*/ 268 h 335"/>
                <a:gd name="T88" fmla="*/ 141 w 319"/>
                <a:gd name="T89" fmla="*/ 316 h 335"/>
                <a:gd name="T90" fmla="*/ 138 w 319"/>
                <a:gd name="T91" fmla="*/ 323 h 335"/>
                <a:gd name="T92" fmla="*/ 121 w 319"/>
                <a:gd name="T93" fmla="*/ 315 h 335"/>
                <a:gd name="T94" fmla="*/ 119 w 319"/>
                <a:gd name="T95" fmla="*/ 325 h 335"/>
                <a:gd name="T96" fmla="*/ 117 w 319"/>
                <a:gd name="T97" fmla="*/ 330 h 335"/>
                <a:gd name="T98" fmla="*/ 41 w 319"/>
                <a:gd name="T99" fmla="*/ 200 h 335"/>
                <a:gd name="T100" fmla="*/ 5 w 319"/>
                <a:gd name="T101" fmla="*/ 57 h 335"/>
                <a:gd name="T102" fmla="*/ 0 w 319"/>
                <a:gd name="T103" fmla="*/ 0 h 3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35"/>
                <a:gd name="T158" fmla="*/ 319 w 319"/>
                <a:gd name="T159" fmla="*/ 335 h 3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35">
                  <a:moveTo>
                    <a:pt x="0" y="0"/>
                  </a:moveTo>
                  <a:lnTo>
                    <a:pt x="2" y="0"/>
                  </a:lnTo>
                  <a:lnTo>
                    <a:pt x="6" y="2"/>
                  </a:lnTo>
                  <a:lnTo>
                    <a:pt x="9" y="2"/>
                  </a:lnTo>
                  <a:lnTo>
                    <a:pt x="11" y="3"/>
                  </a:lnTo>
                  <a:lnTo>
                    <a:pt x="12" y="13"/>
                  </a:lnTo>
                  <a:lnTo>
                    <a:pt x="15" y="26"/>
                  </a:lnTo>
                  <a:lnTo>
                    <a:pt x="18" y="41"/>
                  </a:lnTo>
                  <a:lnTo>
                    <a:pt x="25" y="51"/>
                  </a:lnTo>
                  <a:lnTo>
                    <a:pt x="26" y="47"/>
                  </a:lnTo>
                  <a:lnTo>
                    <a:pt x="25" y="40"/>
                  </a:lnTo>
                  <a:lnTo>
                    <a:pt x="23" y="28"/>
                  </a:lnTo>
                  <a:lnTo>
                    <a:pt x="20" y="3"/>
                  </a:lnTo>
                  <a:lnTo>
                    <a:pt x="25" y="4"/>
                  </a:lnTo>
                  <a:lnTo>
                    <a:pt x="30" y="4"/>
                  </a:lnTo>
                  <a:lnTo>
                    <a:pt x="34" y="4"/>
                  </a:lnTo>
                  <a:lnTo>
                    <a:pt x="39" y="4"/>
                  </a:lnTo>
                  <a:lnTo>
                    <a:pt x="43" y="23"/>
                  </a:lnTo>
                  <a:lnTo>
                    <a:pt x="48" y="42"/>
                  </a:lnTo>
                  <a:lnTo>
                    <a:pt x="54" y="62"/>
                  </a:lnTo>
                  <a:lnTo>
                    <a:pt x="60" y="82"/>
                  </a:lnTo>
                  <a:lnTo>
                    <a:pt x="62" y="82"/>
                  </a:lnTo>
                  <a:lnTo>
                    <a:pt x="63" y="82"/>
                  </a:lnTo>
                  <a:lnTo>
                    <a:pt x="64" y="82"/>
                  </a:lnTo>
                  <a:lnTo>
                    <a:pt x="65" y="82"/>
                  </a:lnTo>
                  <a:lnTo>
                    <a:pt x="60" y="61"/>
                  </a:lnTo>
                  <a:lnTo>
                    <a:pt x="55" y="42"/>
                  </a:lnTo>
                  <a:lnTo>
                    <a:pt x="52" y="23"/>
                  </a:lnTo>
                  <a:lnTo>
                    <a:pt x="48" y="4"/>
                  </a:lnTo>
                  <a:lnTo>
                    <a:pt x="60" y="4"/>
                  </a:lnTo>
                  <a:lnTo>
                    <a:pt x="68" y="4"/>
                  </a:lnTo>
                  <a:lnTo>
                    <a:pt x="72" y="4"/>
                  </a:lnTo>
                  <a:lnTo>
                    <a:pt x="75" y="5"/>
                  </a:lnTo>
                  <a:lnTo>
                    <a:pt x="80" y="30"/>
                  </a:lnTo>
                  <a:lnTo>
                    <a:pt x="83" y="44"/>
                  </a:lnTo>
                  <a:lnTo>
                    <a:pt x="85" y="51"/>
                  </a:lnTo>
                  <a:lnTo>
                    <a:pt x="86" y="56"/>
                  </a:lnTo>
                  <a:lnTo>
                    <a:pt x="88" y="57"/>
                  </a:lnTo>
                  <a:lnTo>
                    <a:pt x="89" y="57"/>
                  </a:lnTo>
                  <a:lnTo>
                    <a:pt x="90" y="57"/>
                  </a:lnTo>
                  <a:lnTo>
                    <a:pt x="91" y="57"/>
                  </a:lnTo>
                  <a:lnTo>
                    <a:pt x="89" y="44"/>
                  </a:lnTo>
                  <a:lnTo>
                    <a:pt x="88" y="31"/>
                  </a:lnTo>
                  <a:lnTo>
                    <a:pt x="85" y="18"/>
                  </a:lnTo>
                  <a:lnTo>
                    <a:pt x="83" y="4"/>
                  </a:lnTo>
                  <a:lnTo>
                    <a:pt x="90" y="5"/>
                  </a:lnTo>
                  <a:lnTo>
                    <a:pt x="96" y="5"/>
                  </a:lnTo>
                  <a:lnTo>
                    <a:pt x="101" y="5"/>
                  </a:lnTo>
                  <a:lnTo>
                    <a:pt x="107" y="7"/>
                  </a:lnTo>
                  <a:lnTo>
                    <a:pt x="111" y="24"/>
                  </a:lnTo>
                  <a:lnTo>
                    <a:pt x="115" y="41"/>
                  </a:lnTo>
                  <a:lnTo>
                    <a:pt x="119" y="58"/>
                  </a:lnTo>
                  <a:lnTo>
                    <a:pt x="125" y="77"/>
                  </a:lnTo>
                  <a:lnTo>
                    <a:pt x="126" y="77"/>
                  </a:lnTo>
                  <a:lnTo>
                    <a:pt x="127" y="77"/>
                  </a:lnTo>
                  <a:lnTo>
                    <a:pt x="128" y="78"/>
                  </a:lnTo>
                  <a:lnTo>
                    <a:pt x="130" y="78"/>
                  </a:lnTo>
                  <a:lnTo>
                    <a:pt x="125" y="51"/>
                  </a:lnTo>
                  <a:lnTo>
                    <a:pt x="122" y="35"/>
                  </a:lnTo>
                  <a:lnTo>
                    <a:pt x="120" y="21"/>
                  </a:lnTo>
                  <a:lnTo>
                    <a:pt x="117" y="4"/>
                  </a:lnTo>
                  <a:lnTo>
                    <a:pt x="125" y="4"/>
                  </a:lnTo>
                  <a:lnTo>
                    <a:pt x="132" y="4"/>
                  </a:lnTo>
                  <a:lnTo>
                    <a:pt x="140" y="5"/>
                  </a:lnTo>
                  <a:lnTo>
                    <a:pt x="147" y="5"/>
                  </a:lnTo>
                  <a:lnTo>
                    <a:pt x="148" y="23"/>
                  </a:lnTo>
                  <a:lnTo>
                    <a:pt x="152" y="39"/>
                  </a:lnTo>
                  <a:lnTo>
                    <a:pt x="157" y="56"/>
                  </a:lnTo>
                  <a:lnTo>
                    <a:pt x="163" y="73"/>
                  </a:lnTo>
                  <a:lnTo>
                    <a:pt x="164" y="73"/>
                  </a:lnTo>
                  <a:lnTo>
                    <a:pt x="165" y="73"/>
                  </a:lnTo>
                  <a:lnTo>
                    <a:pt x="167" y="74"/>
                  </a:lnTo>
                  <a:lnTo>
                    <a:pt x="168" y="74"/>
                  </a:lnTo>
                  <a:lnTo>
                    <a:pt x="164" y="57"/>
                  </a:lnTo>
                  <a:lnTo>
                    <a:pt x="161" y="40"/>
                  </a:lnTo>
                  <a:lnTo>
                    <a:pt x="157" y="23"/>
                  </a:lnTo>
                  <a:lnTo>
                    <a:pt x="157" y="7"/>
                  </a:lnTo>
                  <a:lnTo>
                    <a:pt x="164" y="7"/>
                  </a:lnTo>
                  <a:lnTo>
                    <a:pt x="170" y="7"/>
                  </a:lnTo>
                  <a:lnTo>
                    <a:pt x="177" y="7"/>
                  </a:lnTo>
                  <a:lnTo>
                    <a:pt x="183" y="7"/>
                  </a:lnTo>
                  <a:lnTo>
                    <a:pt x="185" y="20"/>
                  </a:lnTo>
                  <a:lnTo>
                    <a:pt x="190" y="42"/>
                  </a:lnTo>
                  <a:lnTo>
                    <a:pt x="195" y="63"/>
                  </a:lnTo>
                  <a:lnTo>
                    <a:pt x="201" y="74"/>
                  </a:lnTo>
                  <a:lnTo>
                    <a:pt x="201" y="62"/>
                  </a:lnTo>
                  <a:lnTo>
                    <a:pt x="199" y="42"/>
                  </a:lnTo>
                  <a:lnTo>
                    <a:pt x="194" y="21"/>
                  </a:lnTo>
                  <a:lnTo>
                    <a:pt x="191" y="7"/>
                  </a:lnTo>
                  <a:lnTo>
                    <a:pt x="199" y="7"/>
                  </a:lnTo>
                  <a:lnTo>
                    <a:pt x="206" y="7"/>
                  </a:lnTo>
                  <a:lnTo>
                    <a:pt x="214" y="7"/>
                  </a:lnTo>
                  <a:lnTo>
                    <a:pt x="221" y="7"/>
                  </a:lnTo>
                  <a:lnTo>
                    <a:pt x="222" y="21"/>
                  </a:lnTo>
                  <a:lnTo>
                    <a:pt x="226" y="41"/>
                  </a:lnTo>
                  <a:lnTo>
                    <a:pt x="231" y="60"/>
                  </a:lnTo>
                  <a:lnTo>
                    <a:pt x="237" y="72"/>
                  </a:lnTo>
                  <a:lnTo>
                    <a:pt x="236" y="63"/>
                  </a:lnTo>
                  <a:lnTo>
                    <a:pt x="233" y="42"/>
                  </a:lnTo>
                  <a:lnTo>
                    <a:pt x="231" y="20"/>
                  </a:lnTo>
                  <a:lnTo>
                    <a:pt x="229" y="7"/>
                  </a:lnTo>
                  <a:lnTo>
                    <a:pt x="237" y="7"/>
                  </a:lnTo>
                  <a:lnTo>
                    <a:pt x="245" y="7"/>
                  </a:lnTo>
                  <a:lnTo>
                    <a:pt x="252" y="7"/>
                  </a:lnTo>
                  <a:lnTo>
                    <a:pt x="258" y="8"/>
                  </a:lnTo>
                  <a:lnTo>
                    <a:pt x="262" y="29"/>
                  </a:lnTo>
                  <a:lnTo>
                    <a:pt x="266" y="50"/>
                  </a:lnTo>
                  <a:lnTo>
                    <a:pt x="271" y="70"/>
                  </a:lnTo>
                  <a:lnTo>
                    <a:pt x="277" y="89"/>
                  </a:lnTo>
                  <a:lnTo>
                    <a:pt x="284" y="108"/>
                  </a:lnTo>
                  <a:lnTo>
                    <a:pt x="294" y="126"/>
                  </a:lnTo>
                  <a:lnTo>
                    <a:pt x="305" y="145"/>
                  </a:lnTo>
                  <a:lnTo>
                    <a:pt x="319" y="163"/>
                  </a:lnTo>
                  <a:lnTo>
                    <a:pt x="319" y="165"/>
                  </a:lnTo>
                  <a:lnTo>
                    <a:pt x="319" y="166"/>
                  </a:lnTo>
                  <a:lnTo>
                    <a:pt x="319" y="167"/>
                  </a:lnTo>
                  <a:lnTo>
                    <a:pt x="316" y="168"/>
                  </a:lnTo>
                  <a:lnTo>
                    <a:pt x="315" y="171"/>
                  </a:lnTo>
                  <a:lnTo>
                    <a:pt x="313" y="172"/>
                  </a:lnTo>
                  <a:lnTo>
                    <a:pt x="310" y="174"/>
                  </a:lnTo>
                  <a:lnTo>
                    <a:pt x="299" y="157"/>
                  </a:lnTo>
                  <a:lnTo>
                    <a:pt x="292" y="147"/>
                  </a:lnTo>
                  <a:lnTo>
                    <a:pt x="288" y="142"/>
                  </a:lnTo>
                  <a:lnTo>
                    <a:pt x="284" y="139"/>
                  </a:lnTo>
                  <a:lnTo>
                    <a:pt x="283" y="139"/>
                  </a:lnTo>
                  <a:lnTo>
                    <a:pt x="282" y="139"/>
                  </a:lnTo>
                  <a:lnTo>
                    <a:pt x="280" y="139"/>
                  </a:lnTo>
                  <a:lnTo>
                    <a:pt x="287" y="149"/>
                  </a:lnTo>
                  <a:lnTo>
                    <a:pt x="294" y="160"/>
                  </a:lnTo>
                  <a:lnTo>
                    <a:pt x="299" y="171"/>
                  </a:lnTo>
                  <a:lnTo>
                    <a:pt x="301" y="182"/>
                  </a:lnTo>
                  <a:lnTo>
                    <a:pt x="299" y="184"/>
                  </a:lnTo>
                  <a:lnTo>
                    <a:pt x="295" y="189"/>
                  </a:lnTo>
                  <a:lnTo>
                    <a:pt x="290" y="192"/>
                  </a:lnTo>
                  <a:lnTo>
                    <a:pt x="284" y="193"/>
                  </a:lnTo>
                  <a:lnTo>
                    <a:pt x="277" y="183"/>
                  </a:lnTo>
                  <a:lnTo>
                    <a:pt x="268" y="170"/>
                  </a:lnTo>
                  <a:lnTo>
                    <a:pt x="261" y="158"/>
                  </a:lnTo>
                  <a:lnTo>
                    <a:pt x="256" y="152"/>
                  </a:lnTo>
                  <a:lnTo>
                    <a:pt x="258" y="166"/>
                  </a:lnTo>
                  <a:lnTo>
                    <a:pt x="266" y="179"/>
                  </a:lnTo>
                  <a:lnTo>
                    <a:pt x="273" y="192"/>
                  </a:lnTo>
                  <a:lnTo>
                    <a:pt x="277" y="203"/>
                  </a:lnTo>
                  <a:lnTo>
                    <a:pt x="273" y="205"/>
                  </a:lnTo>
                  <a:lnTo>
                    <a:pt x="269" y="209"/>
                  </a:lnTo>
                  <a:lnTo>
                    <a:pt x="266" y="213"/>
                  </a:lnTo>
                  <a:lnTo>
                    <a:pt x="262" y="216"/>
                  </a:lnTo>
                  <a:lnTo>
                    <a:pt x="254" y="214"/>
                  </a:lnTo>
                  <a:lnTo>
                    <a:pt x="248" y="209"/>
                  </a:lnTo>
                  <a:lnTo>
                    <a:pt x="241" y="200"/>
                  </a:lnTo>
                  <a:lnTo>
                    <a:pt x="235" y="191"/>
                  </a:lnTo>
                  <a:lnTo>
                    <a:pt x="230" y="179"/>
                  </a:lnTo>
                  <a:lnTo>
                    <a:pt x="225" y="170"/>
                  </a:lnTo>
                  <a:lnTo>
                    <a:pt x="220" y="161"/>
                  </a:lnTo>
                  <a:lnTo>
                    <a:pt x="217" y="153"/>
                  </a:lnTo>
                  <a:lnTo>
                    <a:pt x="221" y="170"/>
                  </a:lnTo>
                  <a:lnTo>
                    <a:pt x="229" y="188"/>
                  </a:lnTo>
                  <a:lnTo>
                    <a:pt x="238" y="207"/>
                  </a:lnTo>
                  <a:lnTo>
                    <a:pt x="248" y="221"/>
                  </a:lnTo>
                  <a:lnTo>
                    <a:pt x="247" y="228"/>
                  </a:lnTo>
                  <a:lnTo>
                    <a:pt x="242" y="235"/>
                  </a:lnTo>
                  <a:lnTo>
                    <a:pt x="236" y="240"/>
                  </a:lnTo>
                  <a:lnTo>
                    <a:pt x="229" y="242"/>
                  </a:lnTo>
                  <a:lnTo>
                    <a:pt x="217" y="226"/>
                  </a:lnTo>
                  <a:lnTo>
                    <a:pt x="211" y="216"/>
                  </a:lnTo>
                  <a:lnTo>
                    <a:pt x="207" y="213"/>
                  </a:lnTo>
                  <a:lnTo>
                    <a:pt x="205" y="210"/>
                  </a:lnTo>
                  <a:lnTo>
                    <a:pt x="207" y="219"/>
                  </a:lnTo>
                  <a:lnTo>
                    <a:pt x="212" y="229"/>
                  </a:lnTo>
                  <a:lnTo>
                    <a:pt x="217" y="240"/>
                  </a:lnTo>
                  <a:lnTo>
                    <a:pt x="221" y="251"/>
                  </a:lnTo>
                  <a:lnTo>
                    <a:pt x="217" y="255"/>
                  </a:lnTo>
                  <a:lnTo>
                    <a:pt x="212" y="260"/>
                  </a:lnTo>
                  <a:lnTo>
                    <a:pt x="206" y="265"/>
                  </a:lnTo>
                  <a:lnTo>
                    <a:pt x="200" y="267"/>
                  </a:lnTo>
                  <a:lnTo>
                    <a:pt x="195" y="260"/>
                  </a:lnTo>
                  <a:lnTo>
                    <a:pt x="190" y="252"/>
                  </a:lnTo>
                  <a:lnTo>
                    <a:pt x="185" y="245"/>
                  </a:lnTo>
                  <a:lnTo>
                    <a:pt x="180" y="237"/>
                  </a:lnTo>
                  <a:lnTo>
                    <a:pt x="175" y="230"/>
                  </a:lnTo>
                  <a:lnTo>
                    <a:pt x="172" y="221"/>
                  </a:lnTo>
                  <a:lnTo>
                    <a:pt x="167" y="214"/>
                  </a:lnTo>
                  <a:lnTo>
                    <a:pt x="163" y="207"/>
                  </a:lnTo>
                  <a:lnTo>
                    <a:pt x="167" y="225"/>
                  </a:lnTo>
                  <a:lnTo>
                    <a:pt x="177" y="242"/>
                  </a:lnTo>
                  <a:lnTo>
                    <a:pt x="186" y="258"/>
                  </a:lnTo>
                  <a:lnTo>
                    <a:pt x="193" y="276"/>
                  </a:lnTo>
                  <a:lnTo>
                    <a:pt x="189" y="279"/>
                  </a:lnTo>
                  <a:lnTo>
                    <a:pt x="185" y="282"/>
                  </a:lnTo>
                  <a:lnTo>
                    <a:pt x="182" y="286"/>
                  </a:lnTo>
                  <a:lnTo>
                    <a:pt x="175" y="288"/>
                  </a:lnTo>
                  <a:lnTo>
                    <a:pt x="168" y="277"/>
                  </a:lnTo>
                  <a:lnTo>
                    <a:pt x="158" y="263"/>
                  </a:lnTo>
                  <a:lnTo>
                    <a:pt x="148" y="251"/>
                  </a:lnTo>
                  <a:lnTo>
                    <a:pt x="140" y="245"/>
                  </a:lnTo>
                  <a:lnTo>
                    <a:pt x="147" y="257"/>
                  </a:lnTo>
                  <a:lnTo>
                    <a:pt x="157" y="272"/>
                  </a:lnTo>
                  <a:lnTo>
                    <a:pt x="165" y="287"/>
                  </a:lnTo>
                  <a:lnTo>
                    <a:pt x="169" y="297"/>
                  </a:lnTo>
                  <a:lnTo>
                    <a:pt x="165" y="300"/>
                  </a:lnTo>
                  <a:lnTo>
                    <a:pt x="161" y="305"/>
                  </a:lnTo>
                  <a:lnTo>
                    <a:pt x="154" y="309"/>
                  </a:lnTo>
                  <a:lnTo>
                    <a:pt x="148" y="312"/>
                  </a:lnTo>
                  <a:lnTo>
                    <a:pt x="142" y="304"/>
                  </a:lnTo>
                  <a:lnTo>
                    <a:pt x="135" y="295"/>
                  </a:lnTo>
                  <a:lnTo>
                    <a:pt x="127" y="286"/>
                  </a:lnTo>
                  <a:lnTo>
                    <a:pt x="120" y="276"/>
                  </a:lnTo>
                  <a:lnTo>
                    <a:pt x="114" y="267"/>
                  </a:lnTo>
                  <a:lnTo>
                    <a:pt x="107" y="257"/>
                  </a:lnTo>
                  <a:lnTo>
                    <a:pt x="102" y="247"/>
                  </a:lnTo>
                  <a:lnTo>
                    <a:pt x="100" y="237"/>
                  </a:lnTo>
                  <a:lnTo>
                    <a:pt x="99" y="237"/>
                  </a:lnTo>
                  <a:lnTo>
                    <a:pt x="97" y="237"/>
                  </a:lnTo>
                  <a:lnTo>
                    <a:pt x="96" y="237"/>
                  </a:lnTo>
                  <a:lnTo>
                    <a:pt x="100" y="247"/>
                  </a:lnTo>
                  <a:lnTo>
                    <a:pt x="105" y="258"/>
                  </a:lnTo>
                  <a:lnTo>
                    <a:pt x="110" y="268"/>
                  </a:lnTo>
                  <a:lnTo>
                    <a:pt x="115" y="278"/>
                  </a:lnTo>
                  <a:lnTo>
                    <a:pt x="121" y="289"/>
                  </a:lnTo>
                  <a:lnTo>
                    <a:pt x="127" y="298"/>
                  </a:lnTo>
                  <a:lnTo>
                    <a:pt x="133" y="308"/>
                  </a:lnTo>
                  <a:lnTo>
                    <a:pt x="141" y="316"/>
                  </a:lnTo>
                  <a:lnTo>
                    <a:pt x="141" y="318"/>
                  </a:lnTo>
                  <a:lnTo>
                    <a:pt x="141" y="319"/>
                  </a:lnTo>
                  <a:lnTo>
                    <a:pt x="141" y="320"/>
                  </a:lnTo>
                  <a:lnTo>
                    <a:pt x="138" y="323"/>
                  </a:lnTo>
                  <a:lnTo>
                    <a:pt x="137" y="324"/>
                  </a:lnTo>
                  <a:lnTo>
                    <a:pt x="133" y="325"/>
                  </a:lnTo>
                  <a:lnTo>
                    <a:pt x="130" y="326"/>
                  </a:lnTo>
                  <a:lnTo>
                    <a:pt x="126" y="320"/>
                  </a:lnTo>
                  <a:lnTo>
                    <a:pt x="121" y="315"/>
                  </a:lnTo>
                  <a:lnTo>
                    <a:pt x="117" y="310"/>
                  </a:lnTo>
                  <a:lnTo>
                    <a:pt x="111" y="307"/>
                  </a:lnTo>
                  <a:lnTo>
                    <a:pt x="114" y="313"/>
                  </a:lnTo>
                  <a:lnTo>
                    <a:pt x="116" y="319"/>
                  </a:lnTo>
                  <a:lnTo>
                    <a:pt x="119" y="325"/>
                  </a:lnTo>
                  <a:lnTo>
                    <a:pt x="123" y="335"/>
                  </a:lnTo>
                  <a:lnTo>
                    <a:pt x="122" y="334"/>
                  </a:lnTo>
                  <a:lnTo>
                    <a:pt x="120" y="333"/>
                  </a:lnTo>
                  <a:lnTo>
                    <a:pt x="119" y="331"/>
                  </a:lnTo>
                  <a:lnTo>
                    <a:pt x="117" y="330"/>
                  </a:lnTo>
                  <a:lnTo>
                    <a:pt x="99" y="305"/>
                  </a:lnTo>
                  <a:lnTo>
                    <a:pt x="81" y="279"/>
                  </a:lnTo>
                  <a:lnTo>
                    <a:pt x="67" y="254"/>
                  </a:lnTo>
                  <a:lnTo>
                    <a:pt x="53" y="228"/>
                  </a:lnTo>
                  <a:lnTo>
                    <a:pt x="41" y="200"/>
                  </a:lnTo>
                  <a:lnTo>
                    <a:pt x="31" y="173"/>
                  </a:lnTo>
                  <a:lnTo>
                    <a:pt x="21" y="145"/>
                  </a:lnTo>
                  <a:lnTo>
                    <a:pt x="12" y="116"/>
                  </a:lnTo>
                  <a:lnTo>
                    <a:pt x="7" y="87"/>
                  </a:lnTo>
                  <a:lnTo>
                    <a:pt x="5" y="57"/>
                  </a:lnTo>
                  <a:lnTo>
                    <a:pt x="1" y="29"/>
                  </a:lnTo>
                  <a:lnTo>
                    <a:pt x="0" y="0"/>
                  </a:lnTo>
                  <a:close/>
                </a:path>
              </a:pathLst>
            </a:custGeom>
            <a:solidFill>
              <a:srgbClr val="FF0000"/>
            </a:solidFill>
            <a:ln w="9525">
              <a:noFill/>
              <a:round/>
              <a:headEnd/>
              <a:tailEnd/>
            </a:ln>
          </p:spPr>
          <p:txBody>
            <a:bodyPr/>
            <a:lstStyle/>
            <a:p>
              <a:endParaRPr lang="el-GR"/>
            </a:p>
          </p:txBody>
        </p:sp>
        <p:sp>
          <p:nvSpPr>
            <p:cNvPr id="41176" name="Freeform 766"/>
            <p:cNvSpPr>
              <a:spLocks/>
            </p:cNvSpPr>
            <p:nvPr/>
          </p:nvSpPr>
          <p:spPr bwMode="auto">
            <a:xfrm>
              <a:off x="3859" y="2186"/>
              <a:ext cx="323" cy="346"/>
            </a:xfrm>
            <a:custGeom>
              <a:avLst/>
              <a:gdLst>
                <a:gd name="T0" fmla="*/ 15 w 323"/>
                <a:gd name="T1" fmla="*/ 244 h 346"/>
                <a:gd name="T2" fmla="*/ 57 w 323"/>
                <a:gd name="T3" fmla="*/ 134 h 346"/>
                <a:gd name="T4" fmla="*/ 122 w 323"/>
                <a:gd name="T5" fmla="*/ 35 h 346"/>
                <a:gd name="T6" fmla="*/ 160 w 323"/>
                <a:gd name="T7" fmla="*/ 10 h 346"/>
                <a:gd name="T8" fmla="*/ 140 w 323"/>
                <a:gd name="T9" fmla="*/ 45 h 346"/>
                <a:gd name="T10" fmla="*/ 168 w 323"/>
                <a:gd name="T11" fmla="*/ 15 h 346"/>
                <a:gd name="T12" fmla="*/ 179 w 323"/>
                <a:gd name="T13" fmla="*/ 23 h 346"/>
                <a:gd name="T14" fmla="*/ 168 w 323"/>
                <a:gd name="T15" fmla="*/ 53 h 346"/>
                <a:gd name="T16" fmla="*/ 143 w 323"/>
                <a:gd name="T17" fmla="*/ 93 h 346"/>
                <a:gd name="T18" fmla="*/ 150 w 323"/>
                <a:gd name="T19" fmla="*/ 89 h 346"/>
                <a:gd name="T20" fmla="*/ 183 w 323"/>
                <a:gd name="T21" fmla="*/ 46 h 346"/>
                <a:gd name="T22" fmla="*/ 204 w 323"/>
                <a:gd name="T23" fmla="*/ 71 h 346"/>
                <a:gd name="T24" fmla="*/ 189 w 323"/>
                <a:gd name="T25" fmla="*/ 93 h 346"/>
                <a:gd name="T26" fmla="*/ 198 w 323"/>
                <a:gd name="T27" fmla="*/ 87 h 346"/>
                <a:gd name="T28" fmla="*/ 226 w 323"/>
                <a:gd name="T29" fmla="*/ 73 h 346"/>
                <a:gd name="T30" fmla="*/ 216 w 323"/>
                <a:gd name="T31" fmla="*/ 103 h 346"/>
                <a:gd name="T32" fmla="*/ 194 w 323"/>
                <a:gd name="T33" fmla="*/ 140 h 346"/>
                <a:gd name="T34" fmla="*/ 220 w 323"/>
                <a:gd name="T35" fmla="*/ 109 h 346"/>
                <a:gd name="T36" fmla="*/ 239 w 323"/>
                <a:gd name="T37" fmla="*/ 91 h 346"/>
                <a:gd name="T38" fmla="*/ 252 w 323"/>
                <a:gd name="T39" fmla="*/ 103 h 346"/>
                <a:gd name="T40" fmla="*/ 235 w 323"/>
                <a:gd name="T41" fmla="*/ 140 h 346"/>
                <a:gd name="T42" fmla="*/ 260 w 323"/>
                <a:gd name="T43" fmla="*/ 115 h 346"/>
                <a:gd name="T44" fmla="*/ 272 w 323"/>
                <a:gd name="T45" fmla="*/ 123 h 346"/>
                <a:gd name="T46" fmla="*/ 249 w 323"/>
                <a:gd name="T47" fmla="*/ 168 h 346"/>
                <a:gd name="T48" fmla="*/ 263 w 323"/>
                <a:gd name="T49" fmla="*/ 162 h 346"/>
                <a:gd name="T50" fmla="*/ 283 w 323"/>
                <a:gd name="T51" fmla="*/ 140 h 346"/>
                <a:gd name="T52" fmla="*/ 294 w 323"/>
                <a:gd name="T53" fmla="*/ 147 h 346"/>
                <a:gd name="T54" fmla="*/ 278 w 323"/>
                <a:gd name="T55" fmla="*/ 187 h 346"/>
                <a:gd name="T56" fmla="*/ 305 w 323"/>
                <a:gd name="T57" fmla="*/ 165 h 346"/>
                <a:gd name="T58" fmla="*/ 314 w 323"/>
                <a:gd name="T59" fmla="*/ 168 h 346"/>
                <a:gd name="T60" fmla="*/ 295 w 323"/>
                <a:gd name="T61" fmla="*/ 220 h 346"/>
                <a:gd name="T62" fmla="*/ 261 w 323"/>
                <a:gd name="T63" fmla="*/ 321 h 346"/>
                <a:gd name="T64" fmla="*/ 241 w 323"/>
                <a:gd name="T65" fmla="*/ 345 h 346"/>
                <a:gd name="T66" fmla="*/ 239 w 323"/>
                <a:gd name="T67" fmla="*/ 308 h 346"/>
                <a:gd name="T68" fmla="*/ 223 w 323"/>
                <a:gd name="T69" fmla="*/ 345 h 346"/>
                <a:gd name="T70" fmla="*/ 216 w 323"/>
                <a:gd name="T71" fmla="*/ 305 h 346"/>
                <a:gd name="T72" fmla="*/ 202 w 323"/>
                <a:gd name="T73" fmla="*/ 345 h 346"/>
                <a:gd name="T74" fmla="*/ 174 w 323"/>
                <a:gd name="T75" fmla="*/ 339 h 346"/>
                <a:gd name="T76" fmla="*/ 172 w 323"/>
                <a:gd name="T77" fmla="*/ 315 h 346"/>
                <a:gd name="T78" fmla="*/ 166 w 323"/>
                <a:gd name="T79" fmla="*/ 336 h 346"/>
                <a:gd name="T80" fmla="*/ 141 w 323"/>
                <a:gd name="T81" fmla="*/ 342 h 346"/>
                <a:gd name="T82" fmla="*/ 145 w 323"/>
                <a:gd name="T83" fmla="*/ 273 h 346"/>
                <a:gd name="T84" fmla="*/ 118 w 323"/>
                <a:gd name="T85" fmla="*/ 342 h 346"/>
                <a:gd name="T86" fmla="*/ 111 w 323"/>
                <a:gd name="T87" fmla="*/ 289 h 346"/>
                <a:gd name="T88" fmla="*/ 92 w 323"/>
                <a:gd name="T89" fmla="*/ 341 h 346"/>
                <a:gd name="T90" fmla="*/ 72 w 323"/>
                <a:gd name="T91" fmla="*/ 321 h 346"/>
                <a:gd name="T92" fmla="*/ 66 w 323"/>
                <a:gd name="T93" fmla="*/ 302 h 346"/>
                <a:gd name="T94" fmla="*/ 38 w 323"/>
                <a:gd name="T95" fmla="*/ 340 h 346"/>
                <a:gd name="T96" fmla="*/ 38 w 323"/>
                <a:gd name="T97" fmla="*/ 249 h 346"/>
                <a:gd name="T98" fmla="*/ 29 w 323"/>
                <a:gd name="T99" fmla="*/ 270 h 346"/>
                <a:gd name="T100" fmla="*/ 10 w 323"/>
                <a:gd name="T101" fmla="*/ 339 h 346"/>
                <a:gd name="T102" fmla="*/ 0 w 323"/>
                <a:gd name="T103" fmla="*/ 336 h 346"/>
                <a:gd name="T104" fmla="*/ 0 w 323"/>
                <a:gd name="T105" fmla="*/ 335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346"/>
                <a:gd name="T161" fmla="*/ 323 w 323"/>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346">
                  <a:moveTo>
                    <a:pt x="0" y="335"/>
                  </a:moveTo>
                  <a:lnTo>
                    <a:pt x="3" y="312"/>
                  </a:lnTo>
                  <a:lnTo>
                    <a:pt x="6" y="289"/>
                  </a:lnTo>
                  <a:lnTo>
                    <a:pt x="10" y="266"/>
                  </a:lnTo>
                  <a:lnTo>
                    <a:pt x="15" y="244"/>
                  </a:lnTo>
                  <a:lnTo>
                    <a:pt x="21" y="223"/>
                  </a:lnTo>
                  <a:lnTo>
                    <a:pt x="29" y="200"/>
                  </a:lnTo>
                  <a:lnTo>
                    <a:pt x="36" y="178"/>
                  </a:lnTo>
                  <a:lnTo>
                    <a:pt x="45" y="156"/>
                  </a:lnTo>
                  <a:lnTo>
                    <a:pt x="57" y="134"/>
                  </a:lnTo>
                  <a:lnTo>
                    <a:pt x="68" y="113"/>
                  </a:lnTo>
                  <a:lnTo>
                    <a:pt x="82" y="92"/>
                  </a:lnTo>
                  <a:lnTo>
                    <a:pt x="94" y="72"/>
                  </a:lnTo>
                  <a:lnTo>
                    <a:pt x="108" y="53"/>
                  </a:lnTo>
                  <a:lnTo>
                    <a:pt x="122" y="35"/>
                  </a:lnTo>
                  <a:lnTo>
                    <a:pt x="137" y="18"/>
                  </a:lnTo>
                  <a:lnTo>
                    <a:pt x="153" y="0"/>
                  </a:lnTo>
                  <a:lnTo>
                    <a:pt x="160" y="2"/>
                  </a:lnTo>
                  <a:lnTo>
                    <a:pt x="162" y="5"/>
                  </a:lnTo>
                  <a:lnTo>
                    <a:pt x="160" y="10"/>
                  </a:lnTo>
                  <a:lnTo>
                    <a:pt x="156" y="18"/>
                  </a:lnTo>
                  <a:lnTo>
                    <a:pt x="151" y="25"/>
                  </a:lnTo>
                  <a:lnTo>
                    <a:pt x="146" y="32"/>
                  </a:lnTo>
                  <a:lnTo>
                    <a:pt x="142" y="39"/>
                  </a:lnTo>
                  <a:lnTo>
                    <a:pt x="140" y="45"/>
                  </a:lnTo>
                  <a:lnTo>
                    <a:pt x="148" y="39"/>
                  </a:lnTo>
                  <a:lnTo>
                    <a:pt x="156" y="30"/>
                  </a:lnTo>
                  <a:lnTo>
                    <a:pt x="162" y="23"/>
                  </a:lnTo>
                  <a:lnTo>
                    <a:pt x="167" y="15"/>
                  </a:lnTo>
                  <a:lnTo>
                    <a:pt x="168" y="15"/>
                  </a:lnTo>
                  <a:lnTo>
                    <a:pt x="169" y="15"/>
                  </a:lnTo>
                  <a:lnTo>
                    <a:pt x="171" y="15"/>
                  </a:lnTo>
                  <a:lnTo>
                    <a:pt x="176" y="19"/>
                  </a:lnTo>
                  <a:lnTo>
                    <a:pt x="179" y="23"/>
                  </a:lnTo>
                  <a:lnTo>
                    <a:pt x="182" y="28"/>
                  </a:lnTo>
                  <a:lnTo>
                    <a:pt x="184" y="34"/>
                  </a:lnTo>
                  <a:lnTo>
                    <a:pt x="179" y="40"/>
                  </a:lnTo>
                  <a:lnTo>
                    <a:pt x="173" y="46"/>
                  </a:lnTo>
                  <a:lnTo>
                    <a:pt x="168" y="53"/>
                  </a:lnTo>
                  <a:lnTo>
                    <a:pt x="162" y="61"/>
                  </a:lnTo>
                  <a:lnTo>
                    <a:pt x="156" y="68"/>
                  </a:lnTo>
                  <a:lnTo>
                    <a:pt x="151" y="77"/>
                  </a:lnTo>
                  <a:lnTo>
                    <a:pt x="147" y="84"/>
                  </a:lnTo>
                  <a:lnTo>
                    <a:pt x="143" y="93"/>
                  </a:lnTo>
                  <a:lnTo>
                    <a:pt x="145" y="93"/>
                  </a:lnTo>
                  <a:lnTo>
                    <a:pt x="145" y="94"/>
                  </a:lnTo>
                  <a:lnTo>
                    <a:pt x="145" y="95"/>
                  </a:lnTo>
                  <a:lnTo>
                    <a:pt x="150" y="89"/>
                  </a:lnTo>
                  <a:lnTo>
                    <a:pt x="155" y="81"/>
                  </a:lnTo>
                  <a:lnTo>
                    <a:pt x="162" y="72"/>
                  </a:lnTo>
                  <a:lnTo>
                    <a:pt x="169" y="62"/>
                  </a:lnTo>
                  <a:lnTo>
                    <a:pt x="177" y="53"/>
                  </a:lnTo>
                  <a:lnTo>
                    <a:pt x="183" y="46"/>
                  </a:lnTo>
                  <a:lnTo>
                    <a:pt x="189" y="40"/>
                  </a:lnTo>
                  <a:lnTo>
                    <a:pt x="193" y="37"/>
                  </a:lnTo>
                  <a:lnTo>
                    <a:pt x="205" y="52"/>
                  </a:lnTo>
                  <a:lnTo>
                    <a:pt x="209" y="61"/>
                  </a:lnTo>
                  <a:lnTo>
                    <a:pt x="204" y="71"/>
                  </a:lnTo>
                  <a:lnTo>
                    <a:pt x="190" y="88"/>
                  </a:lnTo>
                  <a:lnTo>
                    <a:pt x="190" y="89"/>
                  </a:lnTo>
                  <a:lnTo>
                    <a:pt x="190" y="91"/>
                  </a:lnTo>
                  <a:lnTo>
                    <a:pt x="189" y="92"/>
                  </a:lnTo>
                  <a:lnTo>
                    <a:pt x="189" y="93"/>
                  </a:lnTo>
                  <a:lnTo>
                    <a:pt x="190" y="93"/>
                  </a:lnTo>
                  <a:lnTo>
                    <a:pt x="192" y="93"/>
                  </a:lnTo>
                  <a:lnTo>
                    <a:pt x="198" y="87"/>
                  </a:lnTo>
                  <a:lnTo>
                    <a:pt x="204" y="79"/>
                  </a:lnTo>
                  <a:lnTo>
                    <a:pt x="209" y="73"/>
                  </a:lnTo>
                  <a:lnTo>
                    <a:pt x="215" y="67"/>
                  </a:lnTo>
                  <a:lnTo>
                    <a:pt x="221" y="70"/>
                  </a:lnTo>
                  <a:lnTo>
                    <a:pt x="226" y="73"/>
                  </a:lnTo>
                  <a:lnTo>
                    <a:pt x="231" y="79"/>
                  </a:lnTo>
                  <a:lnTo>
                    <a:pt x="232" y="86"/>
                  </a:lnTo>
                  <a:lnTo>
                    <a:pt x="230" y="89"/>
                  </a:lnTo>
                  <a:lnTo>
                    <a:pt x="224" y="95"/>
                  </a:lnTo>
                  <a:lnTo>
                    <a:pt x="216" y="103"/>
                  </a:lnTo>
                  <a:lnTo>
                    <a:pt x="209" y="113"/>
                  </a:lnTo>
                  <a:lnTo>
                    <a:pt x="202" y="121"/>
                  </a:lnTo>
                  <a:lnTo>
                    <a:pt x="195" y="130"/>
                  </a:lnTo>
                  <a:lnTo>
                    <a:pt x="193" y="136"/>
                  </a:lnTo>
                  <a:lnTo>
                    <a:pt x="194" y="140"/>
                  </a:lnTo>
                  <a:lnTo>
                    <a:pt x="199" y="134"/>
                  </a:lnTo>
                  <a:lnTo>
                    <a:pt x="204" y="128"/>
                  </a:lnTo>
                  <a:lnTo>
                    <a:pt x="210" y="121"/>
                  </a:lnTo>
                  <a:lnTo>
                    <a:pt x="215" y="115"/>
                  </a:lnTo>
                  <a:lnTo>
                    <a:pt x="220" y="109"/>
                  </a:lnTo>
                  <a:lnTo>
                    <a:pt x="225" y="103"/>
                  </a:lnTo>
                  <a:lnTo>
                    <a:pt x="230" y="97"/>
                  </a:lnTo>
                  <a:lnTo>
                    <a:pt x="235" y="91"/>
                  </a:lnTo>
                  <a:lnTo>
                    <a:pt x="237" y="91"/>
                  </a:lnTo>
                  <a:lnTo>
                    <a:pt x="239" y="91"/>
                  </a:lnTo>
                  <a:lnTo>
                    <a:pt x="240" y="91"/>
                  </a:lnTo>
                  <a:lnTo>
                    <a:pt x="241" y="91"/>
                  </a:lnTo>
                  <a:lnTo>
                    <a:pt x="245" y="95"/>
                  </a:lnTo>
                  <a:lnTo>
                    <a:pt x="249" y="99"/>
                  </a:lnTo>
                  <a:lnTo>
                    <a:pt x="252" y="103"/>
                  </a:lnTo>
                  <a:lnTo>
                    <a:pt x="255" y="107"/>
                  </a:lnTo>
                  <a:lnTo>
                    <a:pt x="252" y="114"/>
                  </a:lnTo>
                  <a:lnTo>
                    <a:pt x="246" y="121"/>
                  </a:lnTo>
                  <a:lnTo>
                    <a:pt x="240" y="131"/>
                  </a:lnTo>
                  <a:lnTo>
                    <a:pt x="235" y="140"/>
                  </a:lnTo>
                  <a:lnTo>
                    <a:pt x="242" y="136"/>
                  </a:lnTo>
                  <a:lnTo>
                    <a:pt x="249" y="129"/>
                  </a:lnTo>
                  <a:lnTo>
                    <a:pt x="255" y="120"/>
                  </a:lnTo>
                  <a:lnTo>
                    <a:pt x="258" y="115"/>
                  </a:lnTo>
                  <a:lnTo>
                    <a:pt x="260" y="115"/>
                  </a:lnTo>
                  <a:lnTo>
                    <a:pt x="261" y="115"/>
                  </a:lnTo>
                  <a:lnTo>
                    <a:pt x="262" y="115"/>
                  </a:lnTo>
                  <a:lnTo>
                    <a:pt x="263" y="115"/>
                  </a:lnTo>
                  <a:lnTo>
                    <a:pt x="268" y="119"/>
                  </a:lnTo>
                  <a:lnTo>
                    <a:pt x="272" y="123"/>
                  </a:lnTo>
                  <a:lnTo>
                    <a:pt x="274" y="128"/>
                  </a:lnTo>
                  <a:lnTo>
                    <a:pt x="276" y="132"/>
                  </a:lnTo>
                  <a:lnTo>
                    <a:pt x="267" y="144"/>
                  </a:lnTo>
                  <a:lnTo>
                    <a:pt x="257" y="156"/>
                  </a:lnTo>
                  <a:lnTo>
                    <a:pt x="249" y="168"/>
                  </a:lnTo>
                  <a:lnTo>
                    <a:pt x="242" y="183"/>
                  </a:lnTo>
                  <a:lnTo>
                    <a:pt x="246" y="181"/>
                  </a:lnTo>
                  <a:lnTo>
                    <a:pt x="251" y="176"/>
                  </a:lnTo>
                  <a:lnTo>
                    <a:pt x="257" y="170"/>
                  </a:lnTo>
                  <a:lnTo>
                    <a:pt x="263" y="162"/>
                  </a:lnTo>
                  <a:lnTo>
                    <a:pt x="270" y="155"/>
                  </a:lnTo>
                  <a:lnTo>
                    <a:pt x="274" y="149"/>
                  </a:lnTo>
                  <a:lnTo>
                    <a:pt x="278" y="144"/>
                  </a:lnTo>
                  <a:lnTo>
                    <a:pt x="282" y="140"/>
                  </a:lnTo>
                  <a:lnTo>
                    <a:pt x="283" y="140"/>
                  </a:lnTo>
                  <a:lnTo>
                    <a:pt x="284" y="140"/>
                  </a:lnTo>
                  <a:lnTo>
                    <a:pt x="286" y="140"/>
                  </a:lnTo>
                  <a:lnTo>
                    <a:pt x="289" y="144"/>
                  </a:lnTo>
                  <a:lnTo>
                    <a:pt x="294" y="147"/>
                  </a:lnTo>
                  <a:lnTo>
                    <a:pt x="298" y="151"/>
                  </a:lnTo>
                  <a:lnTo>
                    <a:pt x="302" y="156"/>
                  </a:lnTo>
                  <a:lnTo>
                    <a:pt x="295" y="165"/>
                  </a:lnTo>
                  <a:lnTo>
                    <a:pt x="287" y="174"/>
                  </a:lnTo>
                  <a:lnTo>
                    <a:pt x="278" y="187"/>
                  </a:lnTo>
                  <a:lnTo>
                    <a:pt x="276" y="198"/>
                  </a:lnTo>
                  <a:lnTo>
                    <a:pt x="284" y="191"/>
                  </a:lnTo>
                  <a:lnTo>
                    <a:pt x="292" y="182"/>
                  </a:lnTo>
                  <a:lnTo>
                    <a:pt x="298" y="173"/>
                  </a:lnTo>
                  <a:lnTo>
                    <a:pt x="305" y="165"/>
                  </a:lnTo>
                  <a:lnTo>
                    <a:pt x="307" y="165"/>
                  </a:lnTo>
                  <a:lnTo>
                    <a:pt x="308" y="165"/>
                  </a:lnTo>
                  <a:lnTo>
                    <a:pt x="309" y="165"/>
                  </a:lnTo>
                  <a:lnTo>
                    <a:pt x="310" y="165"/>
                  </a:lnTo>
                  <a:lnTo>
                    <a:pt x="314" y="168"/>
                  </a:lnTo>
                  <a:lnTo>
                    <a:pt x="318" y="173"/>
                  </a:lnTo>
                  <a:lnTo>
                    <a:pt x="320" y="177"/>
                  </a:lnTo>
                  <a:lnTo>
                    <a:pt x="323" y="182"/>
                  </a:lnTo>
                  <a:lnTo>
                    <a:pt x="308" y="202"/>
                  </a:lnTo>
                  <a:lnTo>
                    <a:pt x="295" y="220"/>
                  </a:lnTo>
                  <a:lnTo>
                    <a:pt x="286" y="239"/>
                  </a:lnTo>
                  <a:lnTo>
                    <a:pt x="277" y="257"/>
                  </a:lnTo>
                  <a:lnTo>
                    <a:pt x="270" y="278"/>
                  </a:lnTo>
                  <a:lnTo>
                    <a:pt x="265" y="298"/>
                  </a:lnTo>
                  <a:lnTo>
                    <a:pt x="261" y="321"/>
                  </a:lnTo>
                  <a:lnTo>
                    <a:pt x="258" y="345"/>
                  </a:lnTo>
                  <a:lnTo>
                    <a:pt x="252" y="346"/>
                  </a:lnTo>
                  <a:lnTo>
                    <a:pt x="249" y="346"/>
                  </a:lnTo>
                  <a:lnTo>
                    <a:pt x="246" y="346"/>
                  </a:lnTo>
                  <a:lnTo>
                    <a:pt x="241" y="345"/>
                  </a:lnTo>
                  <a:lnTo>
                    <a:pt x="242" y="333"/>
                  </a:lnTo>
                  <a:lnTo>
                    <a:pt x="242" y="321"/>
                  </a:lnTo>
                  <a:lnTo>
                    <a:pt x="242" y="310"/>
                  </a:lnTo>
                  <a:lnTo>
                    <a:pt x="242" y="300"/>
                  </a:lnTo>
                  <a:lnTo>
                    <a:pt x="239" y="308"/>
                  </a:lnTo>
                  <a:lnTo>
                    <a:pt x="236" y="320"/>
                  </a:lnTo>
                  <a:lnTo>
                    <a:pt x="234" y="334"/>
                  </a:lnTo>
                  <a:lnTo>
                    <a:pt x="232" y="345"/>
                  </a:lnTo>
                  <a:lnTo>
                    <a:pt x="228" y="345"/>
                  </a:lnTo>
                  <a:lnTo>
                    <a:pt x="223" y="345"/>
                  </a:lnTo>
                  <a:lnTo>
                    <a:pt x="218" y="345"/>
                  </a:lnTo>
                  <a:lnTo>
                    <a:pt x="213" y="345"/>
                  </a:lnTo>
                  <a:lnTo>
                    <a:pt x="214" y="333"/>
                  </a:lnTo>
                  <a:lnTo>
                    <a:pt x="215" y="318"/>
                  </a:lnTo>
                  <a:lnTo>
                    <a:pt x="216" y="305"/>
                  </a:lnTo>
                  <a:lnTo>
                    <a:pt x="215" y="295"/>
                  </a:lnTo>
                  <a:lnTo>
                    <a:pt x="210" y="304"/>
                  </a:lnTo>
                  <a:lnTo>
                    <a:pt x="206" y="318"/>
                  </a:lnTo>
                  <a:lnTo>
                    <a:pt x="204" y="333"/>
                  </a:lnTo>
                  <a:lnTo>
                    <a:pt x="202" y="345"/>
                  </a:lnTo>
                  <a:lnTo>
                    <a:pt x="195" y="345"/>
                  </a:lnTo>
                  <a:lnTo>
                    <a:pt x="189" y="345"/>
                  </a:lnTo>
                  <a:lnTo>
                    <a:pt x="183" y="345"/>
                  </a:lnTo>
                  <a:lnTo>
                    <a:pt x="176" y="345"/>
                  </a:lnTo>
                  <a:lnTo>
                    <a:pt x="174" y="339"/>
                  </a:lnTo>
                  <a:lnTo>
                    <a:pt x="173" y="330"/>
                  </a:lnTo>
                  <a:lnTo>
                    <a:pt x="174" y="321"/>
                  </a:lnTo>
                  <a:lnTo>
                    <a:pt x="174" y="315"/>
                  </a:lnTo>
                  <a:lnTo>
                    <a:pt x="173" y="315"/>
                  </a:lnTo>
                  <a:lnTo>
                    <a:pt x="172" y="315"/>
                  </a:lnTo>
                  <a:lnTo>
                    <a:pt x="171" y="315"/>
                  </a:lnTo>
                  <a:lnTo>
                    <a:pt x="169" y="315"/>
                  </a:lnTo>
                  <a:lnTo>
                    <a:pt x="168" y="321"/>
                  </a:lnTo>
                  <a:lnTo>
                    <a:pt x="167" y="329"/>
                  </a:lnTo>
                  <a:lnTo>
                    <a:pt x="166" y="336"/>
                  </a:lnTo>
                  <a:lnTo>
                    <a:pt x="164" y="344"/>
                  </a:lnTo>
                  <a:lnTo>
                    <a:pt x="158" y="342"/>
                  </a:lnTo>
                  <a:lnTo>
                    <a:pt x="153" y="342"/>
                  </a:lnTo>
                  <a:lnTo>
                    <a:pt x="147" y="342"/>
                  </a:lnTo>
                  <a:lnTo>
                    <a:pt x="141" y="342"/>
                  </a:lnTo>
                  <a:lnTo>
                    <a:pt x="142" y="320"/>
                  </a:lnTo>
                  <a:lnTo>
                    <a:pt x="146" y="299"/>
                  </a:lnTo>
                  <a:lnTo>
                    <a:pt x="148" y="278"/>
                  </a:lnTo>
                  <a:lnTo>
                    <a:pt x="153" y="260"/>
                  </a:lnTo>
                  <a:lnTo>
                    <a:pt x="145" y="273"/>
                  </a:lnTo>
                  <a:lnTo>
                    <a:pt x="139" y="297"/>
                  </a:lnTo>
                  <a:lnTo>
                    <a:pt x="134" y="321"/>
                  </a:lnTo>
                  <a:lnTo>
                    <a:pt x="130" y="341"/>
                  </a:lnTo>
                  <a:lnTo>
                    <a:pt x="124" y="341"/>
                  </a:lnTo>
                  <a:lnTo>
                    <a:pt x="118" y="342"/>
                  </a:lnTo>
                  <a:lnTo>
                    <a:pt x="110" y="342"/>
                  </a:lnTo>
                  <a:lnTo>
                    <a:pt x="103" y="341"/>
                  </a:lnTo>
                  <a:lnTo>
                    <a:pt x="105" y="323"/>
                  </a:lnTo>
                  <a:lnTo>
                    <a:pt x="109" y="304"/>
                  </a:lnTo>
                  <a:lnTo>
                    <a:pt x="111" y="289"/>
                  </a:lnTo>
                  <a:lnTo>
                    <a:pt x="111" y="278"/>
                  </a:lnTo>
                  <a:lnTo>
                    <a:pt x="104" y="289"/>
                  </a:lnTo>
                  <a:lnTo>
                    <a:pt x="99" y="305"/>
                  </a:lnTo>
                  <a:lnTo>
                    <a:pt x="95" y="324"/>
                  </a:lnTo>
                  <a:lnTo>
                    <a:pt x="92" y="341"/>
                  </a:lnTo>
                  <a:lnTo>
                    <a:pt x="87" y="341"/>
                  </a:lnTo>
                  <a:lnTo>
                    <a:pt x="80" y="341"/>
                  </a:lnTo>
                  <a:lnTo>
                    <a:pt x="75" y="341"/>
                  </a:lnTo>
                  <a:lnTo>
                    <a:pt x="69" y="341"/>
                  </a:lnTo>
                  <a:lnTo>
                    <a:pt x="72" y="321"/>
                  </a:lnTo>
                  <a:lnTo>
                    <a:pt x="75" y="302"/>
                  </a:lnTo>
                  <a:lnTo>
                    <a:pt x="79" y="283"/>
                  </a:lnTo>
                  <a:lnTo>
                    <a:pt x="79" y="270"/>
                  </a:lnTo>
                  <a:lnTo>
                    <a:pt x="72" y="281"/>
                  </a:lnTo>
                  <a:lnTo>
                    <a:pt x="66" y="302"/>
                  </a:lnTo>
                  <a:lnTo>
                    <a:pt x="62" y="323"/>
                  </a:lnTo>
                  <a:lnTo>
                    <a:pt x="59" y="341"/>
                  </a:lnTo>
                  <a:lnTo>
                    <a:pt x="53" y="341"/>
                  </a:lnTo>
                  <a:lnTo>
                    <a:pt x="46" y="340"/>
                  </a:lnTo>
                  <a:lnTo>
                    <a:pt x="38" y="340"/>
                  </a:lnTo>
                  <a:lnTo>
                    <a:pt x="31" y="340"/>
                  </a:lnTo>
                  <a:lnTo>
                    <a:pt x="29" y="318"/>
                  </a:lnTo>
                  <a:lnTo>
                    <a:pt x="30" y="293"/>
                  </a:lnTo>
                  <a:lnTo>
                    <a:pt x="35" y="270"/>
                  </a:lnTo>
                  <a:lnTo>
                    <a:pt x="38" y="249"/>
                  </a:lnTo>
                  <a:lnTo>
                    <a:pt x="37" y="249"/>
                  </a:lnTo>
                  <a:lnTo>
                    <a:pt x="36" y="249"/>
                  </a:lnTo>
                  <a:lnTo>
                    <a:pt x="35" y="249"/>
                  </a:lnTo>
                  <a:lnTo>
                    <a:pt x="33" y="249"/>
                  </a:lnTo>
                  <a:lnTo>
                    <a:pt x="29" y="270"/>
                  </a:lnTo>
                  <a:lnTo>
                    <a:pt x="25" y="292"/>
                  </a:lnTo>
                  <a:lnTo>
                    <a:pt x="21" y="314"/>
                  </a:lnTo>
                  <a:lnTo>
                    <a:pt x="19" y="339"/>
                  </a:lnTo>
                  <a:lnTo>
                    <a:pt x="14" y="339"/>
                  </a:lnTo>
                  <a:lnTo>
                    <a:pt x="10" y="339"/>
                  </a:lnTo>
                  <a:lnTo>
                    <a:pt x="5" y="339"/>
                  </a:lnTo>
                  <a:lnTo>
                    <a:pt x="0" y="340"/>
                  </a:lnTo>
                  <a:lnTo>
                    <a:pt x="0" y="339"/>
                  </a:lnTo>
                  <a:lnTo>
                    <a:pt x="0" y="337"/>
                  </a:lnTo>
                  <a:lnTo>
                    <a:pt x="0" y="336"/>
                  </a:lnTo>
                  <a:lnTo>
                    <a:pt x="0" y="335"/>
                  </a:lnTo>
                  <a:close/>
                </a:path>
              </a:pathLst>
            </a:custGeom>
            <a:solidFill>
              <a:srgbClr val="FFFF00"/>
            </a:solidFill>
            <a:ln w="9525">
              <a:noFill/>
              <a:round/>
              <a:headEnd/>
              <a:tailEnd/>
            </a:ln>
          </p:spPr>
          <p:txBody>
            <a:bodyPr/>
            <a:lstStyle/>
            <a:p>
              <a:endParaRPr lang="el-GR"/>
            </a:p>
          </p:txBody>
        </p:sp>
        <p:sp>
          <p:nvSpPr>
            <p:cNvPr id="41177" name="Freeform 767"/>
            <p:cNvSpPr>
              <a:spLocks/>
            </p:cNvSpPr>
            <p:nvPr/>
          </p:nvSpPr>
          <p:spPr bwMode="auto">
            <a:xfrm>
              <a:off x="3886" y="2625"/>
              <a:ext cx="9" cy="18"/>
            </a:xfrm>
            <a:custGeom>
              <a:avLst/>
              <a:gdLst>
                <a:gd name="T0" fmla="*/ 0 w 9"/>
                <a:gd name="T1" fmla="*/ 2 h 18"/>
                <a:gd name="T2" fmla="*/ 2 w 9"/>
                <a:gd name="T3" fmla="*/ 1 h 18"/>
                <a:gd name="T4" fmla="*/ 2 w 9"/>
                <a:gd name="T5" fmla="*/ 1 h 18"/>
                <a:gd name="T6" fmla="*/ 3 w 9"/>
                <a:gd name="T7" fmla="*/ 1 h 18"/>
                <a:gd name="T8" fmla="*/ 5 w 9"/>
                <a:gd name="T9" fmla="*/ 0 h 18"/>
                <a:gd name="T10" fmla="*/ 8 w 9"/>
                <a:gd name="T11" fmla="*/ 3 h 18"/>
                <a:gd name="T12" fmla="*/ 9 w 9"/>
                <a:gd name="T13" fmla="*/ 8 h 18"/>
                <a:gd name="T14" fmla="*/ 9 w 9"/>
                <a:gd name="T15" fmla="*/ 12 h 18"/>
                <a:gd name="T16" fmla="*/ 8 w 9"/>
                <a:gd name="T17" fmla="*/ 18 h 18"/>
                <a:gd name="T18" fmla="*/ 8 w 9"/>
                <a:gd name="T19" fmla="*/ 18 h 18"/>
                <a:gd name="T20" fmla="*/ 6 w 9"/>
                <a:gd name="T21" fmla="*/ 18 h 18"/>
                <a:gd name="T22" fmla="*/ 5 w 9"/>
                <a:gd name="T23" fmla="*/ 18 h 18"/>
                <a:gd name="T24" fmla="*/ 4 w 9"/>
                <a:gd name="T25" fmla="*/ 18 h 18"/>
                <a:gd name="T26" fmla="*/ 3 w 9"/>
                <a:gd name="T27" fmla="*/ 15 h 18"/>
                <a:gd name="T28" fmla="*/ 2 w 9"/>
                <a:gd name="T29" fmla="*/ 12 h 18"/>
                <a:gd name="T30" fmla="*/ 2 w 9"/>
                <a:gd name="T31" fmla="*/ 8 h 18"/>
                <a:gd name="T32" fmla="*/ 0 w 9"/>
                <a:gd name="T33" fmla="*/ 2 h 18"/>
                <a:gd name="T34" fmla="*/ 0 w 9"/>
                <a:gd name="T35" fmla="*/ 2 h 18"/>
                <a:gd name="T36" fmla="*/ 0 w 9"/>
                <a:gd name="T37" fmla="*/ 2 h 18"/>
                <a:gd name="T38" fmla="*/ 0 w 9"/>
                <a:gd name="T39" fmla="*/ 2 h 18"/>
                <a:gd name="T40" fmla="*/ 0 w 9"/>
                <a:gd name="T41" fmla="*/ 2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8"/>
                <a:gd name="T65" fmla="*/ 9 w 9"/>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8">
                  <a:moveTo>
                    <a:pt x="0" y="2"/>
                  </a:moveTo>
                  <a:lnTo>
                    <a:pt x="2" y="1"/>
                  </a:lnTo>
                  <a:lnTo>
                    <a:pt x="3" y="1"/>
                  </a:lnTo>
                  <a:lnTo>
                    <a:pt x="5" y="0"/>
                  </a:lnTo>
                  <a:lnTo>
                    <a:pt x="8" y="3"/>
                  </a:lnTo>
                  <a:lnTo>
                    <a:pt x="9" y="8"/>
                  </a:lnTo>
                  <a:lnTo>
                    <a:pt x="9" y="12"/>
                  </a:lnTo>
                  <a:lnTo>
                    <a:pt x="8" y="18"/>
                  </a:lnTo>
                  <a:lnTo>
                    <a:pt x="6" y="18"/>
                  </a:lnTo>
                  <a:lnTo>
                    <a:pt x="5" y="18"/>
                  </a:lnTo>
                  <a:lnTo>
                    <a:pt x="4" y="18"/>
                  </a:lnTo>
                  <a:lnTo>
                    <a:pt x="3" y="15"/>
                  </a:lnTo>
                  <a:lnTo>
                    <a:pt x="2" y="12"/>
                  </a:lnTo>
                  <a:lnTo>
                    <a:pt x="2" y="8"/>
                  </a:lnTo>
                  <a:lnTo>
                    <a:pt x="0" y="2"/>
                  </a:lnTo>
                  <a:close/>
                </a:path>
              </a:pathLst>
            </a:custGeom>
            <a:solidFill>
              <a:srgbClr val="000000"/>
            </a:solidFill>
            <a:ln w="9525">
              <a:noFill/>
              <a:round/>
              <a:headEnd/>
              <a:tailEnd/>
            </a:ln>
          </p:spPr>
          <p:txBody>
            <a:bodyPr/>
            <a:lstStyle/>
            <a:p>
              <a:endParaRPr lang="el-GR"/>
            </a:p>
          </p:txBody>
        </p:sp>
        <p:sp>
          <p:nvSpPr>
            <p:cNvPr id="41178" name="Freeform 768"/>
            <p:cNvSpPr>
              <a:spLocks/>
            </p:cNvSpPr>
            <p:nvPr/>
          </p:nvSpPr>
          <p:spPr bwMode="auto">
            <a:xfrm>
              <a:off x="3905" y="2381"/>
              <a:ext cx="12" cy="24"/>
            </a:xfrm>
            <a:custGeom>
              <a:avLst/>
              <a:gdLst>
                <a:gd name="T0" fmla="*/ 0 w 12"/>
                <a:gd name="T1" fmla="*/ 19 h 24"/>
                <a:gd name="T2" fmla="*/ 2 w 12"/>
                <a:gd name="T3" fmla="*/ 14 h 24"/>
                <a:gd name="T4" fmla="*/ 4 w 12"/>
                <a:gd name="T5" fmla="*/ 10 h 24"/>
                <a:gd name="T6" fmla="*/ 6 w 12"/>
                <a:gd name="T7" fmla="*/ 5 h 24"/>
                <a:gd name="T8" fmla="*/ 7 w 12"/>
                <a:gd name="T9" fmla="*/ 2 h 24"/>
                <a:gd name="T10" fmla="*/ 8 w 12"/>
                <a:gd name="T11" fmla="*/ 2 h 24"/>
                <a:gd name="T12" fmla="*/ 10 w 12"/>
                <a:gd name="T13" fmla="*/ 0 h 24"/>
                <a:gd name="T14" fmla="*/ 11 w 12"/>
                <a:gd name="T15" fmla="*/ 0 h 24"/>
                <a:gd name="T16" fmla="*/ 12 w 12"/>
                <a:gd name="T17" fmla="*/ 0 h 24"/>
                <a:gd name="T18" fmla="*/ 12 w 12"/>
                <a:gd name="T19" fmla="*/ 7 h 24"/>
                <a:gd name="T20" fmla="*/ 11 w 12"/>
                <a:gd name="T21" fmla="*/ 14 h 24"/>
                <a:gd name="T22" fmla="*/ 7 w 12"/>
                <a:gd name="T23" fmla="*/ 21 h 24"/>
                <a:gd name="T24" fmla="*/ 0 w 12"/>
                <a:gd name="T25" fmla="*/ 24 h 24"/>
                <a:gd name="T26" fmla="*/ 0 w 12"/>
                <a:gd name="T27" fmla="*/ 23 h 24"/>
                <a:gd name="T28" fmla="*/ 0 w 12"/>
                <a:gd name="T29" fmla="*/ 21 h 24"/>
                <a:gd name="T30" fmla="*/ 0 w 12"/>
                <a:gd name="T31" fmla="*/ 20 h 24"/>
                <a:gd name="T32" fmla="*/ 0 w 12"/>
                <a:gd name="T33" fmla="*/ 19 h 24"/>
                <a:gd name="T34" fmla="*/ 0 w 12"/>
                <a:gd name="T35" fmla="*/ 19 h 24"/>
                <a:gd name="T36" fmla="*/ 0 w 12"/>
                <a:gd name="T37" fmla="*/ 19 h 24"/>
                <a:gd name="T38" fmla="*/ 0 w 12"/>
                <a:gd name="T39" fmla="*/ 19 h 24"/>
                <a:gd name="T40" fmla="*/ 0 w 12"/>
                <a:gd name="T41" fmla="*/ 19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24"/>
                <a:gd name="T65" fmla="*/ 12 w 1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24">
                  <a:moveTo>
                    <a:pt x="0" y="19"/>
                  </a:moveTo>
                  <a:lnTo>
                    <a:pt x="2" y="14"/>
                  </a:lnTo>
                  <a:lnTo>
                    <a:pt x="4" y="10"/>
                  </a:lnTo>
                  <a:lnTo>
                    <a:pt x="6" y="5"/>
                  </a:lnTo>
                  <a:lnTo>
                    <a:pt x="7" y="2"/>
                  </a:lnTo>
                  <a:lnTo>
                    <a:pt x="8" y="2"/>
                  </a:lnTo>
                  <a:lnTo>
                    <a:pt x="10" y="0"/>
                  </a:lnTo>
                  <a:lnTo>
                    <a:pt x="11" y="0"/>
                  </a:lnTo>
                  <a:lnTo>
                    <a:pt x="12" y="0"/>
                  </a:lnTo>
                  <a:lnTo>
                    <a:pt x="12" y="7"/>
                  </a:lnTo>
                  <a:lnTo>
                    <a:pt x="11" y="14"/>
                  </a:lnTo>
                  <a:lnTo>
                    <a:pt x="7" y="21"/>
                  </a:lnTo>
                  <a:lnTo>
                    <a:pt x="0" y="24"/>
                  </a:lnTo>
                  <a:lnTo>
                    <a:pt x="0" y="23"/>
                  </a:lnTo>
                  <a:lnTo>
                    <a:pt x="0" y="21"/>
                  </a:lnTo>
                  <a:lnTo>
                    <a:pt x="0" y="20"/>
                  </a:lnTo>
                  <a:lnTo>
                    <a:pt x="0" y="19"/>
                  </a:lnTo>
                  <a:close/>
                </a:path>
              </a:pathLst>
            </a:custGeom>
            <a:solidFill>
              <a:srgbClr val="000000"/>
            </a:solidFill>
            <a:ln w="9525">
              <a:noFill/>
              <a:round/>
              <a:headEnd/>
              <a:tailEnd/>
            </a:ln>
          </p:spPr>
          <p:txBody>
            <a:bodyPr/>
            <a:lstStyle/>
            <a:p>
              <a:endParaRPr lang="el-GR"/>
            </a:p>
          </p:txBody>
        </p:sp>
        <p:sp>
          <p:nvSpPr>
            <p:cNvPr id="41179" name="Freeform 769"/>
            <p:cNvSpPr>
              <a:spLocks/>
            </p:cNvSpPr>
            <p:nvPr/>
          </p:nvSpPr>
          <p:spPr bwMode="auto">
            <a:xfrm>
              <a:off x="3921" y="2648"/>
              <a:ext cx="9" cy="14"/>
            </a:xfrm>
            <a:custGeom>
              <a:avLst/>
              <a:gdLst>
                <a:gd name="T0" fmla="*/ 0 w 9"/>
                <a:gd name="T1" fmla="*/ 1 h 14"/>
                <a:gd name="T2" fmla="*/ 1 w 9"/>
                <a:gd name="T3" fmla="*/ 1 h 14"/>
                <a:gd name="T4" fmla="*/ 2 w 9"/>
                <a:gd name="T5" fmla="*/ 0 h 14"/>
                <a:gd name="T6" fmla="*/ 4 w 9"/>
                <a:gd name="T7" fmla="*/ 0 h 14"/>
                <a:gd name="T8" fmla="*/ 4 w 9"/>
                <a:gd name="T9" fmla="*/ 0 h 14"/>
                <a:gd name="T10" fmla="*/ 6 w 9"/>
                <a:gd name="T11" fmla="*/ 5 h 14"/>
                <a:gd name="T12" fmla="*/ 9 w 9"/>
                <a:gd name="T13" fmla="*/ 8 h 14"/>
                <a:gd name="T14" fmla="*/ 9 w 9"/>
                <a:gd name="T15" fmla="*/ 9 h 14"/>
                <a:gd name="T16" fmla="*/ 9 w 9"/>
                <a:gd name="T17" fmla="*/ 11 h 14"/>
                <a:gd name="T18" fmla="*/ 7 w 9"/>
                <a:gd name="T19" fmla="*/ 11 h 14"/>
                <a:gd name="T20" fmla="*/ 6 w 9"/>
                <a:gd name="T21" fmla="*/ 13 h 14"/>
                <a:gd name="T22" fmla="*/ 5 w 9"/>
                <a:gd name="T23" fmla="*/ 14 h 14"/>
                <a:gd name="T24" fmla="*/ 4 w 9"/>
                <a:gd name="T25" fmla="*/ 14 h 14"/>
                <a:gd name="T26" fmla="*/ 2 w 9"/>
                <a:gd name="T27" fmla="*/ 13 h 14"/>
                <a:gd name="T28" fmla="*/ 2 w 9"/>
                <a:gd name="T29" fmla="*/ 11 h 14"/>
                <a:gd name="T30" fmla="*/ 1 w 9"/>
                <a:gd name="T31" fmla="*/ 8 h 14"/>
                <a:gd name="T32" fmla="*/ 0 w 9"/>
                <a:gd name="T33" fmla="*/ 1 h 14"/>
                <a:gd name="T34" fmla="*/ 0 w 9"/>
                <a:gd name="T35" fmla="*/ 1 h 14"/>
                <a:gd name="T36" fmla="*/ 0 w 9"/>
                <a:gd name="T37" fmla="*/ 1 h 14"/>
                <a:gd name="T38" fmla="*/ 0 w 9"/>
                <a:gd name="T39" fmla="*/ 1 h 14"/>
                <a:gd name="T40" fmla="*/ 0 w 9"/>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4"/>
                <a:gd name="T65" fmla="*/ 9 w 9"/>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4">
                  <a:moveTo>
                    <a:pt x="0" y="1"/>
                  </a:moveTo>
                  <a:lnTo>
                    <a:pt x="1" y="1"/>
                  </a:lnTo>
                  <a:lnTo>
                    <a:pt x="2" y="0"/>
                  </a:lnTo>
                  <a:lnTo>
                    <a:pt x="4" y="0"/>
                  </a:lnTo>
                  <a:lnTo>
                    <a:pt x="6" y="5"/>
                  </a:lnTo>
                  <a:lnTo>
                    <a:pt x="9" y="8"/>
                  </a:lnTo>
                  <a:lnTo>
                    <a:pt x="9" y="9"/>
                  </a:lnTo>
                  <a:lnTo>
                    <a:pt x="9" y="11"/>
                  </a:lnTo>
                  <a:lnTo>
                    <a:pt x="7" y="11"/>
                  </a:lnTo>
                  <a:lnTo>
                    <a:pt x="6" y="13"/>
                  </a:lnTo>
                  <a:lnTo>
                    <a:pt x="5" y="14"/>
                  </a:lnTo>
                  <a:lnTo>
                    <a:pt x="4" y="14"/>
                  </a:lnTo>
                  <a:lnTo>
                    <a:pt x="2" y="13"/>
                  </a:lnTo>
                  <a:lnTo>
                    <a:pt x="2" y="11"/>
                  </a:lnTo>
                  <a:lnTo>
                    <a:pt x="1" y="8"/>
                  </a:lnTo>
                  <a:lnTo>
                    <a:pt x="0" y="1"/>
                  </a:lnTo>
                  <a:close/>
                </a:path>
              </a:pathLst>
            </a:custGeom>
            <a:solidFill>
              <a:srgbClr val="000000"/>
            </a:solidFill>
            <a:ln w="9525">
              <a:noFill/>
              <a:round/>
              <a:headEnd/>
              <a:tailEnd/>
            </a:ln>
          </p:spPr>
          <p:txBody>
            <a:bodyPr/>
            <a:lstStyle/>
            <a:p>
              <a:endParaRPr lang="el-GR"/>
            </a:p>
          </p:txBody>
        </p:sp>
        <p:sp>
          <p:nvSpPr>
            <p:cNvPr id="41180" name="Freeform 770"/>
            <p:cNvSpPr>
              <a:spLocks/>
            </p:cNvSpPr>
            <p:nvPr/>
          </p:nvSpPr>
          <p:spPr bwMode="auto">
            <a:xfrm>
              <a:off x="3934" y="2709"/>
              <a:ext cx="18" cy="42"/>
            </a:xfrm>
            <a:custGeom>
              <a:avLst/>
              <a:gdLst>
                <a:gd name="T0" fmla="*/ 0 w 18"/>
                <a:gd name="T1" fmla="*/ 1 h 42"/>
                <a:gd name="T2" fmla="*/ 2 w 18"/>
                <a:gd name="T3" fmla="*/ 1 h 42"/>
                <a:gd name="T4" fmla="*/ 2 w 18"/>
                <a:gd name="T5" fmla="*/ 0 h 42"/>
                <a:gd name="T6" fmla="*/ 3 w 18"/>
                <a:gd name="T7" fmla="*/ 0 h 42"/>
                <a:gd name="T8" fmla="*/ 3 w 18"/>
                <a:gd name="T9" fmla="*/ 0 h 42"/>
                <a:gd name="T10" fmla="*/ 8 w 18"/>
                <a:gd name="T11" fmla="*/ 8 h 42"/>
                <a:gd name="T12" fmla="*/ 14 w 18"/>
                <a:gd name="T13" fmla="*/ 21 h 42"/>
                <a:gd name="T14" fmla="*/ 18 w 18"/>
                <a:gd name="T15" fmla="*/ 33 h 42"/>
                <a:gd name="T16" fmla="*/ 17 w 18"/>
                <a:gd name="T17" fmla="*/ 42 h 42"/>
                <a:gd name="T18" fmla="*/ 10 w 18"/>
                <a:gd name="T19" fmla="*/ 34 h 42"/>
                <a:gd name="T20" fmla="*/ 7 w 18"/>
                <a:gd name="T21" fmla="*/ 23 h 42"/>
                <a:gd name="T22" fmla="*/ 3 w 18"/>
                <a:gd name="T23" fmla="*/ 11 h 42"/>
                <a:gd name="T24" fmla="*/ 0 w 18"/>
                <a:gd name="T25" fmla="*/ 1 h 42"/>
                <a:gd name="T26" fmla="*/ 0 w 18"/>
                <a:gd name="T27" fmla="*/ 1 h 42"/>
                <a:gd name="T28" fmla="*/ 0 w 18"/>
                <a:gd name="T29" fmla="*/ 1 h 42"/>
                <a:gd name="T30" fmla="*/ 0 w 18"/>
                <a:gd name="T31" fmla="*/ 1 h 42"/>
                <a:gd name="T32" fmla="*/ 0 w 18"/>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2"/>
                <a:gd name="T53" fmla="*/ 18 w 1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2">
                  <a:moveTo>
                    <a:pt x="0" y="1"/>
                  </a:moveTo>
                  <a:lnTo>
                    <a:pt x="2" y="1"/>
                  </a:lnTo>
                  <a:lnTo>
                    <a:pt x="2" y="0"/>
                  </a:lnTo>
                  <a:lnTo>
                    <a:pt x="3" y="0"/>
                  </a:lnTo>
                  <a:lnTo>
                    <a:pt x="8" y="8"/>
                  </a:lnTo>
                  <a:lnTo>
                    <a:pt x="14" y="21"/>
                  </a:lnTo>
                  <a:lnTo>
                    <a:pt x="18" y="33"/>
                  </a:lnTo>
                  <a:lnTo>
                    <a:pt x="17" y="42"/>
                  </a:lnTo>
                  <a:lnTo>
                    <a:pt x="10" y="34"/>
                  </a:lnTo>
                  <a:lnTo>
                    <a:pt x="7" y="23"/>
                  </a:lnTo>
                  <a:lnTo>
                    <a:pt x="3" y="11"/>
                  </a:lnTo>
                  <a:lnTo>
                    <a:pt x="0" y="1"/>
                  </a:lnTo>
                  <a:close/>
                </a:path>
              </a:pathLst>
            </a:custGeom>
            <a:solidFill>
              <a:srgbClr val="000000"/>
            </a:solidFill>
            <a:ln w="9525">
              <a:noFill/>
              <a:round/>
              <a:headEnd/>
              <a:tailEnd/>
            </a:ln>
          </p:spPr>
          <p:txBody>
            <a:bodyPr/>
            <a:lstStyle/>
            <a:p>
              <a:endParaRPr lang="el-GR"/>
            </a:p>
          </p:txBody>
        </p:sp>
        <p:sp>
          <p:nvSpPr>
            <p:cNvPr id="41181" name="Freeform 771"/>
            <p:cNvSpPr>
              <a:spLocks/>
            </p:cNvSpPr>
            <p:nvPr/>
          </p:nvSpPr>
          <p:spPr bwMode="auto">
            <a:xfrm>
              <a:off x="3947" y="2272"/>
              <a:ext cx="17" cy="29"/>
            </a:xfrm>
            <a:custGeom>
              <a:avLst/>
              <a:gdLst>
                <a:gd name="T0" fmla="*/ 0 w 17"/>
                <a:gd name="T1" fmla="*/ 23 h 29"/>
                <a:gd name="T2" fmla="*/ 6 w 17"/>
                <a:gd name="T3" fmla="*/ 12 h 29"/>
                <a:gd name="T4" fmla="*/ 8 w 17"/>
                <a:gd name="T5" fmla="*/ 6 h 29"/>
                <a:gd name="T6" fmla="*/ 11 w 17"/>
                <a:gd name="T7" fmla="*/ 3 h 29"/>
                <a:gd name="T8" fmla="*/ 12 w 17"/>
                <a:gd name="T9" fmla="*/ 0 h 29"/>
                <a:gd name="T10" fmla="*/ 13 w 17"/>
                <a:gd name="T11" fmla="*/ 0 h 29"/>
                <a:gd name="T12" fmla="*/ 15 w 17"/>
                <a:gd name="T13" fmla="*/ 0 h 29"/>
                <a:gd name="T14" fmla="*/ 16 w 17"/>
                <a:gd name="T15" fmla="*/ 0 h 29"/>
                <a:gd name="T16" fmla="*/ 17 w 17"/>
                <a:gd name="T17" fmla="*/ 1 h 29"/>
                <a:gd name="T18" fmla="*/ 17 w 17"/>
                <a:gd name="T19" fmla="*/ 3 h 29"/>
                <a:gd name="T20" fmla="*/ 16 w 17"/>
                <a:gd name="T21" fmla="*/ 7 h 29"/>
                <a:gd name="T22" fmla="*/ 12 w 17"/>
                <a:gd name="T23" fmla="*/ 14 h 29"/>
                <a:gd name="T24" fmla="*/ 5 w 17"/>
                <a:gd name="T25" fmla="*/ 29 h 29"/>
                <a:gd name="T26" fmla="*/ 4 w 17"/>
                <a:gd name="T27" fmla="*/ 29 h 29"/>
                <a:gd name="T28" fmla="*/ 2 w 17"/>
                <a:gd name="T29" fmla="*/ 29 h 29"/>
                <a:gd name="T30" fmla="*/ 1 w 17"/>
                <a:gd name="T31" fmla="*/ 29 h 29"/>
                <a:gd name="T32" fmla="*/ 0 w 17"/>
                <a:gd name="T33" fmla="*/ 29 h 29"/>
                <a:gd name="T34" fmla="*/ 0 w 17"/>
                <a:gd name="T35" fmla="*/ 28 h 29"/>
                <a:gd name="T36" fmla="*/ 0 w 17"/>
                <a:gd name="T37" fmla="*/ 26 h 29"/>
                <a:gd name="T38" fmla="*/ 0 w 17"/>
                <a:gd name="T39" fmla="*/ 24 h 29"/>
                <a:gd name="T40" fmla="*/ 0 w 17"/>
                <a:gd name="T41" fmla="*/ 23 h 29"/>
                <a:gd name="T42" fmla="*/ 0 w 17"/>
                <a:gd name="T43" fmla="*/ 23 h 29"/>
                <a:gd name="T44" fmla="*/ 0 w 17"/>
                <a:gd name="T45" fmla="*/ 23 h 29"/>
                <a:gd name="T46" fmla="*/ 0 w 17"/>
                <a:gd name="T47" fmla="*/ 23 h 29"/>
                <a:gd name="T48" fmla="*/ 0 w 17"/>
                <a:gd name="T49" fmla="*/ 23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9"/>
                <a:gd name="T77" fmla="*/ 17 w 1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9">
                  <a:moveTo>
                    <a:pt x="0" y="23"/>
                  </a:moveTo>
                  <a:lnTo>
                    <a:pt x="6" y="12"/>
                  </a:lnTo>
                  <a:lnTo>
                    <a:pt x="8" y="6"/>
                  </a:lnTo>
                  <a:lnTo>
                    <a:pt x="11" y="3"/>
                  </a:lnTo>
                  <a:lnTo>
                    <a:pt x="12" y="0"/>
                  </a:lnTo>
                  <a:lnTo>
                    <a:pt x="13" y="0"/>
                  </a:lnTo>
                  <a:lnTo>
                    <a:pt x="15" y="0"/>
                  </a:lnTo>
                  <a:lnTo>
                    <a:pt x="16" y="0"/>
                  </a:lnTo>
                  <a:lnTo>
                    <a:pt x="17" y="1"/>
                  </a:lnTo>
                  <a:lnTo>
                    <a:pt x="17" y="3"/>
                  </a:lnTo>
                  <a:lnTo>
                    <a:pt x="16" y="7"/>
                  </a:lnTo>
                  <a:lnTo>
                    <a:pt x="12" y="14"/>
                  </a:lnTo>
                  <a:lnTo>
                    <a:pt x="5" y="29"/>
                  </a:lnTo>
                  <a:lnTo>
                    <a:pt x="4" y="29"/>
                  </a:lnTo>
                  <a:lnTo>
                    <a:pt x="2" y="29"/>
                  </a:lnTo>
                  <a:lnTo>
                    <a:pt x="1" y="29"/>
                  </a:lnTo>
                  <a:lnTo>
                    <a:pt x="0" y="29"/>
                  </a:lnTo>
                  <a:lnTo>
                    <a:pt x="0" y="28"/>
                  </a:lnTo>
                  <a:lnTo>
                    <a:pt x="0" y="26"/>
                  </a:lnTo>
                  <a:lnTo>
                    <a:pt x="0" y="24"/>
                  </a:lnTo>
                  <a:lnTo>
                    <a:pt x="0" y="23"/>
                  </a:lnTo>
                  <a:close/>
                </a:path>
              </a:pathLst>
            </a:custGeom>
            <a:solidFill>
              <a:srgbClr val="000000"/>
            </a:solidFill>
            <a:ln w="9525">
              <a:noFill/>
              <a:round/>
              <a:headEnd/>
              <a:tailEnd/>
            </a:ln>
          </p:spPr>
          <p:txBody>
            <a:bodyPr/>
            <a:lstStyle/>
            <a:p>
              <a:endParaRPr lang="el-GR"/>
            </a:p>
          </p:txBody>
        </p:sp>
        <p:sp>
          <p:nvSpPr>
            <p:cNvPr id="41182" name="Freeform 772"/>
            <p:cNvSpPr>
              <a:spLocks/>
            </p:cNvSpPr>
            <p:nvPr/>
          </p:nvSpPr>
          <p:spPr bwMode="auto">
            <a:xfrm>
              <a:off x="3946" y="2417"/>
              <a:ext cx="8" cy="8"/>
            </a:xfrm>
            <a:custGeom>
              <a:avLst/>
              <a:gdLst>
                <a:gd name="T0" fmla="*/ 1 w 8"/>
                <a:gd name="T1" fmla="*/ 5 h 8"/>
                <a:gd name="T2" fmla="*/ 3 w 8"/>
                <a:gd name="T3" fmla="*/ 2 h 8"/>
                <a:gd name="T4" fmla="*/ 5 w 8"/>
                <a:gd name="T5" fmla="*/ 0 h 8"/>
                <a:gd name="T6" fmla="*/ 7 w 8"/>
                <a:gd name="T7" fmla="*/ 0 h 8"/>
                <a:gd name="T8" fmla="*/ 8 w 8"/>
                <a:gd name="T9" fmla="*/ 0 h 8"/>
                <a:gd name="T10" fmla="*/ 7 w 8"/>
                <a:gd name="T11" fmla="*/ 2 h 8"/>
                <a:gd name="T12" fmla="*/ 7 w 8"/>
                <a:gd name="T13" fmla="*/ 4 h 8"/>
                <a:gd name="T14" fmla="*/ 7 w 8"/>
                <a:gd name="T15" fmla="*/ 5 h 8"/>
                <a:gd name="T16" fmla="*/ 7 w 8"/>
                <a:gd name="T17" fmla="*/ 8 h 8"/>
                <a:gd name="T18" fmla="*/ 6 w 8"/>
                <a:gd name="T19" fmla="*/ 8 h 8"/>
                <a:gd name="T20" fmla="*/ 5 w 8"/>
                <a:gd name="T21" fmla="*/ 8 h 8"/>
                <a:gd name="T22" fmla="*/ 2 w 8"/>
                <a:gd name="T23" fmla="*/ 8 h 8"/>
                <a:gd name="T24" fmla="*/ 1 w 8"/>
                <a:gd name="T25" fmla="*/ 8 h 8"/>
                <a:gd name="T26" fmla="*/ 0 w 8"/>
                <a:gd name="T27" fmla="*/ 6 h 8"/>
                <a:gd name="T28" fmla="*/ 0 w 8"/>
                <a:gd name="T29" fmla="*/ 6 h 8"/>
                <a:gd name="T30" fmla="*/ 0 w 8"/>
                <a:gd name="T31" fmla="*/ 6 h 8"/>
                <a:gd name="T32" fmla="*/ 1 w 8"/>
                <a:gd name="T33" fmla="*/ 5 h 8"/>
                <a:gd name="T34" fmla="*/ 1 w 8"/>
                <a:gd name="T35" fmla="*/ 5 h 8"/>
                <a:gd name="T36" fmla="*/ 1 w 8"/>
                <a:gd name="T37" fmla="*/ 5 h 8"/>
                <a:gd name="T38" fmla="*/ 1 w 8"/>
                <a:gd name="T39" fmla="*/ 5 h 8"/>
                <a:gd name="T40" fmla="*/ 1 w 8"/>
                <a:gd name="T41" fmla="*/ 5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8"/>
                <a:gd name="T65" fmla="*/ 8 w 8"/>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8">
                  <a:moveTo>
                    <a:pt x="1" y="5"/>
                  </a:moveTo>
                  <a:lnTo>
                    <a:pt x="3" y="2"/>
                  </a:lnTo>
                  <a:lnTo>
                    <a:pt x="5" y="0"/>
                  </a:lnTo>
                  <a:lnTo>
                    <a:pt x="7" y="0"/>
                  </a:lnTo>
                  <a:lnTo>
                    <a:pt x="8" y="0"/>
                  </a:lnTo>
                  <a:lnTo>
                    <a:pt x="7" y="2"/>
                  </a:lnTo>
                  <a:lnTo>
                    <a:pt x="7" y="4"/>
                  </a:lnTo>
                  <a:lnTo>
                    <a:pt x="7" y="5"/>
                  </a:lnTo>
                  <a:lnTo>
                    <a:pt x="7" y="8"/>
                  </a:lnTo>
                  <a:lnTo>
                    <a:pt x="6" y="8"/>
                  </a:lnTo>
                  <a:lnTo>
                    <a:pt x="5" y="8"/>
                  </a:lnTo>
                  <a:lnTo>
                    <a:pt x="2" y="8"/>
                  </a:lnTo>
                  <a:lnTo>
                    <a:pt x="1" y="8"/>
                  </a:lnTo>
                  <a:lnTo>
                    <a:pt x="0" y="6"/>
                  </a:lnTo>
                  <a:lnTo>
                    <a:pt x="1" y="5"/>
                  </a:lnTo>
                  <a:close/>
                </a:path>
              </a:pathLst>
            </a:custGeom>
            <a:solidFill>
              <a:srgbClr val="000000"/>
            </a:solidFill>
            <a:ln w="9525">
              <a:noFill/>
              <a:round/>
              <a:headEnd/>
              <a:tailEnd/>
            </a:ln>
          </p:spPr>
          <p:txBody>
            <a:bodyPr/>
            <a:lstStyle/>
            <a:p>
              <a:endParaRPr lang="el-GR"/>
            </a:p>
          </p:txBody>
        </p:sp>
        <p:sp>
          <p:nvSpPr>
            <p:cNvPr id="41183" name="Freeform 773"/>
            <p:cNvSpPr>
              <a:spLocks/>
            </p:cNvSpPr>
            <p:nvPr/>
          </p:nvSpPr>
          <p:spPr bwMode="auto">
            <a:xfrm>
              <a:off x="3972" y="2293"/>
              <a:ext cx="19" cy="37"/>
            </a:xfrm>
            <a:custGeom>
              <a:avLst/>
              <a:gdLst>
                <a:gd name="T0" fmla="*/ 0 w 19"/>
                <a:gd name="T1" fmla="*/ 34 h 37"/>
                <a:gd name="T2" fmla="*/ 8 w 19"/>
                <a:gd name="T3" fmla="*/ 17 h 37"/>
                <a:gd name="T4" fmla="*/ 13 w 19"/>
                <a:gd name="T5" fmla="*/ 7 h 37"/>
                <a:gd name="T6" fmla="*/ 16 w 19"/>
                <a:gd name="T7" fmla="*/ 3 h 37"/>
                <a:gd name="T8" fmla="*/ 18 w 19"/>
                <a:gd name="T9" fmla="*/ 0 h 37"/>
                <a:gd name="T10" fmla="*/ 19 w 19"/>
                <a:gd name="T11" fmla="*/ 0 h 37"/>
                <a:gd name="T12" fmla="*/ 19 w 19"/>
                <a:gd name="T13" fmla="*/ 0 h 37"/>
                <a:gd name="T14" fmla="*/ 19 w 19"/>
                <a:gd name="T15" fmla="*/ 1 h 37"/>
                <a:gd name="T16" fmla="*/ 19 w 19"/>
                <a:gd name="T17" fmla="*/ 1 h 37"/>
                <a:gd name="T18" fmla="*/ 18 w 19"/>
                <a:gd name="T19" fmla="*/ 9 h 37"/>
                <a:gd name="T20" fmla="*/ 14 w 19"/>
                <a:gd name="T21" fmla="*/ 18 h 37"/>
                <a:gd name="T22" fmla="*/ 11 w 19"/>
                <a:gd name="T23" fmla="*/ 28 h 37"/>
                <a:gd name="T24" fmla="*/ 5 w 19"/>
                <a:gd name="T25" fmla="*/ 37 h 37"/>
                <a:gd name="T26" fmla="*/ 2 w 19"/>
                <a:gd name="T27" fmla="*/ 37 h 37"/>
                <a:gd name="T28" fmla="*/ 1 w 19"/>
                <a:gd name="T29" fmla="*/ 35 h 37"/>
                <a:gd name="T30" fmla="*/ 0 w 19"/>
                <a:gd name="T31" fmla="*/ 35 h 37"/>
                <a:gd name="T32" fmla="*/ 0 w 19"/>
                <a:gd name="T33" fmla="*/ 34 h 37"/>
                <a:gd name="T34" fmla="*/ 0 w 19"/>
                <a:gd name="T35" fmla="*/ 34 h 37"/>
                <a:gd name="T36" fmla="*/ 0 w 19"/>
                <a:gd name="T37" fmla="*/ 34 h 37"/>
                <a:gd name="T38" fmla="*/ 0 w 19"/>
                <a:gd name="T39" fmla="*/ 34 h 37"/>
                <a:gd name="T40" fmla="*/ 0 w 19"/>
                <a:gd name="T41" fmla="*/ 34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7"/>
                <a:gd name="T65" fmla="*/ 19 w 1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7">
                  <a:moveTo>
                    <a:pt x="0" y="34"/>
                  </a:moveTo>
                  <a:lnTo>
                    <a:pt x="8" y="17"/>
                  </a:lnTo>
                  <a:lnTo>
                    <a:pt x="13" y="7"/>
                  </a:lnTo>
                  <a:lnTo>
                    <a:pt x="16" y="3"/>
                  </a:lnTo>
                  <a:lnTo>
                    <a:pt x="18" y="0"/>
                  </a:lnTo>
                  <a:lnTo>
                    <a:pt x="19" y="0"/>
                  </a:lnTo>
                  <a:lnTo>
                    <a:pt x="19" y="1"/>
                  </a:lnTo>
                  <a:lnTo>
                    <a:pt x="18" y="9"/>
                  </a:lnTo>
                  <a:lnTo>
                    <a:pt x="14" y="18"/>
                  </a:lnTo>
                  <a:lnTo>
                    <a:pt x="11" y="28"/>
                  </a:lnTo>
                  <a:lnTo>
                    <a:pt x="5" y="37"/>
                  </a:lnTo>
                  <a:lnTo>
                    <a:pt x="2" y="37"/>
                  </a:lnTo>
                  <a:lnTo>
                    <a:pt x="1" y="35"/>
                  </a:lnTo>
                  <a:lnTo>
                    <a:pt x="0" y="35"/>
                  </a:lnTo>
                  <a:lnTo>
                    <a:pt x="0" y="34"/>
                  </a:lnTo>
                  <a:close/>
                </a:path>
              </a:pathLst>
            </a:custGeom>
            <a:solidFill>
              <a:srgbClr val="000000"/>
            </a:solidFill>
            <a:ln w="9525">
              <a:noFill/>
              <a:round/>
              <a:headEnd/>
              <a:tailEnd/>
            </a:ln>
          </p:spPr>
          <p:txBody>
            <a:bodyPr/>
            <a:lstStyle/>
            <a:p>
              <a:endParaRPr lang="el-GR"/>
            </a:p>
          </p:txBody>
        </p:sp>
        <p:sp>
          <p:nvSpPr>
            <p:cNvPr id="41184" name="Freeform 774"/>
            <p:cNvSpPr>
              <a:spLocks/>
            </p:cNvSpPr>
            <p:nvPr/>
          </p:nvSpPr>
          <p:spPr bwMode="auto">
            <a:xfrm>
              <a:off x="3972" y="2633"/>
              <a:ext cx="8" cy="14"/>
            </a:xfrm>
            <a:custGeom>
              <a:avLst/>
              <a:gdLst>
                <a:gd name="T0" fmla="*/ 0 w 8"/>
                <a:gd name="T1" fmla="*/ 0 h 14"/>
                <a:gd name="T2" fmla="*/ 1 w 8"/>
                <a:gd name="T3" fmla="*/ 0 h 14"/>
                <a:gd name="T4" fmla="*/ 2 w 8"/>
                <a:gd name="T5" fmla="*/ 0 h 14"/>
                <a:gd name="T6" fmla="*/ 3 w 8"/>
                <a:gd name="T7" fmla="*/ 0 h 14"/>
                <a:gd name="T8" fmla="*/ 5 w 8"/>
                <a:gd name="T9" fmla="*/ 0 h 14"/>
                <a:gd name="T10" fmla="*/ 6 w 8"/>
                <a:gd name="T11" fmla="*/ 3 h 14"/>
                <a:gd name="T12" fmla="*/ 8 w 8"/>
                <a:gd name="T13" fmla="*/ 5 h 14"/>
                <a:gd name="T14" fmla="*/ 8 w 8"/>
                <a:gd name="T15" fmla="*/ 9 h 14"/>
                <a:gd name="T16" fmla="*/ 8 w 8"/>
                <a:gd name="T17" fmla="*/ 14 h 14"/>
                <a:gd name="T18" fmla="*/ 7 w 8"/>
                <a:gd name="T19" fmla="*/ 14 h 14"/>
                <a:gd name="T20" fmla="*/ 6 w 8"/>
                <a:gd name="T21" fmla="*/ 14 h 14"/>
                <a:gd name="T22" fmla="*/ 5 w 8"/>
                <a:gd name="T23" fmla="*/ 14 h 14"/>
                <a:gd name="T24" fmla="*/ 3 w 8"/>
                <a:gd name="T25" fmla="*/ 14 h 14"/>
                <a:gd name="T26" fmla="*/ 1 w 8"/>
                <a:gd name="T27" fmla="*/ 8 h 14"/>
                <a:gd name="T28" fmla="*/ 0 w 8"/>
                <a:gd name="T29" fmla="*/ 5 h 14"/>
                <a:gd name="T30" fmla="*/ 0 w 8"/>
                <a:gd name="T31" fmla="*/ 3 h 14"/>
                <a:gd name="T32" fmla="*/ 0 w 8"/>
                <a:gd name="T33" fmla="*/ 0 h 14"/>
                <a:gd name="T34" fmla="*/ 0 w 8"/>
                <a:gd name="T35" fmla="*/ 0 h 14"/>
                <a:gd name="T36" fmla="*/ 0 w 8"/>
                <a:gd name="T37" fmla="*/ 0 h 14"/>
                <a:gd name="T38" fmla="*/ 0 w 8"/>
                <a:gd name="T39" fmla="*/ 0 h 14"/>
                <a:gd name="T40" fmla="*/ 0 w 8"/>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4"/>
                <a:gd name="T65" fmla="*/ 8 w 8"/>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4">
                  <a:moveTo>
                    <a:pt x="0" y="0"/>
                  </a:moveTo>
                  <a:lnTo>
                    <a:pt x="1" y="0"/>
                  </a:lnTo>
                  <a:lnTo>
                    <a:pt x="2" y="0"/>
                  </a:lnTo>
                  <a:lnTo>
                    <a:pt x="3" y="0"/>
                  </a:lnTo>
                  <a:lnTo>
                    <a:pt x="5" y="0"/>
                  </a:lnTo>
                  <a:lnTo>
                    <a:pt x="6" y="3"/>
                  </a:lnTo>
                  <a:lnTo>
                    <a:pt x="8" y="5"/>
                  </a:lnTo>
                  <a:lnTo>
                    <a:pt x="8" y="9"/>
                  </a:lnTo>
                  <a:lnTo>
                    <a:pt x="8" y="14"/>
                  </a:lnTo>
                  <a:lnTo>
                    <a:pt x="7" y="14"/>
                  </a:lnTo>
                  <a:lnTo>
                    <a:pt x="6" y="14"/>
                  </a:lnTo>
                  <a:lnTo>
                    <a:pt x="5" y="14"/>
                  </a:lnTo>
                  <a:lnTo>
                    <a:pt x="3" y="14"/>
                  </a:lnTo>
                  <a:lnTo>
                    <a:pt x="1" y="8"/>
                  </a:lnTo>
                  <a:lnTo>
                    <a:pt x="0" y="5"/>
                  </a:lnTo>
                  <a:lnTo>
                    <a:pt x="0" y="3"/>
                  </a:lnTo>
                  <a:lnTo>
                    <a:pt x="0" y="0"/>
                  </a:lnTo>
                  <a:close/>
                </a:path>
              </a:pathLst>
            </a:custGeom>
            <a:solidFill>
              <a:srgbClr val="000000"/>
            </a:solidFill>
            <a:ln w="9525">
              <a:noFill/>
              <a:round/>
              <a:headEnd/>
              <a:tailEnd/>
            </a:ln>
          </p:spPr>
          <p:txBody>
            <a:bodyPr/>
            <a:lstStyle/>
            <a:p>
              <a:endParaRPr lang="el-GR"/>
            </a:p>
          </p:txBody>
        </p:sp>
        <p:sp>
          <p:nvSpPr>
            <p:cNvPr id="41185" name="Freeform 775"/>
            <p:cNvSpPr>
              <a:spLocks/>
            </p:cNvSpPr>
            <p:nvPr/>
          </p:nvSpPr>
          <p:spPr bwMode="auto">
            <a:xfrm>
              <a:off x="3988" y="2707"/>
              <a:ext cx="363" cy="344"/>
            </a:xfrm>
            <a:custGeom>
              <a:avLst/>
              <a:gdLst>
                <a:gd name="T0" fmla="*/ 18 w 363"/>
                <a:gd name="T1" fmla="*/ 167 h 344"/>
                <a:gd name="T2" fmla="*/ 22 w 363"/>
                <a:gd name="T3" fmla="*/ 162 h 344"/>
                <a:gd name="T4" fmla="*/ 66 w 363"/>
                <a:gd name="T5" fmla="*/ 170 h 344"/>
                <a:gd name="T6" fmla="*/ 71 w 363"/>
                <a:gd name="T7" fmla="*/ 168 h 344"/>
                <a:gd name="T8" fmla="*/ 43 w 363"/>
                <a:gd name="T9" fmla="*/ 134 h 344"/>
                <a:gd name="T10" fmla="*/ 74 w 363"/>
                <a:gd name="T11" fmla="*/ 134 h 344"/>
                <a:gd name="T12" fmla="*/ 100 w 363"/>
                <a:gd name="T13" fmla="*/ 151 h 344"/>
                <a:gd name="T14" fmla="*/ 66 w 363"/>
                <a:gd name="T15" fmla="*/ 117 h 344"/>
                <a:gd name="T16" fmla="*/ 89 w 363"/>
                <a:gd name="T17" fmla="*/ 104 h 344"/>
                <a:gd name="T18" fmla="*/ 150 w 363"/>
                <a:gd name="T19" fmla="*/ 156 h 344"/>
                <a:gd name="T20" fmla="*/ 108 w 363"/>
                <a:gd name="T21" fmla="*/ 117 h 344"/>
                <a:gd name="T22" fmla="*/ 110 w 363"/>
                <a:gd name="T23" fmla="*/ 75 h 344"/>
                <a:gd name="T24" fmla="*/ 148 w 363"/>
                <a:gd name="T25" fmla="*/ 94 h 344"/>
                <a:gd name="T26" fmla="*/ 120 w 363"/>
                <a:gd name="T27" fmla="*/ 66 h 344"/>
                <a:gd name="T28" fmla="*/ 148 w 363"/>
                <a:gd name="T29" fmla="*/ 55 h 344"/>
                <a:gd name="T30" fmla="*/ 206 w 363"/>
                <a:gd name="T31" fmla="*/ 98 h 344"/>
                <a:gd name="T32" fmla="*/ 171 w 363"/>
                <a:gd name="T33" fmla="*/ 66 h 344"/>
                <a:gd name="T34" fmla="*/ 148 w 363"/>
                <a:gd name="T35" fmla="*/ 41 h 344"/>
                <a:gd name="T36" fmla="*/ 173 w 363"/>
                <a:gd name="T37" fmla="*/ 29 h 344"/>
                <a:gd name="T38" fmla="*/ 213 w 363"/>
                <a:gd name="T39" fmla="*/ 59 h 344"/>
                <a:gd name="T40" fmla="*/ 190 w 363"/>
                <a:gd name="T41" fmla="*/ 36 h 344"/>
                <a:gd name="T42" fmla="*/ 194 w 363"/>
                <a:gd name="T43" fmla="*/ 3 h 344"/>
                <a:gd name="T44" fmla="*/ 265 w 363"/>
                <a:gd name="T45" fmla="*/ 49 h 344"/>
                <a:gd name="T46" fmla="*/ 331 w 363"/>
                <a:gd name="T47" fmla="*/ 72 h 344"/>
                <a:gd name="T48" fmla="*/ 363 w 363"/>
                <a:gd name="T49" fmla="*/ 83 h 344"/>
                <a:gd name="T50" fmla="*/ 342 w 363"/>
                <a:gd name="T51" fmla="*/ 94 h 344"/>
                <a:gd name="T52" fmla="*/ 363 w 363"/>
                <a:gd name="T53" fmla="*/ 110 h 344"/>
                <a:gd name="T54" fmla="*/ 341 w 363"/>
                <a:gd name="T55" fmla="*/ 131 h 344"/>
                <a:gd name="T56" fmla="*/ 309 w 363"/>
                <a:gd name="T57" fmla="*/ 126 h 344"/>
                <a:gd name="T58" fmla="*/ 356 w 363"/>
                <a:gd name="T59" fmla="*/ 145 h 344"/>
                <a:gd name="T60" fmla="*/ 357 w 363"/>
                <a:gd name="T61" fmla="*/ 173 h 344"/>
                <a:gd name="T62" fmla="*/ 323 w 363"/>
                <a:gd name="T63" fmla="*/ 167 h 344"/>
                <a:gd name="T64" fmla="*/ 343 w 363"/>
                <a:gd name="T65" fmla="*/ 180 h 344"/>
                <a:gd name="T66" fmla="*/ 361 w 363"/>
                <a:gd name="T67" fmla="*/ 199 h 344"/>
                <a:gd name="T68" fmla="*/ 314 w 363"/>
                <a:gd name="T69" fmla="*/ 197 h 344"/>
                <a:gd name="T70" fmla="*/ 297 w 363"/>
                <a:gd name="T71" fmla="*/ 196 h 344"/>
                <a:gd name="T72" fmla="*/ 359 w 363"/>
                <a:gd name="T73" fmla="*/ 215 h 344"/>
                <a:gd name="T74" fmla="*/ 336 w 363"/>
                <a:gd name="T75" fmla="*/ 235 h 344"/>
                <a:gd name="T76" fmla="*/ 310 w 363"/>
                <a:gd name="T77" fmla="*/ 230 h 344"/>
                <a:gd name="T78" fmla="*/ 347 w 363"/>
                <a:gd name="T79" fmla="*/ 247 h 344"/>
                <a:gd name="T80" fmla="*/ 361 w 363"/>
                <a:gd name="T81" fmla="*/ 276 h 344"/>
                <a:gd name="T82" fmla="*/ 301 w 363"/>
                <a:gd name="T83" fmla="*/ 259 h 344"/>
                <a:gd name="T84" fmla="*/ 281 w 363"/>
                <a:gd name="T85" fmla="*/ 249 h 344"/>
                <a:gd name="T86" fmla="*/ 338 w 363"/>
                <a:gd name="T87" fmla="*/ 280 h 344"/>
                <a:gd name="T88" fmla="*/ 358 w 363"/>
                <a:gd name="T89" fmla="*/ 309 h 344"/>
                <a:gd name="T90" fmla="*/ 326 w 363"/>
                <a:gd name="T91" fmla="*/ 303 h 344"/>
                <a:gd name="T92" fmla="*/ 284 w 363"/>
                <a:gd name="T93" fmla="*/ 288 h 344"/>
                <a:gd name="T94" fmla="*/ 285 w 363"/>
                <a:gd name="T95" fmla="*/ 296 h 344"/>
                <a:gd name="T96" fmla="*/ 358 w 363"/>
                <a:gd name="T97" fmla="*/ 317 h 344"/>
                <a:gd name="T98" fmla="*/ 335 w 363"/>
                <a:gd name="T99" fmla="*/ 329 h 344"/>
                <a:gd name="T100" fmla="*/ 263 w 363"/>
                <a:gd name="T101" fmla="*/ 314 h 344"/>
                <a:gd name="T102" fmla="*/ 286 w 363"/>
                <a:gd name="T103" fmla="*/ 325 h 344"/>
                <a:gd name="T104" fmla="*/ 357 w 363"/>
                <a:gd name="T105" fmla="*/ 339 h 344"/>
                <a:gd name="T106" fmla="*/ 317 w 363"/>
                <a:gd name="T107" fmla="*/ 340 h 344"/>
                <a:gd name="T108" fmla="*/ 212 w 363"/>
                <a:gd name="T109" fmla="*/ 317 h 344"/>
                <a:gd name="T110" fmla="*/ 113 w 363"/>
                <a:gd name="T111" fmla="*/ 272 h 344"/>
                <a:gd name="T112" fmla="*/ 37 w 363"/>
                <a:gd name="T113" fmla="*/ 209 h 344"/>
                <a:gd name="T114" fmla="*/ 0 w 363"/>
                <a:gd name="T115" fmla="*/ 168 h 3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3"/>
                <a:gd name="T175" fmla="*/ 0 h 344"/>
                <a:gd name="T176" fmla="*/ 363 w 363"/>
                <a:gd name="T177" fmla="*/ 344 h 3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3" h="344">
                  <a:moveTo>
                    <a:pt x="0" y="168"/>
                  </a:moveTo>
                  <a:lnTo>
                    <a:pt x="5" y="165"/>
                  </a:lnTo>
                  <a:lnTo>
                    <a:pt x="8" y="162"/>
                  </a:lnTo>
                  <a:lnTo>
                    <a:pt x="10" y="161"/>
                  </a:lnTo>
                  <a:lnTo>
                    <a:pt x="12" y="161"/>
                  </a:lnTo>
                  <a:lnTo>
                    <a:pt x="18" y="167"/>
                  </a:lnTo>
                  <a:lnTo>
                    <a:pt x="27" y="176"/>
                  </a:lnTo>
                  <a:lnTo>
                    <a:pt x="35" y="183"/>
                  </a:lnTo>
                  <a:lnTo>
                    <a:pt x="43" y="187"/>
                  </a:lnTo>
                  <a:lnTo>
                    <a:pt x="37" y="180"/>
                  </a:lnTo>
                  <a:lnTo>
                    <a:pt x="29" y="171"/>
                  </a:lnTo>
                  <a:lnTo>
                    <a:pt x="22" y="162"/>
                  </a:lnTo>
                  <a:lnTo>
                    <a:pt x="18" y="154"/>
                  </a:lnTo>
                  <a:lnTo>
                    <a:pt x="32" y="145"/>
                  </a:lnTo>
                  <a:lnTo>
                    <a:pt x="43" y="145"/>
                  </a:lnTo>
                  <a:lnTo>
                    <a:pt x="52" y="150"/>
                  </a:lnTo>
                  <a:lnTo>
                    <a:pt x="59" y="159"/>
                  </a:lnTo>
                  <a:lnTo>
                    <a:pt x="66" y="170"/>
                  </a:lnTo>
                  <a:lnTo>
                    <a:pt x="74" y="180"/>
                  </a:lnTo>
                  <a:lnTo>
                    <a:pt x="81" y="186"/>
                  </a:lnTo>
                  <a:lnTo>
                    <a:pt x="91" y="187"/>
                  </a:lnTo>
                  <a:lnTo>
                    <a:pt x="84" y="181"/>
                  </a:lnTo>
                  <a:lnTo>
                    <a:pt x="77" y="175"/>
                  </a:lnTo>
                  <a:lnTo>
                    <a:pt x="71" y="168"/>
                  </a:lnTo>
                  <a:lnTo>
                    <a:pt x="65" y="161"/>
                  </a:lnTo>
                  <a:lnTo>
                    <a:pt x="58" y="155"/>
                  </a:lnTo>
                  <a:lnTo>
                    <a:pt x="52" y="149"/>
                  </a:lnTo>
                  <a:lnTo>
                    <a:pt x="45" y="142"/>
                  </a:lnTo>
                  <a:lnTo>
                    <a:pt x="38" y="136"/>
                  </a:lnTo>
                  <a:lnTo>
                    <a:pt x="43" y="134"/>
                  </a:lnTo>
                  <a:lnTo>
                    <a:pt x="47" y="130"/>
                  </a:lnTo>
                  <a:lnTo>
                    <a:pt x="50" y="126"/>
                  </a:lnTo>
                  <a:lnTo>
                    <a:pt x="53" y="121"/>
                  </a:lnTo>
                  <a:lnTo>
                    <a:pt x="60" y="124"/>
                  </a:lnTo>
                  <a:lnTo>
                    <a:pt x="68" y="129"/>
                  </a:lnTo>
                  <a:lnTo>
                    <a:pt x="74" y="134"/>
                  </a:lnTo>
                  <a:lnTo>
                    <a:pt x="80" y="140"/>
                  </a:lnTo>
                  <a:lnTo>
                    <a:pt x="85" y="146"/>
                  </a:lnTo>
                  <a:lnTo>
                    <a:pt x="91" y="151"/>
                  </a:lnTo>
                  <a:lnTo>
                    <a:pt x="97" y="155"/>
                  </a:lnTo>
                  <a:lnTo>
                    <a:pt x="103" y="155"/>
                  </a:lnTo>
                  <a:lnTo>
                    <a:pt x="100" y="151"/>
                  </a:lnTo>
                  <a:lnTo>
                    <a:pt x="95" y="147"/>
                  </a:lnTo>
                  <a:lnTo>
                    <a:pt x="89" y="141"/>
                  </a:lnTo>
                  <a:lnTo>
                    <a:pt x="82" y="135"/>
                  </a:lnTo>
                  <a:lnTo>
                    <a:pt x="75" y="129"/>
                  </a:lnTo>
                  <a:lnTo>
                    <a:pt x="70" y="123"/>
                  </a:lnTo>
                  <a:lnTo>
                    <a:pt x="66" y="117"/>
                  </a:lnTo>
                  <a:lnTo>
                    <a:pt x="65" y="113"/>
                  </a:lnTo>
                  <a:lnTo>
                    <a:pt x="70" y="108"/>
                  </a:lnTo>
                  <a:lnTo>
                    <a:pt x="75" y="104"/>
                  </a:lnTo>
                  <a:lnTo>
                    <a:pt x="80" y="102"/>
                  </a:lnTo>
                  <a:lnTo>
                    <a:pt x="85" y="100"/>
                  </a:lnTo>
                  <a:lnTo>
                    <a:pt x="89" y="104"/>
                  </a:lnTo>
                  <a:lnTo>
                    <a:pt x="96" y="112"/>
                  </a:lnTo>
                  <a:lnTo>
                    <a:pt x="106" y="121"/>
                  </a:lnTo>
                  <a:lnTo>
                    <a:pt x="117" y="131"/>
                  </a:lnTo>
                  <a:lnTo>
                    <a:pt x="129" y="142"/>
                  </a:lnTo>
                  <a:lnTo>
                    <a:pt x="141" y="150"/>
                  </a:lnTo>
                  <a:lnTo>
                    <a:pt x="150" y="156"/>
                  </a:lnTo>
                  <a:lnTo>
                    <a:pt x="157" y="157"/>
                  </a:lnTo>
                  <a:lnTo>
                    <a:pt x="149" y="151"/>
                  </a:lnTo>
                  <a:lnTo>
                    <a:pt x="141" y="144"/>
                  </a:lnTo>
                  <a:lnTo>
                    <a:pt x="129" y="135"/>
                  </a:lnTo>
                  <a:lnTo>
                    <a:pt x="118" y="126"/>
                  </a:lnTo>
                  <a:lnTo>
                    <a:pt x="108" y="117"/>
                  </a:lnTo>
                  <a:lnTo>
                    <a:pt x="100" y="108"/>
                  </a:lnTo>
                  <a:lnTo>
                    <a:pt x="94" y="99"/>
                  </a:lnTo>
                  <a:lnTo>
                    <a:pt x="90" y="92"/>
                  </a:lnTo>
                  <a:lnTo>
                    <a:pt x="97" y="86"/>
                  </a:lnTo>
                  <a:lnTo>
                    <a:pt x="103" y="80"/>
                  </a:lnTo>
                  <a:lnTo>
                    <a:pt x="110" y="75"/>
                  </a:lnTo>
                  <a:lnTo>
                    <a:pt x="117" y="73"/>
                  </a:lnTo>
                  <a:lnTo>
                    <a:pt x="123" y="82"/>
                  </a:lnTo>
                  <a:lnTo>
                    <a:pt x="133" y="91"/>
                  </a:lnTo>
                  <a:lnTo>
                    <a:pt x="143" y="98"/>
                  </a:lnTo>
                  <a:lnTo>
                    <a:pt x="153" y="103"/>
                  </a:lnTo>
                  <a:lnTo>
                    <a:pt x="148" y="94"/>
                  </a:lnTo>
                  <a:lnTo>
                    <a:pt x="139" y="84"/>
                  </a:lnTo>
                  <a:lnTo>
                    <a:pt x="128" y="76"/>
                  </a:lnTo>
                  <a:lnTo>
                    <a:pt x="120" y="68"/>
                  </a:lnTo>
                  <a:lnTo>
                    <a:pt x="120" y="67"/>
                  </a:lnTo>
                  <a:lnTo>
                    <a:pt x="120" y="66"/>
                  </a:lnTo>
                  <a:lnTo>
                    <a:pt x="124" y="60"/>
                  </a:lnTo>
                  <a:lnTo>
                    <a:pt x="131" y="55"/>
                  </a:lnTo>
                  <a:lnTo>
                    <a:pt x="137" y="51"/>
                  </a:lnTo>
                  <a:lnTo>
                    <a:pt x="142" y="50"/>
                  </a:lnTo>
                  <a:lnTo>
                    <a:pt x="148" y="55"/>
                  </a:lnTo>
                  <a:lnTo>
                    <a:pt x="157" y="62"/>
                  </a:lnTo>
                  <a:lnTo>
                    <a:pt x="166" y="71"/>
                  </a:lnTo>
                  <a:lnTo>
                    <a:pt x="176" y="80"/>
                  </a:lnTo>
                  <a:lnTo>
                    <a:pt x="187" y="88"/>
                  </a:lnTo>
                  <a:lnTo>
                    <a:pt x="197" y="94"/>
                  </a:lnTo>
                  <a:lnTo>
                    <a:pt x="206" y="98"/>
                  </a:lnTo>
                  <a:lnTo>
                    <a:pt x="213" y="99"/>
                  </a:lnTo>
                  <a:lnTo>
                    <a:pt x="205" y="93"/>
                  </a:lnTo>
                  <a:lnTo>
                    <a:pt x="197" y="87"/>
                  </a:lnTo>
                  <a:lnTo>
                    <a:pt x="189" y="80"/>
                  </a:lnTo>
                  <a:lnTo>
                    <a:pt x="180" y="73"/>
                  </a:lnTo>
                  <a:lnTo>
                    <a:pt x="171" y="66"/>
                  </a:lnTo>
                  <a:lnTo>
                    <a:pt x="164" y="60"/>
                  </a:lnTo>
                  <a:lnTo>
                    <a:pt x="155" y="52"/>
                  </a:lnTo>
                  <a:lnTo>
                    <a:pt x="148" y="46"/>
                  </a:lnTo>
                  <a:lnTo>
                    <a:pt x="148" y="45"/>
                  </a:lnTo>
                  <a:lnTo>
                    <a:pt x="148" y="42"/>
                  </a:lnTo>
                  <a:lnTo>
                    <a:pt x="148" y="41"/>
                  </a:lnTo>
                  <a:lnTo>
                    <a:pt x="148" y="40"/>
                  </a:lnTo>
                  <a:lnTo>
                    <a:pt x="154" y="35"/>
                  </a:lnTo>
                  <a:lnTo>
                    <a:pt x="160" y="30"/>
                  </a:lnTo>
                  <a:lnTo>
                    <a:pt x="165" y="26"/>
                  </a:lnTo>
                  <a:lnTo>
                    <a:pt x="170" y="24"/>
                  </a:lnTo>
                  <a:lnTo>
                    <a:pt x="173" y="29"/>
                  </a:lnTo>
                  <a:lnTo>
                    <a:pt x="178" y="34"/>
                  </a:lnTo>
                  <a:lnTo>
                    <a:pt x="184" y="40"/>
                  </a:lnTo>
                  <a:lnTo>
                    <a:pt x="191" y="46"/>
                  </a:lnTo>
                  <a:lnTo>
                    <a:pt x="199" y="52"/>
                  </a:lnTo>
                  <a:lnTo>
                    <a:pt x="207" y="56"/>
                  </a:lnTo>
                  <a:lnTo>
                    <a:pt x="213" y="59"/>
                  </a:lnTo>
                  <a:lnTo>
                    <a:pt x="220" y="60"/>
                  </a:lnTo>
                  <a:lnTo>
                    <a:pt x="211" y="54"/>
                  </a:lnTo>
                  <a:lnTo>
                    <a:pt x="205" y="47"/>
                  </a:lnTo>
                  <a:lnTo>
                    <a:pt x="199" y="44"/>
                  </a:lnTo>
                  <a:lnTo>
                    <a:pt x="195" y="40"/>
                  </a:lnTo>
                  <a:lnTo>
                    <a:pt x="190" y="36"/>
                  </a:lnTo>
                  <a:lnTo>
                    <a:pt x="185" y="31"/>
                  </a:lnTo>
                  <a:lnTo>
                    <a:pt x="180" y="26"/>
                  </a:lnTo>
                  <a:lnTo>
                    <a:pt x="173" y="20"/>
                  </a:lnTo>
                  <a:lnTo>
                    <a:pt x="179" y="14"/>
                  </a:lnTo>
                  <a:lnTo>
                    <a:pt x="186" y="7"/>
                  </a:lnTo>
                  <a:lnTo>
                    <a:pt x="194" y="3"/>
                  </a:lnTo>
                  <a:lnTo>
                    <a:pt x="200" y="0"/>
                  </a:lnTo>
                  <a:lnTo>
                    <a:pt x="212" y="12"/>
                  </a:lnTo>
                  <a:lnTo>
                    <a:pt x="226" y="23"/>
                  </a:lnTo>
                  <a:lnTo>
                    <a:pt x="238" y="33"/>
                  </a:lnTo>
                  <a:lnTo>
                    <a:pt x="252" y="41"/>
                  </a:lnTo>
                  <a:lnTo>
                    <a:pt x="265" y="49"/>
                  </a:lnTo>
                  <a:lnTo>
                    <a:pt x="279" y="56"/>
                  </a:lnTo>
                  <a:lnTo>
                    <a:pt x="294" y="62"/>
                  </a:lnTo>
                  <a:lnTo>
                    <a:pt x="310" y="68"/>
                  </a:lnTo>
                  <a:lnTo>
                    <a:pt x="317" y="70"/>
                  </a:lnTo>
                  <a:lnTo>
                    <a:pt x="323" y="71"/>
                  </a:lnTo>
                  <a:lnTo>
                    <a:pt x="331" y="72"/>
                  </a:lnTo>
                  <a:lnTo>
                    <a:pt x="337" y="73"/>
                  </a:lnTo>
                  <a:lnTo>
                    <a:pt x="343" y="76"/>
                  </a:lnTo>
                  <a:lnTo>
                    <a:pt x="349" y="77"/>
                  </a:lnTo>
                  <a:lnTo>
                    <a:pt x="357" y="78"/>
                  </a:lnTo>
                  <a:lnTo>
                    <a:pt x="363" y="80"/>
                  </a:lnTo>
                  <a:lnTo>
                    <a:pt x="363" y="83"/>
                  </a:lnTo>
                  <a:lnTo>
                    <a:pt x="363" y="87"/>
                  </a:lnTo>
                  <a:lnTo>
                    <a:pt x="363" y="91"/>
                  </a:lnTo>
                  <a:lnTo>
                    <a:pt x="362" y="94"/>
                  </a:lnTo>
                  <a:lnTo>
                    <a:pt x="356" y="94"/>
                  </a:lnTo>
                  <a:lnTo>
                    <a:pt x="349" y="94"/>
                  </a:lnTo>
                  <a:lnTo>
                    <a:pt x="342" y="94"/>
                  </a:lnTo>
                  <a:lnTo>
                    <a:pt x="336" y="94"/>
                  </a:lnTo>
                  <a:lnTo>
                    <a:pt x="343" y="98"/>
                  </a:lnTo>
                  <a:lnTo>
                    <a:pt x="349" y="100"/>
                  </a:lnTo>
                  <a:lnTo>
                    <a:pt x="357" y="102"/>
                  </a:lnTo>
                  <a:lnTo>
                    <a:pt x="363" y="102"/>
                  </a:lnTo>
                  <a:lnTo>
                    <a:pt x="363" y="110"/>
                  </a:lnTo>
                  <a:lnTo>
                    <a:pt x="363" y="119"/>
                  </a:lnTo>
                  <a:lnTo>
                    <a:pt x="362" y="128"/>
                  </a:lnTo>
                  <a:lnTo>
                    <a:pt x="362" y="136"/>
                  </a:lnTo>
                  <a:lnTo>
                    <a:pt x="356" y="135"/>
                  </a:lnTo>
                  <a:lnTo>
                    <a:pt x="348" y="134"/>
                  </a:lnTo>
                  <a:lnTo>
                    <a:pt x="341" y="131"/>
                  </a:lnTo>
                  <a:lnTo>
                    <a:pt x="333" y="129"/>
                  </a:lnTo>
                  <a:lnTo>
                    <a:pt x="326" y="126"/>
                  </a:lnTo>
                  <a:lnTo>
                    <a:pt x="319" y="124"/>
                  </a:lnTo>
                  <a:lnTo>
                    <a:pt x="311" y="123"/>
                  </a:lnTo>
                  <a:lnTo>
                    <a:pt x="304" y="123"/>
                  </a:lnTo>
                  <a:lnTo>
                    <a:pt x="309" y="126"/>
                  </a:lnTo>
                  <a:lnTo>
                    <a:pt x="316" y="130"/>
                  </a:lnTo>
                  <a:lnTo>
                    <a:pt x="323" y="134"/>
                  </a:lnTo>
                  <a:lnTo>
                    <a:pt x="332" y="138"/>
                  </a:lnTo>
                  <a:lnTo>
                    <a:pt x="341" y="140"/>
                  </a:lnTo>
                  <a:lnTo>
                    <a:pt x="348" y="142"/>
                  </a:lnTo>
                  <a:lnTo>
                    <a:pt x="356" y="145"/>
                  </a:lnTo>
                  <a:lnTo>
                    <a:pt x="362" y="146"/>
                  </a:lnTo>
                  <a:lnTo>
                    <a:pt x="362" y="152"/>
                  </a:lnTo>
                  <a:lnTo>
                    <a:pt x="362" y="160"/>
                  </a:lnTo>
                  <a:lnTo>
                    <a:pt x="362" y="167"/>
                  </a:lnTo>
                  <a:lnTo>
                    <a:pt x="362" y="175"/>
                  </a:lnTo>
                  <a:lnTo>
                    <a:pt x="357" y="173"/>
                  </a:lnTo>
                  <a:lnTo>
                    <a:pt x="351" y="172"/>
                  </a:lnTo>
                  <a:lnTo>
                    <a:pt x="346" y="171"/>
                  </a:lnTo>
                  <a:lnTo>
                    <a:pt x="340" y="170"/>
                  </a:lnTo>
                  <a:lnTo>
                    <a:pt x="335" y="168"/>
                  </a:lnTo>
                  <a:lnTo>
                    <a:pt x="328" y="168"/>
                  </a:lnTo>
                  <a:lnTo>
                    <a:pt x="323" y="167"/>
                  </a:lnTo>
                  <a:lnTo>
                    <a:pt x="319" y="166"/>
                  </a:lnTo>
                  <a:lnTo>
                    <a:pt x="323" y="170"/>
                  </a:lnTo>
                  <a:lnTo>
                    <a:pt x="328" y="173"/>
                  </a:lnTo>
                  <a:lnTo>
                    <a:pt x="333" y="176"/>
                  </a:lnTo>
                  <a:lnTo>
                    <a:pt x="338" y="177"/>
                  </a:lnTo>
                  <a:lnTo>
                    <a:pt x="343" y="180"/>
                  </a:lnTo>
                  <a:lnTo>
                    <a:pt x="349" y="181"/>
                  </a:lnTo>
                  <a:lnTo>
                    <a:pt x="354" y="182"/>
                  </a:lnTo>
                  <a:lnTo>
                    <a:pt x="361" y="183"/>
                  </a:lnTo>
                  <a:lnTo>
                    <a:pt x="361" y="188"/>
                  </a:lnTo>
                  <a:lnTo>
                    <a:pt x="361" y="194"/>
                  </a:lnTo>
                  <a:lnTo>
                    <a:pt x="361" y="199"/>
                  </a:lnTo>
                  <a:lnTo>
                    <a:pt x="361" y="205"/>
                  </a:lnTo>
                  <a:lnTo>
                    <a:pt x="353" y="205"/>
                  </a:lnTo>
                  <a:lnTo>
                    <a:pt x="344" y="204"/>
                  </a:lnTo>
                  <a:lnTo>
                    <a:pt x="335" y="202"/>
                  </a:lnTo>
                  <a:lnTo>
                    <a:pt x="325" y="199"/>
                  </a:lnTo>
                  <a:lnTo>
                    <a:pt x="314" y="197"/>
                  </a:lnTo>
                  <a:lnTo>
                    <a:pt x="304" y="193"/>
                  </a:lnTo>
                  <a:lnTo>
                    <a:pt x="295" y="189"/>
                  </a:lnTo>
                  <a:lnTo>
                    <a:pt x="288" y="186"/>
                  </a:lnTo>
                  <a:lnTo>
                    <a:pt x="285" y="187"/>
                  </a:lnTo>
                  <a:lnTo>
                    <a:pt x="290" y="191"/>
                  </a:lnTo>
                  <a:lnTo>
                    <a:pt x="297" y="196"/>
                  </a:lnTo>
                  <a:lnTo>
                    <a:pt x="307" y="199"/>
                  </a:lnTo>
                  <a:lnTo>
                    <a:pt x="320" y="204"/>
                  </a:lnTo>
                  <a:lnTo>
                    <a:pt x="332" y="208"/>
                  </a:lnTo>
                  <a:lnTo>
                    <a:pt x="343" y="212"/>
                  </a:lnTo>
                  <a:lnTo>
                    <a:pt x="352" y="214"/>
                  </a:lnTo>
                  <a:lnTo>
                    <a:pt x="359" y="215"/>
                  </a:lnTo>
                  <a:lnTo>
                    <a:pt x="359" y="222"/>
                  </a:lnTo>
                  <a:lnTo>
                    <a:pt x="359" y="228"/>
                  </a:lnTo>
                  <a:lnTo>
                    <a:pt x="359" y="235"/>
                  </a:lnTo>
                  <a:lnTo>
                    <a:pt x="359" y="241"/>
                  </a:lnTo>
                  <a:lnTo>
                    <a:pt x="346" y="238"/>
                  </a:lnTo>
                  <a:lnTo>
                    <a:pt x="336" y="235"/>
                  </a:lnTo>
                  <a:lnTo>
                    <a:pt x="328" y="234"/>
                  </a:lnTo>
                  <a:lnTo>
                    <a:pt x="323" y="233"/>
                  </a:lnTo>
                  <a:lnTo>
                    <a:pt x="320" y="231"/>
                  </a:lnTo>
                  <a:lnTo>
                    <a:pt x="316" y="231"/>
                  </a:lnTo>
                  <a:lnTo>
                    <a:pt x="314" y="230"/>
                  </a:lnTo>
                  <a:lnTo>
                    <a:pt x="310" y="230"/>
                  </a:lnTo>
                  <a:lnTo>
                    <a:pt x="316" y="234"/>
                  </a:lnTo>
                  <a:lnTo>
                    <a:pt x="321" y="238"/>
                  </a:lnTo>
                  <a:lnTo>
                    <a:pt x="327" y="241"/>
                  </a:lnTo>
                  <a:lnTo>
                    <a:pt x="333" y="244"/>
                  </a:lnTo>
                  <a:lnTo>
                    <a:pt x="341" y="245"/>
                  </a:lnTo>
                  <a:lnTo>
                    <a:pt x="347" y="247"/>
                  </a:lnTo>
                  <a:lnTo>
                    <a:pt x="353" y="249"/>
                  </a:lnTo>
                  <a:lnTo>
                    <a:pt x="361" y="250"/>
                  </a:lnTo>
                  <a:lnTo>
                    <a:pt x="361" y="256"/>
                  </a:lnTo>
                  <a:lnTo>
                    <a:pt x="361" y="262"/>
                  </a:lnTo>
                  <a:lnTo>
                    <a:pt x="361" y="270"/>
                  </a:lnTo>
                  <a:lnTo>
                    <a:pt x="361" y="276"/>
                  </a:lnTo>
                  <a:lnTo>
                    <a:pt x="352" y="275"/>
                  </a:lnTo>
                  <a:lnTo>
                    <a:pt x="342" y="273"/>
                  </a:lnTo>
                  <a:lnTo>
                    <a:pt x="331" y="270"/>
                  </a:lnTo>
                  <a:lnTo>
                    <a:pt x="321" y="267"/>
                  </a:lnTo>
                  <a:lnTo>
                    <a:pt x="311" y="263"/>
                  </a:lnTo>
                  <a:lnTo>
                    <a:pt x="301" y="259"/>
                  </a:lnTo>
                  <a:lnTo>
                    <a:pt x="293" y="254"/>
                  </a:lnTo>
                  <a:lnTo>
                    <a:pt x="285" y="249"/>
                  </a:lnTo>
                  <a:lnTo>
                    <a:pt x="284" y="249"/>
                  </a:lnTo>
                  <a:lnTo>
                    <a:pt x="283" y="249"/>
                  </a:lnTo>
                  <a:lnTo>
                    <a:pt x="281" y="249"/>
                  </a:lnTo>
                  <a:lnTo>
                    <a:pt x="288" y="255"/>
                  </a:lnTo>
                  <a:lnTo>
                    <a:pt x="296" y="261"/>
                  </a:lnTo>
                  <a:lnTo>
                    <a:pt x="306" y="267"/>
                  </a:lnTo>
                  <a:lnTo>
                    <a:pt x="317" y="271"/>
                  </a:lnTo>
                  <a:lnTo>
                    <a:pt x="328" y="276"/>
                  </a:lnTo>
                  <a:lnTo>
                    <a:pt x="338" y="280"/>
                  </a:lnTo>
                  <a:lnTo>
                    <a:pt x="348" y="283"/>
                  </a:lnTo>
                  <a:lnTo>
                    <a:pt x="357" y="286"/>
                  </a:lnTo>
                  <a:lnTo>
                    <a:pt x="357" y="292"/>
                  </a:lnTo>
                  <a:lnTo>
                    <a:pt x="357" y="297"/>
                  </a:lnTo>
                  <a:lnTo>
                    <a:pt x="357" y="303"/>
                  </a:lnTo>
                  <a:lnTo>
                    <a:pt x="358" y="309"/>
                  </a:lnTo>
                  <a:lnTo>
                    <a:pt x="353" y="308"/>
                  </a:lnTo>
                  <a:lnTo>
                    <a:pt x="348" y="307"/>
                  </a:lnTo>
                  <a:lnTo>
                    <a:pt x="342" y="305"/>
                  </a:lnTo>
                  <a:lnTo>
                    <a:pt x="337" y="304"/>
                  </a:lnTo>
                  <a:lnTo>
                    <a:pt x="332" y="303"/>
                  </a:lnTo>
                  <a:lnTo>
                    <a:pt x="326" y="303"/>
                  </a:lnTo>
                  <a:lnTo>
                    <a:pt x="321" y="302"/>
                  </a:lnTo>
                  <a:lnTo>
                    <a:pt x="316" y="301"/>
                  </a:lnTo>
                  <a:lnTo>
                    <a:pt x="306" y="297"/>
                  </a:lnTo>
                  <a:lnTo>
                    <a:pt x="297" y="293"/>
                  </a:lnTo>
                  <a:lnTo>
                    <a:pt x="290" y="291"/>
                  </a:lnTo>
                  <a:lnTo>
                    <a:pt x="284" y="288"/>
                  </a:lnTo>
                  <a:lnTo>
                    <a:pt x="279" y="287"/>
                  </a:lnTo>
                  <a:lnTo>
                    <a:pt x="275" y="286"/>
                  </a:lnTo>
                  <a:lnTo>
                    <a:pt x="272" y="284"/>
                  </a:lnTo>
                  <a:lnTo>
                    <a:pt x="269" y="284"/>
                  </a:lnTo>
                  <a:lnTo>
                    <a:pt x="275" y="289"/>
                  </a:lnTo>
                  <a:lnTo>
                    <a:pt x="285" y="296"/>
                  </a:lnTo>
                  <a:lnTo>
                    <a:pt x="296" y="301"/>
                  </a:lnTo>
                  <a:lnTo>
                    <a:pt x="310" y="305"/>
                  </a:lnTo>
                  <a:lnTo>
                    <a:pt x="325" y="309"/>
                  </a:lnTo>
                  <a:lnTo>
                    <a:pt x="338" y="313"/>
                  </a:lnTo>
                  <a:lnTo>
                    <a:pt x="349" y="315"/>
                  </a:lnTo>
                  <a:lnTo>
                    <a:pt x="358" y="317"/>
                  </a:lnTo>
                  <a:lnTo>
                    <a:pt x="358" y="320"/>
                  </a:lnTo>
                  <a:lnTo>
                    <a:pt x="358" y="323"/>
                  </a:lnTo>
                  <a:lnTo>
                    <a:pt x="358" y="326"/>
                  </a:lnTo>
                  <a:lnTo>
                    <a:pt x="358" y="330"/>
                  </a:lnTo>
                  <a:lnTo>
                    <a:pt x="346" y="329"/>
                  </a:lnTo>
                  <a:lnTo>
                    <a:pt x="335" y="329"/>
                  </a:lnTo>
                  <a:lnTo>
                    <a:pt x="322" y="328"/>
                  </a:lnTo>
                  <a:lnTo>
                    <a:pt x="311" y="326"/>
                  </a:lnTo>
                  <a:lnTo>
                    <a:pt x="299" y="324"/>
                  </a:lnTo>
                  <a:lnTo>
                    <a:pt x="286" y="322"/>
                  </a:lnTo>
                  <a:lnTo>
                    <a:pt x="275" y="319"/>
                  </a:lnTo>
                  <a:lnTo>
                    <a:pt x="263" y="314"/>
                  </a:lnTo>
                  <a:lnTo>
                    <a:pt x="263" y="315"/>
                  </a:lnTo>
                  <a:lnTo>
                    <a:pt x="263" y="317"/>
                  </a:lnTo>
                  <a:lnTo>
                    <a:pt x="263" y="318"/>
                  </a:lnTo>
                  <a:lnTo>
                    <a:pt x="274" y="322"/>
                  </a:lnTo>
                  <a:lnTo>
                    <a:pt x="286" y="325"/>
                  </a:lnTo>
                  <a:lnTo>
                    <a:pt x="297" y="329"/>
                  </a:lnTo>
                  <a:lnTo>
                    <a:pt x="310" y="331"/>
                  </a:lnTo>
                  <a:lnTo>
                    <a:pt x="322" y="334"/>
                  </a:lnTo>
                  <a:lnTo>
                    <a:pt x="333" y="335"/>
                  </a:lnTo>
                  <a:lnTo>
                    <a:pt x="346" y="338"/>
                  </a:lnTo>
                  <a:lnTo>
                    <a:pt x="357" y="339"/>
                  </a:lnTo>
                  <a:lnTo>
                    <a:pt x="357" y="340"/>
                  </a:lnTo>
                  <a:lnTo>
                    <a:pt x="357" y="341"/>
                  </a:lnTo>
                  <a:lnTo>
                    <a:pt x="356" y="343"/>
                  </a:lnTo>
                  <a:lnTo>
                    <a:pt x="356" y="344"/>
                  </a:lnTo>
                  <a:lnTo>
                    <a:pt x="336" y="343"/>
                  </a:lnTo>
                  <a:lnTo>
                    <a:pt x="317" y="340"/>
                  </a:lnTo>
                  <a:lnTo>
                    <a:pt x="299" y="338"/>
                  </a:lnTo>
                  <a:lnTo>
                    <a:pt x="281" y="334"/>
                  </a:lnTo>
                  <a:lnTo>
                    <a:pt x="264" y="330"/>
                  </a:lnTo>
                  <a:lnTo>
                    <a:pt x="247" y="326"/>
                  </a:lnTo>
                  <a:lnTo>
                    <a:pt x="230" y="322"/>
                  </a:lnTo>
                  <a:lnTo>
                    <a:pt x="212" y="317"/>
                  </a:lnTo>
                  <a:lnTo>
                    <a:pt x="196" y="310"/>
                  </a:lnTo>
                  <a:lnTo>
                    <a:pt x="179" y="304"/>
                  </a:lnTo>
                  <a:lnTo>
                    <a:pt x="163" y="297"/>
                  </a:lnTo>
                  <a:lnTo>
                    <a:pt x="147" y="289"/>
                  </a:lnTo>
                  <a:lnTo>
                    <a:pt x="131" y="281"/>
                  </a:lnTo>
                  <a:lnTo>
                    <a:pt x="113" y="272"/>
                  </a:lnTo>
                  <a:lnTo>
                    <a:pt x="97" y="262"/>
                  </a:lnTo>
                  <a:lnTo>
                    <a:pt x="81" y="252"/>
                  </a:lnTo>
                  <a:lnTo>
                    <a:pt x="75" y="243"/>
                  </a:lnTo>
                  <a:lnTo>
                    <a:pt x="64" y="233"/>
                  </a:lnTo>
                  <a:lnTo>
                    <a:pt x="52" y="222"/>
                  </a:lnTo>
                  <a:lnTo>
                    <a:pt x="37" y="209"/>
                  </a:lnTo>
                  <a:lnTo>
                    <a:pt x="23" y="198"/>
                  </a:lnTo>
                  <a:lnTo>
                    <a:pt x="11" y="187"/>
                  </a:lnTo>
                  <a:lnTo>
                    <a:pt x="3" y="177"/>
                  </a:lnTo>
                  <a:lnTo>
                    <a:pt x="0" y="168"/>
                  </a:lnTo>
                  <a:close/>
                </a:path>
              </a:pathLst>
            </a:custGeom>
            <a:solidFill>
              <a:srgbClr val="FFFF00"/>
            </a:solidFill>
            <a:ln w="9525">
              <a:noFill/>
              <a:round/>
              <a:headEnd/>
              <a:tailEnd/>
            </a:ln>
          </p:spPr>
          <p:txBody>
            <a:bodyPr/>
            <a:lstStyle/>
            <a:p>
              <a:endParaRPr lang="el-GR"/>
            </a:p>
          </p:txBody>
        </p:sp>
        <p:sp>
          <p:nvSpPr>
            <p:cNvPr id="41186" name="Freeform 776"/>
            <p:cNvSpPr>
              <a:spLocks/>
            </p:cNvSpPr>
            <p:nvPr/>
          </p:nvSpPr>
          <p:spPr bwMode="auto">
            <a:xfrm>
              <a:off x="3991" y="2686"/>
              <a:ext cx="19" cy="36"/>
            </a:xfrm>
            <a:custGeom>
              <a:avLst/>
              <a:gdLst>
                <a:gd name="T0" fmla="*/ 0 w 19"/>
                <a:gd name="T1" fmla="*/ 0 h 36"/>
                <a:gd name="T2" fmla="*/ 2 w 19"/>
                <a:gd name="T3" fmla="*/ 0 h 36"/>
                <a:gd name="T4" fmla="*/ 2 w 19"/>
                <a:gd name="T5" fmla="*/ 0 h 36"/>
                <a:gd name="T6" fmla="*/ 3 w 19"/>
                <a:gd name="T7" fmla="*/ 0 h 36"/>
                <a:gd name="T8" fmla="*/ 3 w 19"/>
                <a:gd name="T9" fmla="*/ 0 h 36"/>
                <a:gd name="T10" fmla="*/ 8 w 19"/>
                <a:gd name="T11" fmla="*/ 9 h 36"/>
                <a:gd name="T12" fmla="*/ 13 w 19"/>
                <a:gd name="T13" fmla="*/ 18 h 36"/>
                <a:gd name="T14" fmla="*/ 18 w 19"/>
                <a:gd name="T15" fmla="*/ 26 h 36"/>
                <a:gd name="T16" fmla="*/ 19 w 19"/>
                <a:gd name="T17" fmla="*/ 35 h 36"/>
                <a:gd name="T18" fmla="*/ 19 w 19"/>
                <a:gd name="T19" fmla="*/ 35 h 36"/>
                <a:gd name="T20" fmla="*/ 18 w 19"/>
                <a:gd name="T21" fmla="*/ 35 h 36"/>
                <a:gd name="T22" fmla="*/ 16 w 19"/>
                <a:gd name="T23" fmla="*/ 35 h 36"/>
                <a:gd name="T24" fmla="*/ 15 w 19"/>
                <a:gd name="T25" fmla="*/ 36 h 36"/>
                <a:gd name="T26" fmla="*/ 10 w 19"/>
                <a:gd name="T27" fmla="*/ 30 h 36"/>
                <a:gd name="T28" fmla="*/ 7 w 19"/>
                <a:gd name="T29" fmla="*/ 20 h 36"/>
                <a:gd name="T30" fmla="*/ 3 w 19"/>
                <a:gd name="T31" fmla="*/ 9 h 36"/>
                <a:gd name="T32" fmla="*/ 0 w 19"/>
                <a:gd name="T33" fmla="*/ 0 h 36"/>
                <a:gd name="T34" fmla="*/ 0 w 19"/>
                <a:gd name="T35" fmla="*/ 0 h 36"/>
                <a:gd name="T36" fmla="*/ 0 w 19"/>
                <a:gd name="T37" fmla="*/ 0 h 36"/>
                <a:gd name="T38" fmla="*/ 0 w 19"/>
                <a:gd name="T39" fmla="*/ 0 h 36"/>
                <a:gd name="T40" fmla="*/ 0 w 19"/>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6"/>
                <a:gd name="T65" fmla="*/ 19 w 1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6">
                  <a:moveTo>
                    <a:pt x="0" y="0"/>
                  </a:moveTo>
                  <a:lnTo>
                    <a:pt x="2" y="0"/>
                  </a:lnTo>
                  <a:lnTo>
                    <a:pt x="3" y="0"/>
                  </a:lnTo>
                  <a:lnTo>
                    <a:pt x="8" y="9"/>
                  </a:lnTo>
                  <a:lnTo>
                    <a:pt x="13" y="18"/>
                  </a:lnTo>
                  <a:lnTo>
                    <a:pt x="18" y="26"/>
                  </a:lnTo>
                  <a:lnTo>
                    <a:pt x="19" y="35"/>
                  </a:lnTo>
                  <a:lnTo>
                    <a:pt x="18" y="35"/>
                  </a:lnTo>
                  <a:lnTo>
                    <a:pt x="16" y="35"/>
                  </a:lnTo>
                  <a:lnTo>
                    <a:pt x="15" y="36"/>
                  </a:lnTo>
                  <a:lnTo>
                    <a:pt x="10" y="30"/>
                  </a:lnTo>
                  <a:lnTo>
                    <a:pt x="7" y="20"/>
                  </a:lnTo>
                  <a:lnTo>
                    <a:pt x="3" y="9"/>
                  </a:lnTo>
                  <a:lnTo>
                    <a:pt x="0" y="0"/>
                  </a:lnTo>
                  <a:close/>
                </a:path>
              </a:pathLst>
            </a:custGeom>
            <a:solidFill>
              <a:srgbClr val="000000"/>
            </a:solidFill>
            <a:ln w="9525">
              <a:noFill/>
              <a:round/>
              <a:headEnd/>
              <a:tailEnd/>
            </a:ln>
          </p:spPr>
          <p:txBody>
            <a:bodyPr/>
            <a:lstStyle/>
            <a:p>
              <a:endParaRPr lang="el-GR"/>
            </a:p>
          </p:txBody>
        </p:sp>
        <p:sp>
          <p:nvSpPr>
            <p:cNvPr id="41187" name="Freeform 777"/>
            <p:cNvSpPr>
              <a:spLocks/>
            </p:cNvSpPr>
            <p:nvPr/>
          </p:nvSpPr>
          <p:spPr bwMode="auto">
            <a:xfrm>
              <a:off x="4009" y="2401"/>
              <a:ext cx="17" cy="29"/>
            </a:xfrm>
            <a:custGeom>
              <a:avLst/>
              <a:gdLst>
                <a:gd name="T0" fmla="*/ 0 w 17"/>
                <a:gd name="T1" fmla="*/ 26 h 29"/>
                <a:gd name="T2" fmla="*/ 3 w 17"/>
                <a:gd name="T3" fmla="*/ 18 h 29"/>
                <a:gd name="T4" fmla="*/ 7 w 17"/>
                <a:gd name="T5" fmla="*/ 10 h 29"/>
                <a:gd name="T6" fmla="*/ 12 w 17"/>
                <a:gd name="T7" fmla="*/ 5 h 29"/>
                <a:gd name="T8" fmla="*/ 17 w 17"/>
                <a:gd name="T9" fmla="*/ 0 h 29"/>
                <a:gd name="T10" fmla="*/ 14 w 17"/>
                <a:gd name="T11" fmla="*/ 10 h 29"/>
                <a:gd name="T12" fmla="*/ 12 w 17"/>
                <a:gd name="T13" fmla="*/ 16 h 29"/>
                <a:gd name="T14" fmla="*/ 10 w 17"/>
                <a:gd name="T15" fmla="*/ 21 h 29"/>
                <a:gd name="T16" fmla="*/ 7 w 17"/>
                <a:gd name="T17" fmla="*/ 29 h 29"/>
                <a:gd name="T18" fmla="*/ 6 w 17"/>
                <a:gd name="T19" fmla="*/ 29 h 29"/>
                <a:gd name="T20" fmla="*/ 5 w 17"/>
                <a:gd name="T21" fmla="*/ 29 h 29"/>
                <a:gd name="T22" fmla="*/ 2 w 17"/>
                <a:gd name="T23" fmla="*/ 29 h 29"/>
                <a:gd name="T24" fmla="*/ 1 w 17"/>
                <a:gd name="T25" fmla="*/ 29 h 29"/>
                <a:gd name="T26" fmla="*/ 0 w 17"/>
                <a:gd name="T27" fmla="*/ 27 h 29"/>
                <a:gd name="T28" fmla="*/ 0 w 17"/>
                <a:gd name="T29" fmla="*/ 27 h 29"/>
                <a:gd name="T30" fmla="*/ 0 w 17"/>
                <a:gd name="T31" fmla="*/ 27 h 29"/>
                <a:gd name="T32" fmla="*/ 0 w 17"/>
                <a:gd name="T33" fmla="*/ 26 h 29"/>
                <a:gd name="T34" fmla="*/ 0 w 17"/>
                <a:gd name="T35" fmla="*/ 26 h 29"/>
                <a:gd name="T36" fmla="*/ 0 w 17"/>
                <a:gd name="T37" fmla="*/ 26 h 29"/>
                <a:gd name="T38" fmla="*/ 0 w 17"/>
                <a:gd name="T39" fmla="*/ 26 h 29"/>
                <a:gd name="T40" fmla="*/ 0 w 17"/>
                <a:gd name="T41" fmla="*/ 26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9"/>
                <a:gd name="T65" fmla="*/ 17 w 17"/>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9">
                  <a:moveTo>
                    <a:pt x="0" y="26"/>
                  </a:moveTo>
                  <a:lnTo>
                    <a:pt x="3" y="18"/>
                  </a:lnTo>
                  <a:lnTo>
                    <a:pt x="7" y="10"/>
                  </a:lnTo>
                  <a:lnTo>
                    <a:pt x="12" y="5"/>
                  </a:lnTo>
                  <a:lnTo>
                    <a:pt x="17" y="0"/>
                  </a:lnTo>
                  <a:lnTo>
                    <a:pt x="14" y="10"/>
                  </a:lnTo>
                  <a:lnTo>
                    <a:pt x="12" y="16"/>
                  </a:lnTo>
                  <a:lnTo>
                    <a:pt x="10" y="21"/>
                  </a:lnTo>
                  <a:lnTo>
                    <a:pt x="7" y="29"/>
                  </a:lnTo>
                  <a:lnTo>
                    <a:pt x="6" y="29"/>
                  </a:lnTo>
                  <a:lnTo>
                    <a:pt x="5" y="29"/>
                  </a:lnTo>
                  <a:lnTo>
                    <a:pt x="2" y="29"/>
                  </a:lnTo>
                  <a:lnTo>
                    <a:pt x="1" y="29"/>
                  </a:lnTo>
                  <a:lnTo>
                    <a:pt x="0" y="27"/>
                  </a:lnTo>
                  <a:lnTo>
                    <a:pt x="0" y="26"/>
                  </a:lnTo>
                  <a:close/>
                </a:path>
              </a:pathLst>
            </a:custGeom>
            <a:solidFill>
              <a:srgbClr val="000000"/>
            </a:solidFill>
            <a:ln w="9525">
              <a:noFill/>
              <a:round/>
              <a:headEnd/>
              <a:tailEnd/>
            </a:ln>
          </p:spPr>
          <p:txBody>
            <a:bodyPr/>
            <a:lstStyle/>
            <a:p>
              <a:endParaRPr lang="el-GR"/>
            </a:p>
          </p:txBody>
        </p:sp>
        <p:sp>
          <p:nvSpPr>
            <p:cNvPr id="41188" name="Freeform 778"/>
            <p:cNvSpPr>
              <a:spLocks/>
            </p:cNvSpPr>
            <p:nvPr/>
          </p:nvSpPr>
          <p:spPr bwMode="auto">
            <a:xfrm>
              <a:off x="4011" y="2309"/>
              <a:ext cx="6" cy="8"/>
            </a:xfrm>
            <a:custGeom>
              <a:avLst/>
              <a:gdLst>
                <a:gd name="T0" fmla="*/ 0 w 6"/>
                <a:gd name="T1" fmla="*/ 3 h 8"/>
                <a:gd name="T2" fmla="*/ 0 w 6"/>
                <a:gd name="T3" fmla="*/ 2 h 8"/>
                <a:gd name="T4" fmla="*/ 0 w 6"/>
                <a:gd name="T5" fmla="*/ 1 h 8"/>
                <a:gd name="T6" fmla="*/ 0 w 6"/>
                <a:gd name="T7" fmla="*/ 1 h 8"/>
                <a:gd name="T8" fmla="*/ 0 w 6"/>
                <a:gd name="T9" fmla="*/ 0 h 8"/>
                <a:gd name="T10" fmla="*/ 1 w 6"/>
                <a:gd name="T11" fmla="*/ 0 h 8"/>
                <a:gd name="T12" fmla="*/ 4 w 6"/>
                <a:gd name="T13" fmla="*/ 0 h 8"/>
                <a:gd name="T14" fmla="*/ 5 w 6"/>
                <a:gd name="T15" fmla="*/ 0 h 8"/>
                <a:gd name="T16" fmla="*/ 6 w 6"/>
                <a:gd name="T17" fmla="*/ 0 h 8"/>
                <a:gd name="T18" fmla="*/ 6 w 6"/>
                <a:gd name="T19" fmla="*/ 1 h 8"/>
                <a:gd name="T20" fmla="*/ 6 w 6"/>
                <a:gd name="T21" fmla="*/ 3 h 8"/>
                <a:gd name="T22" fmla="*/ 5 w 6"/>
                <a:gd name="T23" fmla="*/ 6 h 8"/>
                <a:gd name="T24" fmla="*/ 5 w 6"/>
                <a:gd name="T25" fmla="*/ 8 h 8"/>
                <a:gd name="T26" fmla="*/ 4 w 6"/>
                <a:gd name="T27" fmla="*/ 8 h 8"/>
                <a:gd name="T28" fmla="*/ 3 w 6"/>
                <a:gd name="T29" fmla="*/ 8 h 8"/>
                <a:gd name="T30" fmla="*/ 1 w 6"/>
                <a:gd name="T31" fmla="*/ 8 h 8"/>
                <a:gd name="T32" fmla="*/ 0 w 6"/>
                <a:gd name="T33" fmla="*/ 8 h 8"/>
                <a:gd name="T34" fmla="*/ 0 w 6"/>
                <a:gd name="T35" fmla="*/ 7 h 8"/>
                <a:gd name="T36" fmla="*/ 0 w 6"/>
                <a:gd name="T37" fmla="*/ 6 h 8"/>
                <a:gd name="T38" fmla="*/ 0 w 6"/>
                <a:gd name="T39" fmla="*/ 5 h 8"/>
                <a:gd name="T40" fmla="*/ 0 w 6"/>
                <a:gd name="T41" fmla="*/ 3 h 8"/>
                <a:gd name="T42" fmla="*/ 0 w 6"/>
                <a:gd name="T43" fmla="*/ 3 h 8"/>
                <a:gd name="T44" fmla="*/ 0 w 6"/>
                <a:gd name="T45" fmla="*/ 3 h 8"/>
                <a:gd name="T46" fmla="*/ 0 w 6"/>
                <a:gd name="T47" fmla="*/ 3 h 8"/>
                <a:gd name="T48" fmla="*/ 0 w 6"/>
                <a:gd name="T49" fmla="*/ 3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8"/>
                <a:gd name="T77" fmla="*/ 6 w 6"/>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8">
                  <a:moveTo>
                    <a:pt x="0" y="3"/>
                  </a:moveTo>
                  <a:lnTo>
                    <a:pt x="0" y="2"/>
                  </a:lnTo>
                  <a:lnTo>
                    <a:pt x="0" y="1"/>
                  </a:lnTo>
                  <a:lnTo>
                    <a:pt x="0" y="0"/>
                  </a:lnTo>
                  <a:lnTo>
                    <a:pt x="1" y="0"/>
                  </a:lnTo>
                  <a:lnTo>
                    <a:pt x="4" y="0"/>
                  </a:lnTo>
                  <a:lnTo>
                    <a:pt x="5" y="0"/>
                  </a:lnTo>
                  <a:lnTo>
                    <a:pt x="6" y="0"/>
                  </a:lnTo>
                  <a:lnTo>
                    <a:pt x="6" y="1"/>
                  </a:lnTo>
                  <a:lnTo>
                    <a:pt x="6" y="3"/>
                  </a:lnTo>
                  <a:lnTo>
                    <a:pt x="5" y="6"/>
                  </a:lnTo>
                  <a:lnTo>
                    <a:pt x="5" y="8"/>
                  </a:lnTo>
                  <a:lnTo>
                    <a:pt x="4" y="8"/>
                  </a:lnTo>
                  <a:lnTo>
                    <a:pt x="3" y="8"/>
                  </a:lnTo>
                  <a:lnTo>
                    <a:pt x="1" y="8"/>
                  </a:lnTo>
                  <a:lnTo>
                    <a:pt x="0" y="8"/>
                  </a:lnTo>
                  <a:lnTo>
                    <a:pt x="0" y="7"/>
                  </a:lnTo>
                  <a:lnTo>
                    <a:pt x="0" y="6"/>
                  </a:lnTo>
                  <a:lnTo>
                    <a:pt x="0" y="5"/>
                  </a:lnTo>
                  <a:lnTo>
                    <a:pt x="0" y="3"/>
                  </a:lnTo>
                  <a:close/>
                </a:path>
              </a:pathLst>
            </a:custGeom>
            <a:solidFill>
              <a:srgbClr val="000000"/>
            </a:solidFill>
            <a:ln w="9525">
              <a:noFill/>
              <a:round/>
              <a:headEnd/>
              <a:tailEnd/>
            </a:ln>
          </p:spPr>
          <p:txBody>
            <a:bodyPr/>
            <a:lstStyle/>
            <a:p>
              <a:endParaRPr lang="el-GR"/>
            </a:p>
          </p:txBody>
        </p:sp>
        <p:sp>
          <p:nvSpPr>
            <p:cNvPr id="41189" name="Freeform 779"/>
            <p:cNvSpPr>
              <a:spLocks/>
            </p:cNvSpPr>
            <p:nvPr/>
          </p:nvSpPr>
          <p:spPr bwMode="auto">
            <a:xfrm>
              <a:off x="4014" y="2636"/>
              <a:ext cx="9" cy="16"/>
            </a:xfrm>
            <a:custGeom>
              <a:avLst/>
              <a:gdLst>
                <a:gd name="T0" fmla="*/ 0 w 9"/>
                <a:gd name="T1" fmla="*/ 1 h 16"/>
                <a:gd name="T2" fmla="*/ 1 w 9"/>
                <a:gd name="T3" fmla="*/ 0 h 16"/>
                <a:gd name="T4" fmla="*/ 2 w 9"/>
                <a:gd name="T5" fmla="*/ 0 h 16"/>
                <a:gd name="T6" fmla="*/ 2 w 9"/>
                <a:gd name="T7" fmla="*/ 0 h 16"/>
                <a:gd name="T8" fmla="*/ 3 w 9"/>
                <a:gd name="T9" fmla="*/ 0 h 16"/>
                <a:gd name="T10" fmla="*/ 6 w 9"/>
                <a:gd name="T11" fmla="*/ 5 h 16"/>
                <a:gd name="T12" fmla="*/ 8 w 9"/>
                <a:gd name="T13" fmla="*/ 7 h 16"/>
                <a:gd name="T14" fmla="*/ 8 w 9"/>
                <a:gd name="T15" fmla="*/ 10 h 16"/>
                <a:gd name="T16" fmla="*/ 9 w 9"/>
                <a:gd name="T17" fmla="*/ 13 h 16"/>
                <a:gd name="T18" fmla="*/ 8 w 9"/>
                <a:gd name="T19" fmla="*/ 13 h 16"/>
                <a:gd name="T20" fmla="*/ 7 w 9"/>
                <a:gd name="T21" fmla="*/ 15 h 16"/>
                <a:gd name="T22" fmla="*/ 5 w 9"/>
                <a:gd name="T23" fmla="*/ 16 h 16"/>
                <a:gd name="T24" fmla="*/ 2 w 9"/>
                <a:gd name="T25" fmla="*/ 16 h 16"/>
                <a:gd name="T26" fmla="*/ 2 w 9"/>
                <a:gd name="T27" fmla="*/ 11 h 16"/>
                <a:gd name="T28" fmla="*/ 1 w 9"/>
                <a:gd name="T29" fmla="*/ 7 h 16"/>
                <a:gd name="T30" fmla="*/ 1 w 9"/>
                <a:gd name="T31" fmla="*/ 4 h 16"/>
                <a:gd name="T32" fmla="*/ 0 w 9"/>
                <a:gd name="T33" fmla="*/ 1 h 16"/>
                <a:gd name="T34" fmla="*/ 0 w 9"/>
                <a:gd name="T35" fmla="*/ 1 h 16"/>
                <a:gd name="T36" fmla="*/ 0 w 9"/>
                <a:gd name="T37" fmla="*/ 1 h 16"/>
                <a:gd name="T38" fmla="*/ 0 w 9"/>
                <a:gd name="T39" fmla="*/ 1 h 16"/>
                <a:gd name="T40" fmla="*/ 0 w 9"/>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6"/>
                <a:gd name="T65" fmla="*/ 9 w 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6">
                  <a:moveTo>
                    <a:pt x="0" y="1"/>
                  </a:moveTo>
                  <a:lnTo>
                    <a:pt x="1" y="0"/>
                  </a:lnTo>
                  <a:lnTo>
                    <a:pt x="2" y="0"/>
                  </a:lnTo>
                  <a:lnTo>
                    <a:pt x="3" y="0"/>
                  </a:lnTo>
                  <a:lnTo>
                    <a:pt x="6" y="5"/>
                  </a:lnTo>
                  <a:lnTo>
                    <a:pt x="8" y="7"/>
                  </a:lnTo>
                  <a:lnTo>
                    <a:pt x="8" y="10"/>
                  </a:lnTo>
                  <a:lnTo>
                    <a:pt x="9" y="13"/>
                  </a:lnTo>
                  <a:lnTo>
                    <a:pt x="8" y="13"/>
                  </a:lnTo>
                  <a:lnTo>
                    <a:pt x="7" y="15"/>
                  </a:lnTo>
                  <a:lnTo>
                    <a:pt x="5" y="16"/>
                  </a:lnTo>
                  <a:lnTo>
                    <a:pt x="2" y="16"/>
                  </a:lnTo>
                  <a:lnTo>
                    <a:pt x="2" y="11"/>
                  </a:lnTo>
                  <a:lnTo>
                    <a:pt x="1" y="7"/>
                  </a:lnTo>
                  <a:lnTo>
                    <a:pt x="1" y="4"/>
                  </a:lnTo>
                  <a:lnTo>
                    <a:pt x="0" y="1"/>
                  </a:lnTo>
                  <a:close/>
                </a:path>
              </a:pathLst>
            </a:custGeom>
            <a:solidFill>
              <a:srgbClr val="000000"/>
            </a:solidFill>
            <a:ln w="9525">
              <a:noFill/>
              <a:round/>
              <a:headEnd/>
              <a:tailEnd/>
            </a:ln>
          </p:spPr>
          <p:txBody>
            <a:bodyPr/>
            <a:lstStyle/>
            <a:p>
              <a:endParaRPr lang="el-GR"/>
            </a:p>
          </p:txBody>
        </p:sp>
        <p:sp>
          <p:nvSpPr>
            <p:cNvPr id="41190" name="Freeform 780"/>
            <p:cNvSpPr>
              <a:spLocks/>
            </p:cNvSpPr>
            <p:nvPr/>
          </p:nvSpPr>
          <p:spPr bwMode="auto">
            <a:xfrm>
              <a:off x="4025" y="2041"/>
              <a:ext cx="341" cy="317"/>
            </a:xfrm>
            <a:custGeom>
              <a:avLst/>
              <a:gdLst>
                <a:gd name="T0" fmla="*/ 29 w 341"/>
                <a:gd name="T1" fmla="*/ 111 h 317"/>
                <a:gd name="T2" fmla="*/ 86 w 341"/>
                <a:gd name="T3" fmla="*/ 73 h 317"/>
                <a:gd name="T4" fmla="*/ 165 w 341"/>
                <a:gd name="T5" fmla="*/ 34 h 317"/>
                <a:gd name="T6" fmla="*/ 247 w 341"/>
                <a:gd name="T7" fmla="*/ 10 h 317"/>
                <a:gd name="T8" fmla="*/ 312 w 341"/>
                <a:gd name="T9" fmla="*/ 1 h 317"/>
                <a:gd name="T10" fmla="*/ 341 w 341"/>
                <a:gd name="T11" fmla="*/ 24 h 317"/>
                <a:gd name="T12" fmla="*/ 314 w 341"/>
                <a:gd name="T13" fmla="*/ 34 h 317"/>
                <a:gd name="T14" fmla="*/ 296 w 341"/>
                <a:gd name="T15" fmla="*/ 40 h 317"/>
                <a:gd name="T16" fmla="*/ 321 w 341"/>
                <a:gd name="T17" fmla="*/ 39 h 317"/>
                <a:gd name="T18" fmla="*/ 340 w 341"/>
                <a:gd name="T19" fmla="*/ 58 h 317"/>
                <a:gd name="T20" fmla="*/ 299 w 341"/>
                <a:gd name="T21" fmla="*/ 69 h 317"/>
                <a:gd name="T22" fmla="*/ 273 w 341"/>
                <a:gd name="T23" fmla="*/ 76 h 317"/>
                <a:gd name="T24" fmla="*/ 316 w 341"/>
                <a:gd name="T25" fmla="*/ 74 h 317"/>
                <a:gd name="T26" fmla="*/ 337 w 341"/>
                <a:gd name="T27" fmla="*/ 91 h 317"/>
                <a:gd name="T28" fmla="*/ 310 w 341"/>
                <a:gd name="T29" fmla="*/ 106 h 317"/>
                <a:gd name="T30" fmla="*/ 337 w 341"/>
                <a:gd name="T31" fmla="*/ 121 h 317"/>
                <a:gd name="T32" fmla="*/ 306 w 341"/>
                <a:gd name="T33" fmla="*/ 127 h 317"/>
                <a:gd name="T34" fmla="*/ 285 w 341"/>
                <a:gd name="T35" fmla="*/ 133 h 317"/>
                <a:gd name="T36" fmla="*/ 319 w 341"/>
                <a:gd name="T37" fmla="*/ 134 h 317"/>
                <a:gd name="T38" fmla="*/ 337 w 341"/>
                <a:gd name="T39" fmla="*/ 150 h 317"/>
                <a:gd name="T40" fmla="*/ 296 w 341"/>
                <a:gd name="T41" fmla="*/ 158 h 317"/>
                <a:gd name="T42" fmla="*/ 272 w 341"/>
                <a:gd name="T43" fmla="*/ 164 h 317"/>
                <a:gd name="T44" fmla="*/ 304 w 341"/>
                <a:gd name="T45" fmla="*/ 164 h 317"/>
                <a:gd name="T46" fmla="*/ 336 w 341"/>
                <a:gd name="T47" fmla="*/ 182 h 317"/>
                <a:gd name="T48" fmla="*/ 309 w 341"/>
                <a:gd name="T49" fmla="*/ 191 h 317"/>
                <a:gd name="T50" fmla="*/ 293 w 341"/>
                <a:gd name="T51" fmla="*/ 195 h 317"/>
                <a:gd name="T52" fmla="*/ 320 w 341"/>
                <a:gd name="T53" fmla="*/ 196 h 317"/>
                <a:gd name="T54" fmla="*/ 335 w 341"/>
                <a:gd name="T55" fmla="*/ 215 h 317"/>
                <a:gd name="T56" fmla="*/ 293 w 341"/>
                <a:gd name="T57" fmla="*/ 223 h 317"/>
                <a:gd name="T58" fmla="*/ 291 w 341"/>
                <a:gd name="T59" fmla="*/ 232 h 317"/>
                <a:gd name="T60" fmla="*/ 335 w 341"/>
                <a:gd name="T61" fmla="*/ 234 h 317"/>
                <a:gd name="T62" fmla="*/ 307 w 341"/>
                <a:gd name="T63" fmla="*/ 250 h 317"/>
                <a:gd name="T64" fmla="*/ 263 w 341"/>
                <a:gd name="T65" fmla="*/ 261 h 317"/>
                <a:gd name="T66" fmla="*/ 180 w 341"/>
                <a:gd name="T67" fmla="*/ 306 h 317"/>
                <a:gd name="T68" fmla="*/ 159 w 341"/>
                <a:gd name="T69" fmla="*/ 313 h 317"/>
                <a:gd name="T70" fmla="*/ 173 w 341"/>
                <a:gd name="T71" fmla="*/ 289 h 317"/>
                <a:gd name="T72" fmla="*/ 174 w 341"/>
                <a:gd name="T73" fmla="*/ 284 h 317"/>
                <a:gd name="T74" fmla="*/ 133 w 341"/>
                <a:gd name="T75" fmla="*/ 286 h 317"/>
                <a:gd name="T76" fmla="*/ 117 w 341"/>
                <a:gd name="T77" fmla="*/ 255 h 317"/>
                <a:gd name="T78" fmla="*/ 154 w 341"/>
                <a:gd name="T79" fmla="*/ 227 h 317"/>
                <a:gd name="T80" fmla="*/ 155 w 341"/>
                <a:gd name="T81" fmla="*/ 221 h 317"/>
                <a:gd name="T82" fmla="*/ 112 w 341"/>
                <a:gd name="T83" fmla="*/ 249 h 317"/>
                <a:gd name="T84" fmla="*/ 89 w 341"/>
                <a:gd name="T85" fmla="*/ 238 h 317"/>
                <a:gd name="T86" fmla="*/ 118 w 341"/>
                <a:gd name="T87" fmla="*/ 211 h 317"/>
                <a:gd name="T88" fmla="*/ 167 w 341"/>
                <a:gd name="T89" fmla="*/ 180 h 317"/>
                <a:gd name="T90" fmla="*/ 133 w 341"/>
                <a:gd name="T91" fmla="*/ 192 h 317"/>
                <a:gd name="T92" fmla="*/ 78 w 341"/>
                <a:gd name="T93" fmla="*/ 227 h 317"/>
                <a:gd name="T94" fmla="*/ 85 w 341"/>
                <a:gd name="T95" fmla="*/ 195 h 317"/>
                <a:gd name="T96" fmla="*/ 57 w 341"/>
                <a:gd name="T97" fmla="*/ 202 h 317"/>
                <a:gd name="T98" fmla="*/ 68 w 341"/>
                <a:gd name="T99" fmla="*/ 169 h 317"/>
                <a:gd name="T100" fmla="*/ 108 w 341"/>
                <a:gd name="T101" fmla="*/ 139 h 317"/>
                <a:gd name="T102" fmla="*/ 84 w 341"/>
                <a:gd name="T103" fmla="*/ 147 h 317"/>
                <a:gd name="T104" fmla="*/ 43 w 341"/>
                <a:gd name="T105" fmla="*/ 185 h 317"/>
                <a:gd name="T106" fmla="*/ 28 w 341"/>
                <a:gd name="T107" fmla="*/ 173 h 317"/>
                <a:gd name="T108" fmla="*/ 49 w 341"/>
                <a:gd name="T109" fmla="*/ 138 h 317"/>
                <a:gd name="T110" fmla="*/ 66 w 341"/>
                <a:gd name="T111" fmla="*/ 124 h 317"/>
                <a:gd name="T112" fmla="*/ 36 w 341"/>
                <a:gd name="T113" fmla="*/ 142 h 317"/>
                <a:gd name="T114" fmla="*/ 17 w 341"/>
                <a:gd name="T115" fmla="*/ 160 h 317"/>
                <a:gd name="T116" fmla="*/ 0 w 341"/>
                <a:gd name="T117" fmla="*/ 135 h 3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317"/>
                <a:gd name="T179" fmla="*/ 341 w 341"/>
                <a:gd name="T180" fmla="*/ 317 h 3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317">
                  <a:moveTo>
                    <a:pt x="0" y="135"/>
                  </a:moveTo>
                  <a:lnTo>
                    <a:pt x="6" y="131"/>
                  </a:lnTo>
                  <a:lnTo>
                    <a:pt x="12" y="126"/>
                  </a:lnTo>
                  <a:lnTo>
                    <a:pt x="18" y="121"/>
                  </a:lnTo>
                  <a:lnTo>
                    <a:pt x="24" y="116"/>
                  </a:lnTo>
                  <a:lnTo>
                    <a:pt x="29" y="111"/>
                  </a:lnTo>
                  <a:lnTo>
                    <a:pt x="36" y="107"/>
                  </a:lnTo>
                  <a:lnTo>
                    <a:pt x="42" y="102"/>
                  </a:lnTo>
                  <a:lnTo>
                    <a:pt x="48" y="97"/>
                  </a:lnTo>
                  <a:lnTo>
                    <a:pt x="60" y="89"/>
                  </a:lnTo>
                  <a:lnTo>
                    <a:pt x="74" y="80"/>
                  </a:lnTo>
                  <a:lnTo>
                    <a:pt x="86" y="73"/>
                  </a:lnTo>
                  <a:lnTo>
                    <a:pt x="100" y="65"/>
                  </a:lnTo>
                  <a:lnTo>
                    <a:pt x="112" y="59"/>
                  </a:lnTo>
                  <a:lnTo>
                    <a:pt x="126" y="52"/>
                  </a:lnTo>
                  <a:lnTo>
                    <a:pt x="138" y="45"/>
                  </a:lnTo>
                  <a:lnTo>
                    <a:pt x="152" y="40"/>
                  </a:lnTo>
                  <a:lnTo>
                    <a:pt x="165" y="34"/>
                  </a:lnTo>
                  <a:lnTo>
                    <a:pt x="179" y="29"/>
                  </a:lnTo>
                  <a:lnTo>
                    <a:pt x="191" y="24"/>
                  </a:lnTo>
                  <a:lnTo>
                    <a:pt x="206" y="21"/>
                  </a:lnTo>
                  <a:lnTo>
                    <a:pt x="220" y="16"/>
                  </a:lnTo>
                  <a:lnTo>
                    <a:pt x="233" y="12"/>
                  </a:lnTo>
                  <a:lnTo>
                    <a:pt x="247" y="10"/>
                  </a:lnTo>
                  <a:lnTo>
                    <a:pt x="262" y="6"/>
                  </a:lnTo>
                  <a:lnTo>
                    <a:pt x="273" y="5"/>
                  </a:lnTo>
                  <a:lnTo>
                    <a:pt x="283" y="3"/>
                  </a:lnTo>
                  <a:lnTo>
                    <a:pt x="294" y="2"/>
                  </a:lnTo>
                  <a:lnTo>
                    <a:pt x="304" y="2"/>
                  </a:lnTo>
                  <a:lnTo>
                    <a:pt x="312" y="1"/>
                  </a:lnTo>
                  <a:lnTo>
                    <a:pt x="322" y="1"/>
                  </a:lnTo>
                  <a:lnTo>
                    <a:pt x="331" y="0"/>
                  </a:lnTo>
                  <a:lnTo>
                    <a:pt x="341" y="0"/>
                  </a:lnTo>
                  <a:lnTo>
                    <a:pt x="341" y="8"/>
                  </a:lnTo>
                  <a:lnTo>
                    <a:pt x="341" y="16"/>
                  </a:lnTo>
                  <a:lnTo>
                    <a:pt x="341" y="24"/>
                  </a:lnTo>
                  <a:lnTo>
                    <a:pt x="341" y="32"/>
                  </a:lnTo>
                  <a:lnTo>
                    <a:pt x="336" y="32"/>
                  </a:lnTo>
                  <a:lnTo>
                    <a:pt x="330" y="32"/>
                  </a:lnTo>
                  <a:lnTo>
                    <a:pt x="325" y="33"/>
                  </a:lnTo>
                  <a:lnTo>
                    <a:pt x="320" y="33"/>
                  </a:lnTo>
                  <a:lnTo>
                    <a:pt x="314" y="34"/>
                  </a:lnTo>
                  <a:lnTo>
                    <a:pt x="307" y="35"/>
                  </a:lnTo>
                  <a:lnTo>
                    <a:pt x="301" y="37"/>
                  </a:lnTo>
                  <a:lnTo>
                    <a:pt x="295" y="38"/>
                  </a:lnTo>
                  <a:lnTo>
                    <a:pt x="296" y="39"/>
                  </a:lnTo>
                  <a:lnTo>
                    <a:pt x="296" y="40"/>
                  </a:lnTo>
                  <a:lnTo>
                    <a:pt x="298" y="40"/>
                  </a:lnTo>
                  <a:lnTo>
                    <a:pt x="304" y="40"/>
                  </a:lnTo>
                  <a:lnTo>
                    <a:pt x="309" y="39"/>
                  </a:lnTo>
                  <a:lnTo>
                    <a:pt x="312" y="39"/>
                  </a:lnTo>
                  <a:lnTo>
                    <a:pt x="317" y="39"/>
                  </a:lnTo>
                  <a:lnTo>
                    <a:pt x="321" y="39"/>
                  </a:lnTo>
                  <a:lnTo>
                    <a:pt x="326" y="39"/>
                  </a:lnTo>
                  <a:lnTo>
                    <a:pt x="332" y="40"/>
                  </a:lnTo>
                  <a:lnTo>
                    <a:pt x="340" y="40"/>
                  </a:lnTo>
                  <a:lnTo>
                    <a:pt x="340" y="47"/>
                  </a:lnTo>
                  <a:lnTo>
                    <a:pt x="340" y="52"/>
                  </a:lnTo>
                  <a:lnTo>
                    <a:pt x="340" y="58"/>
                  </a:lnTo>
                  <a:lnTo>
                    <a:pt x="338" y="64"/>
                  </a:lnTo>
                  <a:lnTo>
                    <a:pt x="331" y="64"/>
                  </a:lnTo>
                  <a:lnTo>
                    <a:pt x="324" y="65"/>
                  </a:lnTo>
                  <a:lnTo>
                    <a:pt x="315" y="66"/>
                  </a:lnTo>
                  <a:lnTo>
                    <a:pt x="307" y="68"/>
                  </a:lnTo>
                  <a:lnTo>
                    <a:pt x="299" y="69"/>
                  </a:lnTo>
                  <a:lnTo>
                    <a:pt x="290" y="70"/>
                  </a:lnTo>
                  <a:lnTo>
                    <a:pt x="282" y="73"/>
                  </a:lnTo>
                  <a:lnTo>
                    <a:pt x="273" y="74"/>
                  </a:lnTo>
                  <a:lnTo>
                    <a:pt x="273" y="75"/>
                  </a:lnTo>
                  <a:lnTo>
                    <a:pt x="273" y="76"/>
                  </a:lnTo>
                  <a:lnTo>
                    <a:pt x="274" y="77"/>
                  </a:lnTo>
                  <a:lnTo>
                    <a:pt x="283" y="76"/>
                  </a:lnTo>
                  <a:lnTo>
                    <a:pt x="291" y="76"/>
                  </a:lnTo>
                  <a:lnTo>
                    <a:pt x="300" y="75"/>
                  </a:lnTo>
                  <a:lnTo>
                    <a:pt x="307" y="74"/>
                  </a:lnTo>
                  <a:lnTo>
                    <a:pt x="316" y="74"/>
                  </a:lnTo>
                  <a:lnTo>
                    <a:pt x="324" y="73"/>
                  </a:lnTo>
                  <a:lnTo>
                    <a:pt x="331" y="73"/>
                  </a:lnTo>
                  <a:lnTo>
                    <a:pt x="338" y="73"/>
                  </a:lnTo>
                  <a:lnTo>
                    <a:pt x="338" y="79"/>
                  </a:lnTo>
                  <a:lnTo>
                    <a:pt x="338" y="85"/>
                  </a:lnTo>
                  <a:lnTo>
                    <a:pt x="337" y="91"/>
                  </a:lnTo>
                  <a:lnTo>
                    <a:pt x="337" y="97"/>
                  </a:lnTo>
                  <a:lnTo>
                    <a:pt x="330" y="97"/>
                  </a:lnTo>
                  <a:lnTo>
                    <a:pt x="321" y="98"/>
                  </a:lnTo>
                  <a:lnTo>
                    <a:pt x="312" y="100"/>
                  </a:lnTo>
                  <a:lnTo>
                    <a:pt x="304" y="103"/>
                  </a:lnTo>
                  <a:lnTo>
                    <a:pt x="310" y="106"/>
                  </a:lnTo>
                  <a:lnTo>
                    <a:pt x="321" y="107"/>
                  </a:lnTo>
                  <a:lnTo>
                    <a:pt x="331" y="107"/>
                  </a:lnTo>
                  <a:lnTo>
                    <a:pt x="338" y="107"/>
                  </a:lnTo>
                  <a:lnTo>
                    <a:pt x="338" y="112"/>
                  </a:lnTo>
                  <a:lnTo>
                    <a:pt x="338" y="116"/>
                  </a:lnTo>
                  <a:lnTo>
                    <a:pt x="337" y="121"/>
                  </a:lnTo>
                  <a:lnTo>
                    <a:pt x="337" y="126"/>
                  </a:lnTo>
                  <a:lnTo>
                    <a:pt x="331" y="126"/>
                  </a:lnTo>
                  <a:lnTo>
                    <a:pt x="325" y="126"/>
                  </a:lnTo>
                  <a:lnTo>
                    <a:pt x="319" y="126"/>
                  </a:lnTo>
                  <a:lnTo>
                    <a:pt x="312" y="126"/>
                  </a:lnTo>
                  <a:lnTo>
                    <a:pt x="306" y="127"/>
                  </a:lnTo>
                  <a:lnTo>
                    <a:pt x="300" y="128"/>
                  </a:lnTo>
                  <a:lnTo>
                    <a:pt x="293" y="129"/>
                  </a:lnTo>
                  <a:lnTo>
                    <a:pt x="285" y="131"/>
                  </a:lnTo>
                  <a:lnTo>
                    <a:pt x="285" y="132"/>
                  </a:lnTo>
                  <a:lnTo>
                    <a:pt x="285" y="133"/>
                  </a:lnTo>
                  <a:lnTo>
                    <a:pt x="285" y="134"/>
                  </a:lnTo>
                  <a:lnTo>
                    <a:pt x="293" y="134"/>
                  </a:lnTo>
                  <a:lnTo>
                    <a:pt x="299" y="134"/>
                  </a:lnTo>
                  <a:lnTo>
                    <a:pt x="305" y="134"/>
                  </a:lnTo>
                  <a:lnTo>
                    <a:pt x="312" y="134"/>
                  </a:lnTo>
                  <a:lnTo>
                    <a:pt x="319" y="134"/>
                  </a:lnTo>
                  <a:lnTo>
                    <a:pt x="325" y="134"/>
                  </a:lnTo>
                  <a:lnTo>
                    <a:pt x="331" y="134"/>
                  </a:lnTo>
                  <a:lnTo>
                    <a:pt x="337" y="134"/>
                  </a:lnTo>
                  <a:lnTo>
                    <a:pt x="337" y="139"/>
                  </a:lnTo>
                  <a:lnTo>
                    <a:pt x="337" y="145"/>
                  </a:lnTo>
                  <a:lnTo>
                    <a:pt x="337" y="150"/>
                  </a:lnTo>
                  <a:lnTo>
                    <a:pt x="337" y="156"/>
                  </a:lnTo>
                  <a:lnTo>
                    <a:pt x="330" y="156"/>
                  </a:lnTo>
                  <a:lnTo>
                    <a:pt x="321" y="156"/>
                  </a:lnTo>
                  <a:lnTo>
                    <a:pt x="314" y="156"/>
                  </a:lnTo>
                  <a:lnTo>
                    <a:pt x="305" y="158"/>
                  </a:lnTo>
                  <a:lnTo>
                    <a:pt x="296" y="158"/>
                  </a:lnTo>
                  <a:lnTo>
                    <a:pt x="288" y="159"/>
                  </a:lnTo>
                  <a:lnTo>
                    <a:pt x="279" y="160"/>
                  </a:lnTo>
                  <a:lnTo>
                    <a:pt x="270" y="163"/>
                  </a:lnTo>
                  <a:lnTo>
                    <a:pt x="272" y="164"/>
                  </a:lnTo>
                  <a:lnTo>
                    <a:pt x="273" y="165"/>
                  </a:lnTo>
                  <a:lnTo>
                    <a:pt x="280" y="165"/>
                  </a:lnTo>
                  <a:lnTo>
                    <a:pt x="286" y="164"/>
                  </a:lnTo>
                  <a:lnTo>
                    <a:pt x="291" y="164"/>
                  </a:lnTo>
                  <a:lnTo>
                    <a:pt x="298" y="164"/>
                  </a:lnTo>
                  <a:lnTo>
                    <a:pt x="304" y="164"/>
                  </a:lnTo>
                  <a:lnTo>
                    <a:pt x="312" y="164"/>
                  </a:lnTo>
                  <a:lnTo>
                    <a:pt x="324" y="164"/>
                  </a:lnTo>
                  <a:lnTo>
                    <a:pt x="337" y="164"/>
                  </a:lnTo>
                  <a:lnTo>
                    <a:pt x="337" y="170"/>
                  </a:lnTo>
                  <a:lnTo>
                    <a:pt x="337" y="176"/>
                  </a:lnTo>
                  <a:lnTo>
                    <a:pt x="336" y="182"/>
                  </a:lnTo>
                  <a:lnTo>
                    <a:pt x="336" y="189"/>
                  </a:lnTo>
                  <a:lnTo>
                    <a:pt x="331" y="189"/>
                  </a:lnTo>
                  <a:lnTo>
                    <a:pt x="326" y="190"/>
                  </a:lnTo>
                  <a:lnTo>
                    <a:pt x="320" y="190"/>
                  </a:lnTo>
                  <a:lnTo>
                    <a:pt x="315" y="190"/>
                  </a:lnTo>
                  <a:lnTo>
                    <a:pt x="309" y="191"/>
                  </a:lnTo>
                  <a:lnTo>
                    <a:pt x="304" y="191"/>
                  </a:lnTo>
                  <a:lnTo>
                    <a:pt x="298" y="192"/>
                  </a:lnTo>
                  <a:lnTo>
                    <a:pt x="293" y="192"/>
                  </a:lnTo>
                  <a:lnTo>
                    <a:pt x="293" y="194"/>
                  </a:lnTo>
                  <a:lnTo>
                    <a:pt x="293" y="195"/>
                  </a:lnTo>
                  <a:lnTo>
                    <a:pt x="293" y="196"/>
                  </a:lnTo>
                  <a:lnTo>
                    <a:pt x="298" y="196"/>
                  </a:lnTo>
                  <a:lnTo>
                    <a:pt x="304" y="196"/>
                  </a:lnTo>
                  <a:lnTo>
                    <a:pt x="309" y="196"/>
                  </a:lnTo>
                  <a:lnTo>
                    <a:pt x="315" y="196"/>
                  </a:lnTo>
                  <a:lnTo>
                    <a:pt x="320" y="196"/>
                  </a:lnTo>
                  <a:lnTo>
                    <a:pt x="326" y="196"/>
                  </a:lnTo>
                  <a:lnTo>
                    <a:pt x="331" y="195"/>
                  </a:lnTo>
                  <a:lnTo>
                    <a:pt x="336" y="195"/>
                  </a:lnTo>
                  <a:lnTo>
                    <a:pt x="335" y="201"/>
                  </a:lnTo>
                  <a:lnTo>
                    <a:pt x="335" y="207"/>
                  </a:lnTo>
                  <a:lnTo>
                    <a:pt x="335" y="215"/>
                  </a:lnTo>
                  <a:lnTo>
                    <a:pt x="335" y="221"/>
                  </a:lnTo>
                  <a:lnTo>
                    <a:pt x="330" y="221"/>
                  </a:lnTo>
                  <a:lnTo>
                    <a:pt x="321" y="221"/>
                  </a:lnTo>
                  <a:lnTo>
                    <a:pt x="312" y="221"/>
                  </a:lnTo>
                  <a:lnTo>
                    <a:pt x="303" y="222"/>
                  </a:lnTo>
                  <a:lnTo>
                    <a:pt x="293" y="223"/>
                  </a:lnTo>
                  <a:lnTo>
                    <a:pt x="283" y="224"/>
                  </a:lnTo>
                  <a:lnTo>
                    <a:pt x="274" y="227"/>
                  </a:lnTo>
                  <a:lnTo>
                    <a:pt x="268" y="231"/>
                  </a:lnTo>
                  <a:lnTo>
                    <a:pt x="274" y="232"/>
                  </a:lnTo>
                  <a:lnTo>
                    <a:pt x="282" y="233"/>
                  </a:lnTo>
                  <a:lnTo>
                    <a:pt x="291" y="232"/>
                  </a:lnTo>
                  <a:lnTo>
                    <a:pt x="301" y="232"/>
                  </a:lnTo>
                  <a:lnTo>
                    <a:pt x="311" y="231"/>
                  </a:lnTo>
                  <a:lnTo>
                    <a:pt x="321" y="231"/>
                  </a:lnTo>
                  <a:lnTo>
                    <a:pt x="328" y="229"/>
                  </a:lnTo>
                  <a:lnTo>
                    <a:pt x="335" y="229"/>
                  </a:lnTo>
                  <a:lnTo>
                    <a:pt x="335" y="234"/>
                  </a:lnTo>
                  <a:lnTo>
                    <a:pt x="335" y="238"/>
                  </a:lnTo>
                  <a:lnTo>
                    <a:pt x="335" y="243"/>
                  </a:lnTo>
                  <a:lnTo>
                    <a:pt x="335" y="248"/>
                  </a:lnTo>
                  <a:lnTo>
                    <a:pt x="324" y="249"/>
                  </a:lnTo>
                  <a:lnTo>
                    <a:pt x="315" y="250"/>
                  </a:lnTo>
                  <a:lnTo>
                    <a:pt x="307" y="250"/>
                  </a:lnTo>
                  <a:lnTo>
                    <a:pt x="301" y="252"/>
                  </a:lnTo>
                  <a:lnTo>
                    <a:pt x="296" y="253"/>
                  </a:lnTo>
                  <a:lnTo>
                    <a:pt x="291" y="254"/>
                  </a:lnTo>
                  <a:lnTo>
                    <a:pt x="286" y="255"/>
                  </a:lnTo>
                  <a:lnTo>
                    <a:pt x="279" y="257"/>
                  </a:lnTo>
                  <a:lnTo>
                    <a:pt x="263" y="261"/>
                  </a:lnTo>
                  <a:lnTo>
                    <a:pt x="248" y="268"/>
                  </a:lnTo>
                  <a:lnTo>
                    <a:pt x="233" y="274"/>
                  </a:lnTo>
                  <a:lnTo>
                    <a:pt x="220" y="280"/>
                  </a:lnTo>
                  <a:lnTo>
                    <a:pt x="206" y="287"/>
                  </a:lnTo>
                  <a:lnTo>
                    <a:pt x="194" y="296"/>
                  </a:lnTo>
                  <a:lnTo>
                    <a:pt x="180" y="306"/>
                  </a:lnTo>
                  <a:lnTo>
                    <a:pt x="167" y="317"/>
                  </a:lnTo>
                  <a:lnTo>
                    <a:pt x="165" y="317"/>
                  </a:lnTo>
                  <a:lnTo>
                    <a:pt x="164" y="317"/>
                  </a:lnTo>
                  <a:lnTo>
                    <a:pt x="163" y="317"/>
                  </a:lnTo>
                  <a:lnTo>
                    <a:pt x="162" y="317"/>
                  </a:lnTo>
                  <a:lnTo>
                    <a:pt x="159" y="313"/>
                  </a:lnTo>
                  <a:lnTo>
                    <a:pt x="157" y="311"/>
                  </a:lnTo>
                  <a:lnTo>
                    <a:pt x="155" y="307"/>
                  </a:lnTo>
                  <a:lnTo>
                    <a:pt x="155" y="303"/>
                  </a:lnTo>
                  <a:lnTo>
                    <a:pt x="162" y="297"/>
                  </a:lnTo>
                  <a:lnTo>
                    <a:pt x="168" y="294"/>
                  </a:lnTo>
                  <a:lnTo>
                    <a:pt x="173" y="289"/>
                  </a:lnTo>
                  <a:lnTo>
                    <a:pt x="183" y="282"/>
                  </a:lnTo>
                  <a:lnTo>
                    <a:pt x="183" y="280"/>
                  </a:lnTo>
                  <a:lnTo>
                    <a:pt x="183" y="279"/>
                  </a:lnTo>
                  <a:lnTo>
                    <a:pt x="181" y="279"/>
                  </a:lnTo>
                  <a:lnTo>
                    <a:pt x="180" y="279"/>
                  </a:lnTo>
                  <a:lnTo>
                    <a:pt x="174" y="284"/>
                  </a:lnTo>
                  <a:lnTo>
                    <a:pt x="164" y="291"/>
                  </a:lnTo>
                  <a:lnTo>
                    <a:pt x="154" y="297"/>
                  </a:lnTo>
                  <a:lnTo>
                    <a:pt x="148" y="301"/>
                  </a:lnTo>
                  <a:lnTo>
                    <a:pt x="143" y="296"/>
                  </a:lnTo>
                  <a:lnTo>
                    <a:pt x="138" y="291"/>
                  </a:lnTo>
                  <a:lnTo>
                    <a:pt x="133" y="286"/>
                  </a:lnTo>
                  <a:lnTo>
                    <a:pt x="129" y="281"/>
                  </a:lnTo>
                  <a:lnTo>
                    <a:pt x="125" y="276"/>
                  </a:lnTo>
                  <a:lnTo>
                    <a:pt x="120" y="270"/>
                  </a:lnTo>
                  <a:lnTo>
                    <a:pt x="115" y="265"/>
                  </a:lnTo>
                  <a:lnTo>
                    <a:pt x="110" y="260"/>
                  </a:lnTo>
                  <a:lnTo>
                    <a:pt x="117" y="255"/>
                  </a:lnTo>
                  <a:lnTo>
                    <a:pt x="123" y="250"/>
                  </a:lnTo>
                  <a:lnTo>
                    <a:pt x="129" y="245"/>
                  </a:lnTo>
                  <a:lnTo>
                    <a:pt x="136" y="240"/>
                  </a:lnTo>
                  <a:lnTo>
                    <a:pt x="142" y="236"/>
                  </a:lnTo>
                  <a:lnTo>
                    <a:pt x="148" y="232"/>
                  </a:lnTo>
                  <a:lnTo>
                    <a:pt x="154" y="227"/>
                  </a:lnTo>
                  <a:lnTo>
                    <a:pt x="160" y="223"/>
                  </a:lnTo>
                  <a:lnTo>
                    <a:pt x="160" y="222"/>
                  </a:lnTo>
                  <a:lnTo>
                    <a:pt x="162" y="221"/>
                  </a:lnTo>
                  <a:lnTo>
                    <a:pt x="162" y="219"/>
                  </a:lnTo>
                  <a:lnTo>
                    <a:pt x="155" y="221"/>
                  </a:lnTo>
                  <a:lnTo>
                    <a:pt x="149" y="224"/>
                  </a:lnTo>
                  <a:lnTo>
                    <a:pt x="142" y="228"/>
                  </a:lnTo>
                  <a:lnTo>
                    <a:pt x="134" y="233"/>
                  </a:lnTo>
                  <a:lnTo>
                    <a:pt x="126" y="239"/>
                  </a:lnTo>
                  <a:lnTo>
                    <a:pt x="118" y="244"/>
                  </a:lnTo>
                  <a:lnTo>
                    <a:pt x="112" y="249"/>
                  </a:lnTo>
                  <a:lnTo>
                    <a:pt x="106" y="254"/>
                  </a:lnTo>
                  <a:lnTo>
                    <a:pt x="101" y="250"/>
                  </a:lnTo>
                  <a:lnTo>
                    <a:pt x="97" y="247"/>
                  </a:lnTo>
                  <a:lnTo>
                    <a:pt x="94" y="243"/>
                  </a:lnTo>
                  <a:lnTo>
                    <a:pt x="89" y="239"/>
                  </a:lnTo>
                  <a:lnTo>
                    <a:pt x="89" y="238"/>
                  </a:lnTo>
                  <a:lnTo>
                    <a:pt x="89" y="237"/>
                  </a:lnTo>
                  <a:lnTo>
                    <a:pt x="89" y="236"/>
                  </a:lnTo>
                  <a:lnTo>
                    <a:pt x="89" y="234"/>
                  </a:lnTo>
                  <a:lnTo>
                    <a:pt x="99" y="226"/>
                  </a:lnTo>
                  <a:lnTo>
                    <a:pt x="108" y="218"/>
                  </a:lnTo>
                  <a:lnTo>
                    <a:pt x="118" y="211"/>
                  </a:lnTo>
                  <a:lnTo>
                    <a:pt x="128" y="205"/>
                  </a:lnTo>
                  <a:lnTo>
                    <a:pt x="137" y="198"/>
                  </a:lnTo>
                  <a:lnTo>
                    <a:pt x="147" y="192"/>
                  </a:lnTo>
                  <a:lnTo>
                    <a:pt x="157" y="187"/>
                  </a:lnTo>
                  <a:lnTo>
                    <a:pt x="167" y="181"/>
                  </a:lnTo>
                  <a:lnTo>
                    <a:pt x="167" y="180"/>
                  </a:lnTo>
                  <a:lnTo>
                    <a:pt x="165" y="179"/>
                  </a:lnTo>
                  <a:lnTo>
                    <a:pt x="155" y="181"/>
                  </a:lnTo>
                  <a:lnTo>
                    <a:pt x="144" y="186"/>
                  </a:lnTo>
                  <a:lnTo>
                    <a:pt x="133" y="192"/>
                  </a:lnTo>
                  <a:lnTo>
                    <a:pt x="123" y="198"/>
                  </a:lnTo>
                  <a:lnTo>
                    <a:pt x="112" y="207"/>
                  </a:lnTo>
                  <a:lnTo>
                    <a:pt x="102" y="215"/>
                  </a:lnTo>
                  <a:lnTo>
                    <a:pt x="92" y="223"/>
                  </a:lnTo>
                  <a:lnTo>
                    <a:pt x="83" y="231"/>
                  </a:lnTo>
                  <a:lnTo>
                    <a:pt x="78" y="227"/>
                  </a:lnTo>
                  <a:lnTo>
                    <a:pt x="73" y="222"/>
                  </a:lnTo>
                  <a:lnTo>
                    <a:pt x="68" y="215"/>
                  </a:lnTo>
                  <a:lnTo>
                    <a:pt x="66" y="210"/>
                  </a:lnTo>
                  <a:lnTo>
                    <a:pt x="73" y="205"/>
                  </a:lnTo>
                  <a:lnTo>
                    <a:pt x="80" y="200"/>
                  </a:lnTo>
                  <a:lnTo>
                    <a:pt x="85" y="195"/>
                  </a:lnTo>
                  <a:lnTo>
                    <a:pt x="89" y="190"/>
                  </a:lnTo>
                  <a:lnTo>
                    <a:pt x="81" y="192"/>
                  </a:lnTo>
                  <a:lnTo>
                    <a:pt x="75" y="196"/>
                  </a:lnTo>
                  <a:lnTo>
                    <a:pt x="68" y="201"/>
                  </a:lnTo>
                  <a:lnTo>
                    <a:pt x="59" y="206"/>
                  </a:lnTo>
                  <a:lnTo>
                    <a:pt x="57" y="202"/>
                  </a:lnTo>
                  <a:lnTo>
                    <a:pt x="53" y="200"/>
                  </a:lnTo>
                  <a:lnTo>
                    <a:pt x="50" y="196"/>
                  </a:lnTo>
                  <a:lnTo>
                    <a:pt x="48" y="194"/>
                  </a:lnTo>
                  <a:lnTo>
                    <a:pt x="54" y="185"/>
                  </a:lnTo>
                  <a:lnTo>
                    <a:pt x="62" y="176"/>
                  </a:lnTo>
                  <a:lnTo>
                    <a:pt x="68" y="169"/>
                  </a:lnTo>
                  <a:lnTo>
                    <a:pt x="76" y="163"/>
                  </a:lnTo>
                  <a:lnTo>
                    <a:pt x="84" y="156"/>
                  </a:lnTo>
                  <a:lnTo>
                    <a:pt x="91" y="150"/>
                  </a:lnTo>
                  <a:lnTo>
                    <a:pt x="100" y="145"/>
                  </a:lnTo>
                  <a:lnTo>
                    <a:pt x="107" y="140"/>
                  </a:lnTo>
                  <a:lnTo>
                    <a:pt x="108" y="139"/>
                  </a:lnTo>
                  <a:lnTo>
                    <a:pt x="108" y="137"/>
                  </a:lnTo>
                  <a:lnTo>
                    <a:pt x="108" y="135"/>
                  </a:lnTo>
                  <a:lnTo>
                    <a:pt x="110" y="134"/>
                  </a:lnTo>
                  <a:lnTo>
                    <a:pt x="102" y="137"/>
                  </a:lnTo>
                  <a:lnTo>
                    <a:pt x="94" y="142"/>
                  </a:lnTo>
                  <a:lnTo>
                    <a:pt x="84" y="147"/>
                  </a:lnTo>
                  <a:lnTo>
                    <a:pt x="75" y="154"/>
                  </a:lnTo>
                  <a:lnTo>
                    <a:pt x="66" y="161"/>
                  </a:lnTo>
                  <a:lnTo>
                    <a:pt x="58" y="170"/>
                  </a:lnTo>
                  <a:lnTo>
                    <a:pt x="50" y="177"/>
                  </a:lnTo>
                  <a:lnTo>
                    <a:pt x="44" y="185"/>
                  </a:lnTo>
                  <a:lnTo>
                    <a:pt x="43" y="185"/>
                  </a:lnTo>
                  <a:lnTo>
                    <a:pt x="42" y="185"/>
                  </a:lnTo>
                  <a:lnTo>
                    <a:pt x="40" y="185"/>
                  </a:lnTo>
                  <a:lnTo>
                    <a:pt x="37" y="181"/>
                  </a:lnTo>
                  <a:lnTo>
                    <a:pt x="33" y="176"/>
                  </a:lnTo>
                  <a:lnTo>
                    <a:pt x="28" y="173"/>
                  </a:lnTo>
                  <a:lnTo>
                    <a:pt x="24" y="169"/>
                  </a:lnTo>
                  <a:lnTo>
                    <a:pt x="27" y="161"/>
                  </a:lnTo>
                  <a:lnTo>
                    <a:pt x="31" y="155"/>
                  </a:lnTo>
                  <a:lnTo>
                    <a:pt x="37" y="149"/>
                  </a:lnTo>
                  <a:lnTo>
                    <a:pt x="43" y="143"/>
                  </a:lnTo>
                  <a:lnTo>
                    <a:pt x="49" y="138"/>
                  </a:lnTo>
                  <a:lnTo>
                    <a:pt x="57" y="133"/>
                  </a:lnTo>
                  <a:lnTo>
                    <a:pt x="63" y="131"/>
                  </a:lnTo>
                  <a:lnTo>
                    <a:pt x="68" y="128"/>
                  </a:lnTo>
                  <a:lnTo>
                    <a:pt x="68" y="127"/>
                  </a:lnTo>
                  <a:lnTo>
                    <a:pt x="68" y="126"/>
                  </a:lnTo>
                  <a:lnTo>
                    <a:pt x="66" y="124"/>
                  </a:lnTo>
                  <a:lnTo>
                    <a:pt x="66" y="123"/>
                  </a:lnTo>
                  <a:lnTo>
                    <a:pt x="62" y="124"/>
                  </a:lnTo>
                  <a:lnTo>
                    <a:pt x="55" y="127"/>
                  </a:lnTo>
                  <a:lnTo>
                    <a:pt x="48" y="131"/>
                  </a:lnTo>
                  <a:lnTo>
                    <a:pt x="42" y="135"/>
                  </a:lnTo>
                  <a:lnTo>
                    <a:pt x="36" y="142"/>
                  </a:lnTo>
                  <a:lnTo>
                    <a:pt x="29" y="148"/>
                  </a:lnTo>
                  <a:lnTo>
                    <a:pt x="23" y="154"/>
                  </a:lnTo>
                  <a:lnTo>
                    <a:pt x="19" y="160"/>
                  </a:lnTo>
                  <a:lnTo>
                    <a:pt x="18" y="160"/>
                  </a:lnTo>
                  <a:lnTo>
                    <a:pt x="17" y="160"/>
                  </a:lnTo>
                  <a:lnTo>
                    <a:pt x="16" y="160"/>
                  </a:lnTo>
                  <a:lnTo>
                    <a:pt x="11" y="155"/>
                  </a:lnTo>
                  <a:lnTo>
                    <a:pt x="5" y="149"/>
                  </a:lnTo>
                  <a:lnTo>
                    <a:pt x="0" y="142"/>
                  </a:lnTo>
                  <a:lnTo>
                    <a:pt x="0" y="135"/>
                  </a:lnTo>
                  <a:close/>
                </a:path>
              </a:pathLst>
            </a:custGeom>
            <a:solidFill>
              <a:srgbClr val="FF0000"/>
            </a:solidFill>
            <a:ln w="9525">
              <a:noFill/>
              <a:round/>
              <a:headEnd/>
              <a:tailEnd/>
            </a:ln>
          </p:spPr>
          <p:txBody>
            <a:bodyPr/>
            <a:lstStyle/>
            <a:p>
              <a:endParaRPr lang="el-GR"/>
            </a:p>
          </p:txBody>
        </p:sp>
        <p:sp>
          <p:nvSpPr>
            <p:cNvPr id="41191" name="Freeform 781"/>
            <p:cNvSpPr>
              <a:spLocks/>
            </p:cNvSpPr>
            <p:nvPr/>
          </p:nvSpPr>
          <p:spPr bwMode="auto">
            <a:xfrm>
              <a:off x="4022" y="2337"/>
              <a:ext cx="16" cy="21"/>
            </a:xfrm>
            <a:custGeom>
              <a:avLst/>
              <a:gdLst>
                <a:gd name="T0" fmla="*/ 1 w 16"/>
                <a:gd name="T1" fmla="*/ 17 h 21"/>
                <a:gd name="T2" fmla="*/ 5 w 16"/>
                <a:gd name="T3" fmla="*/ 12 h 21"/>
                <a:gd name="T4" fmla="*/ 9 w 16"/>
                <a:gd name="T5" fmla="*/ 7 h 21"/>
                <a:gd name="T6" fmla="*/ 13 w 16"/>
                <a:gd name="T7" fmla="*/ 2 h 21"/>
                <a:gd name="T8" fmla="*/ 16 w 16"/>
                <a:gd name="T9" fmla="*/ 0 h 21"/>
                <a:gd name="T10" fmla="*/ 15 w 16"/>
                <a:gd name="T11" fmla="*/ 5 h 21"/>
                <a:gd name="T12" fmla="*/ 14 w 16"/>
                <a:gd name="T13" fmla="*/ 9 h 21"/>
                <a:gd name="T14" fmla="*/ 11 w 16"/>
                <a:gd name="T15" fmla="*/ 15 h 21"/>
                <a:gd name="T16" fmla="*/ 8 w 16"/>
                <a:gd name="T17" fmla="*/ 21 h 21"/>
                <a:gd name="T18" fmla="*/ 4 w 16"/>
                <a:gd name="T19" fmla="*/ 21 h 21"/>
                <a:gd name="T20" fmla="*/ 1 w 16"/>
                <a:gd name="T21" fmla="*/ 21 h 21"/>
                <a:gd name="T22" fmla="*/ 0 w 16"/>
                <a:gd name="T23" fmla="*/ 20 h 21"/>
                <a:gd name="T24" fmla="*/ 1 w 16"/>
                <a:gd name="T25" fmla="*/ 17 h 21"/>
                <a:gd name="T26" fmla="*/ 1 w 16"/>
                <a:gd name="T27" fmla="*/ 17 h 21"/>
                <a:gd name="T28" fmla="*/ 1 w 16"/>
                <a:gd name="T29" fmla="*/ 17 h 21"/>
                <a:gd name="T30" fmla="*/ 1 w 16"/>
                <a:gd name="T31" fmla="*/ 17 h 21"/>
                <a:gd name="T32" fmla="*/ 1 w 16"/>
                <a:gd name="T33" fmla="*/ 1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1"/>
                <a:gd name="T53" fmla="*/ 16 w 1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1">
                  <a:moveTo>
                    <a:pt x="1" y="17"/>
                  </a:moveTo>
                  <a:lnTo>
                    <a:pt x="5" y="12"/>
                  </a:lnTo>
                  <a:lnTo>
                    <a:pt x="9" y="7"/>
                  </a:lnTo>
                  <a:lnTo>
                    <a:pt x="13" y="2"/>
                  </a:lnTo>
                  <a:lnTo>
                    <a:pt x="16" y="0"/>
                  </a:lnTo>
                  <a:lnTo>
                    <a:pt x="15" y="5"/>
                  </a:lnTo>
                  <a:lnTo>
                    <a:pt x="14" y="9"/>
                  </a:lnTo>
                  <a:lnTo>
                    <a:pt x="11" y="15"/>
                  </a:lnTo>
                  <a:lnTo>
                    <a:pt x="8" y="21"/>
                  </a:lnTo>
                  <a:lnTo>
                    <a:pt x="4" y="21"/>
                  </a:lnTo>
                  <a:lnTo>
                    <a:pt x="1" y="21"/>
                  </a:lnTo>
                  <a:lnTo>
                    <a:pt x="0" y="20"/>
                  </a:lnTo>
                  <a:lnTo>
                    <a:pt x="1" y="17"/>
                  </a:lnTo>
                  <a:close/>
                </a:path>
              </a:pathLst>
            </a:custGeom>
            <a:solidFill>
              <a:srgbClr val="000000"/>
            </a:solidFill>
            <a:ln w="9525">
              <a:noFill/>
              <a:round/>
              <a:headEnd/>
              <a:tailEnd/>
            </a:ln>
          </p:spPr>
          <p:txBody>
            <a:bodyPr/>
            <a:lstStyle/>
            <a:p>
              <a:endParaRPr lang="el-GR"/>
            </a:p>
          </p:txBody>
        </p:sp>
        <p:sp>
          <p:nvSpPr>
            <p:cNvPr id="41192" name="Freeform 782"/>
            <p:cNvSpPr>
              <a:spLocks/>
            </p:cNvSpPr>
            <p:nvPr/>
          </p:nvSpPr>
          <p:spPr bwMode="auto">
            <a:xfrm>
              <a:off x="4035" y="2690"/>
              <a:ext cx="14" cy="35"/>
            </a:xfrm>
            <a:custGeom>
              <a:avLst/>
              <a:gdLst>
                <a:gd name="T0" fmla="*/ 0 w 14"/>
                <a:gd name="T1" fmla="*/ 1 h 35"/>
                <a:gd name="T2" fmla="*/ 0 w 14"/>
                <a:gd name="T3" fmla="*/ 1 h 35"/>
                <a:gd name="T4" fmla="*/ 0 w 14"/>
                <a:gd name="T5" fmla="*/ 0 h 35"/>
                <a:gd name="T6" fmla="*/ 0 w 14"/>
                <a:gd name="T7" fmla="*/ 0 h 35"/>
                <a:gd name="T8" fmla="*/ 1 w 14"/>
                <a:gd name="T9" fmla="*/ 0 h 35"/>
                <a:gd name="T10" fmla="*/ 6 w 14"/>
                <a:gd name="T11" fmla="*/ 8 h 35"/>
                <a:gd name="T12" fmla="*/ 11 w 14"/>
                <a:gd name="T13" fmla="*/ 16 h 35"/>
                <a:gd name="T14" fmla="*/ 14 w 14"/>
                <a:gd name="T15" fmla="*/ 25 h 35"/>
                <a:gd name="T16" fmla="*/ 14 w 14"/>
                <a:gd name="T17" fmla="*/ 35 h 35"/>
                <a:gd name="T18" fmla="*/ 13 w 14"/>
                <a:gd name="T19" fmla="*/ 35 h 35"/>
                <a:gd name="T20" fmla="*/ 12 w 14"/>
                <a:gd name="T21" fmla="*/ 35 h 35"/>
                <a:gd name="T22" fmla="*/ 11 w 14"/>
                <a:gd name="T23" fmla="*/ 35 h 35"/>
                <a:gd name="T24" fmla="*/ 9 w 14"/>
                <a:gd name="T25" fmla="*/ 35 h 35"/>
                <a:gd name="T26" fmla="*/ 3 w 14"/>
                <a:gd name="T27" fmla="*/ 20 h 35"/>
                <a:gd name="T28" fmla="*/ 1 w 14"/>
                <a:gd name="T29" fmla="*/ 11 h 35"/>
                <a:gd name="T30" fmla="*/ 0 w 14"/>
                <a:gd name="T31" fmla="*/ 6 h 35"/>
                <a:gd name="T32" fmla="*/ 0 w 14"/>
                <a:gd name="T33" fmla="*/ 1 h 35"/>
                <a:gd name="T34" fmla="*/ 0 w 14"/>
                <a:gd name="T35" fmla="*/ 1 h 35"/>
                <a:gd name="T36" fmla="*/ 0 w 14"/>
                <a:gd name="T37" fmla="*/ 1 h 35"/>
                <a:gd name="T38" fmla="*/ 0 w 14"/>
                <a:gd name="T39" fmla="*/ 1 h 35"/>
                <a:gd name="T40" fmla="*/ 0 w 14"/>
                <a:gd name="T41" fmla="*/ 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5"/>
                <a:gd name="T65" fmla="*/ 14 w 1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5">
                  <a:moveTo>
                    <a:pt x="0" y="1"/>
                  </a:moveTo>
                  <a:lnTo>
                    <a:pt x="0" y="1"/>
                  </a:lnTo>
                  <a:lnTo>
                    <a:pt x="0" y="0"/>
                  </a:lnTo>
                  <a:lnTo>
                    <a:pt x="1" y="0"/>
                  </a:lnTo>
                  <a:lnTo>
                    <a:pt x="6" y="8"/>
                  </a:lnTo>
                  <a:lnTo>
                    <a:pt x="11" y="16"/>
                  </a:lnTo>
                  <a:lnTo>
                    <a:pt x="14" y="25"/>
                  </a:lnTo>
                  <a:lnTo>
                    <a:pt x="14" y="35"/>
                  </a:lnTo>
                  <a:lnTo>
                    <a:pt x="13" y="35"/>
                  </a:lnTo>
                  <a:lnTo>
                    <a:pt x="12" y="35"/>
                  </a:lnTo>
                  <a:lnTo>
                    <a:pt x="11" y="35"/>
                  </a:lnTo>
                  <a:lnTo>
                    <a:pt x="9" y="35"/>
                  </a:lnTo>
                  <a:lnTo>
                    <a:pt x="3" y="20"/>
                  </a:lnTo>
                  <a:lnTo>
                    <a:pt x="1" y="11"/>
                  </a:lnTo>
                  <a:lnTo>
                    <a:pt x="0" y="6"/>
                  </a:lnTo>
                  <a:lnTo>
                    <a:pt x="0" y="1"/>
                  </a:lnTo>
                  <a:close/>
                </a:path>
              </a:pathLst>
            </a:custGeom>
            <a:solidFill>
              <a:srgbClr val="000000"/>
            </a:solidFill>
            <a:ln w="9525">
              <a:noFill/>
              <a:round/>
              <a:headEnd/>
              <a:tailEnd/>
            </a:ln>
          </p:spPr>
          <p:txBody>
            <a:bodyPr/>
            <a:lstStyle/>
            <a:p>
              <a:endParaRPr lang="el-GR"/>
            </a:p>
          </p:txBody>
        </p:sp>
        <p:sp>
          <p:nvSpPr>
            <p:cNvPr id="41193" name="Freeform 783"/>
            <p:cNvSpPr>
              <a:spLocks/>
            </p:cNvSpPr>
            <p:nvPr/>
          </p:nvSpPr>
          <p:spPr bwMode="auto">
            <a:xfrm>
              <a:off x="4057" y="2646"/>
              <a:ext cx="13" cy="28"/>
            </a:xfrm>
            <a:custGeom>
              <a:avLst/>
              <a:gdLst>
                <a:gd name="T0" fmla="*/ 0 w 13"/>
                <a:gd name="T1" fmla="*/ 1 h 28"/>
                <a:gd name="T2" fmla="*/ 0 w 13"/>
                <a:gd name="T3" fmla="*/ 0 h 28"/>
                <a:gd name="T4" fmla="*/ 1 w 13"/>
                <a:gd name="T5" fmla="*/ 0 h 28"/>
                <a:gd name="T6" fmla="*/ 1 w 13"/>
                <a:gd name="T7" fmla="*/ 0 h 28"/>
                <a:gd name="T8" fmla="*/ 2 w 13"/>
                <a:gd name="T9" fmla="*/ 0 h 28"/>
                <a:gd name="T10" fmla="*/ 6 w 13"/>
                <a:gd name="T11" fmla="*/ 6 h 28"/>
                <a:gd name="T12" fmla="*/ 10 w 13"/>
                <a:gd name="T13" fmla="*/ 12 h 28"/>
                <a:gd name="T14" fmla="*/ 13 w 13"/>
                <a:gd name="T15" fmla="*/ 19 h 28"/>
                <a:gd name="T16" fmla="*/ 13 w 13"/>
                <a:gd name="T17" fmla="*/ 28 h 28"/>
                <a:gd name="T18" fmla="*/ 8 w 13"/>
                <a:gd name="T19" fmla="*/ 26 h 28"/>
                <a:gd name="T20" fmla="*/ 4 w 13"/>
                <a:gd name="T21" fmla="*/ 18 h 28"/>
                <a:gd name="T22" fmla="*/ 1 w 13"/>
                <a:gd name="T23" fmla="*/ 8 h 28"/>
                <a:gd name="T24" fmla="*/ 0 w 13"/>
                <a:gd name="T25" fmla="*/ 1 h 28"/>
                <a:gd name="T26" fmla="*/ 0 w 13"/>
                <a:gd name="T27" fmla="*/ 1 h 28"/>
                <a:gd name="T28" fmla="*/ 0 w 13"/>
                <a:gd name="T29" fmla="*/ 1 h 28"/>
                <a:gd name="T30" fmla="*/ 0 w 13"/>
                <a:gd name="T31" fmla="*/ 1 h 28"/>
                <a:gd name="T32" fmla="*/ 0 w 13"/>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8"/>
                <a:gd name="T53" fmla="*/ 13 w 13"/>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8">
                  <a:moveTo>
                    <a:pt x="0" y="1"/>
                  </a:moveTo>
                  <a:lnTo>
                    <a:pt x="0" y="0"/>
                  </a:lnTo>
                  <a:lnTo>
                    <a:pt x="1" y="0"/>
                  </a:lnTo>
                  <a:lnTo>
                    <a:pt x="2" y="0"/>
                  </a:lnTo>
                  <a:lnTo>
                    <a:pt x="6" y="6"/>
                  </a:lnTo>
                  <a:lnTo>
                    <a:pt x="10" y="12"/>
                  </a:lnTo>
                  <a:lnTo>
                    <a:pt x="13" y="19"/>
                  </a:lnTo>
                  <a:lnTo>
                    <a:pt x="13" y="28"/>
                  </a:lnTo>
                  <a:lnTo>
                    <a:pt x="8" y="26"/>
                  </a:lnTo>
                  <a:lnTo>
                    <a:pt x="4" y="18"/>
                  </a:lnTo>
                  <a:lnTo>
                    <a:pt x="1" y="8"/>
                  </a:lnTo>
                  <a:lnTo>
                    <a:pt x="0" y="1"/>
                  </a:lnTo>
                  <a:close/>
                </a:path>
              </a:pathLst>
            </a:custGeom>
            <a:solidFill>
              <a:srgbClr val="000000"/>
            </a:solidFill>
            <a:ln w="9525">
              <a:noFill/>
              <a:round/>
              <a:headEnd/>
              <a:tailEnd/>
            </a:ln>
          </p:spPr>
          <p:txBody>
            <a:bodyPr/>
            <a:lstStyle/>
            <a:p>
              <a:endParaRPr lang="el-GR"/>
            </a:p>
          </p:txBody>
        </p:sp>
        <p:sp>
          <p:nvSpPr>
            <p:cNvPr id="41194" name="Freeform 784"/>
            <p:cNvSpPr>
              <a:spLocks/>
            </p:cNvSpPr>
            <p:nvPr/>
          </p:nvSpPr>
          <p:spPr bwMode="auto">
            <a:xfrm>
              <a:off x="4068" y="2448"/>
              <a:ext cx="11" cy="26"/>
            </a:xfrm>
            <a:custGeom>
              <a:avLst/>
              <a:gdLst>
                <a:gd name="T0" fmla="*/ 0 w 11"/>
                <a:gd name="T1" fmla="*/ 22 h 26"/>
                <a:gd name="T2" fmla="*/ 2 w 11"/>
                <a:gd name="T3" fmla="*/ 17 h 26"/>
                <a:gd name="T4" fmla="*/ 4 w 11"/>
                <a:gd name="T5" fmla="*/ 13 h 26"/>
                <a:gd name="T6" fmla="*/ 6 w 11"/>
                <a:gd name="T7" fmla="*/ 8 h 26"/>
                <a:gd name="T8" fmla="*/ 7 w 11"/>
                <a:gd name="T9" fmla="*/ 1 h 26"/>
                <a:gd name="T10" fmla="*/ 9 w 11"/>
                <a:gd name="T11" fmla="*/ 0 h 26"/>
                <a:gd name="T12" fmla="*/ 10 w 11"/>
                <a:gd name="T13" fmla="*/ 0 h 26"/>
                <a:gd name="T14" fmla="*/ 10 w 11"/>
                <a:gd name="T15" fmla="*/ 0 h 26"/>
                <a:gd name="T16" fmla="*/ 11 w 11"/>
                <a:gd name="T17" fmla="*/ 0 h 26"/>
                <a:gd name="T18" fmla="*/ 10 w 11"/>
                <a:gd name="T19" fmla="*/ 8 h 26"/>
                <a:gd name="T20" fmla="*/ 10 w 11"/>
                <a:gd name="T21" fmla="*/ 14 h 26"/>
                <a:gd name="T22" fmla="*/ 7 w 11"/>
                <a:gd name="T23" fmla="*/ 20 h 26"/>
                <a:gd name="T24" fmla="*/ 2 w 11"/>
                <a:gd name="T25" fmla="*/ 26 h 26"/>
                <a:gd name="T26" fmla="*/ 1 w 11"/>
                <a:gd name="T27" fmla="*/ 26 h 26"/>
                <a:gd name="T28" fmla="*/ 0 w 11"/>
                <a:gd name="T29" fmla="*/ 26 h 26"/>
                <a:gd name="T30" fmla="*/ 0 w 11"/>
                <a:gd name="T31" fmla="*/ 25 h 26"/>
                <a:gd name="T32" fmla="*/ 0 w 11"/>
                <a:gd name="T33" fmla="*/ 22 h 26"/>
                <a:gd name="T34" fmla="*/ 0 w 11"/>
                <a:gd name="T35" fmla="*/ 22 h 26"/>
                <a:gd name="T36" fmla="*/ 0 w 11"/>
                <a:gd name="T37" fmla="*/ 22 h 26"/>
                <a:gd name="T38" fmla="*/ 0 w 11"/>
                <a:gd name="T39" fmla="*/ 22 h 26"/>
                <a:gd name="T40" fmla="*/ 0 w 11"/>
                <a:gd name="T41" fmla="*/ 22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26"/>
                <a:gd name="T65" fmla="*/ 11 w 1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26">
                  <a:moveTo>
                    <a:pt x="0" y="22"/>
                  </a:moveTo>
                  <a:lnTo>
                    <a:pt x="2" y="17"/>
                  </a:lnTo>
                  <a:lnTo>
                    <a:pt x="4" y="13"/>
                  </a:lnTo>
                  <a:lnTo>
                    <a:pt x="6" y="8"/>
                  </a:lnTo>
                  <a:lnTo>
                    <a:pt x="7" y="1"/>
                  </a:lnTo>
                  <a:lnTo>
                    <a:pt x="9" y="0"/>
                  </a:lnTo>
                  <a:lnTo>
                    <a:pt x="10" y="0"/>
                  </a:lnTo>
                  <a:lnTo>
                    <a:pt x="11" y="0"/>
                  </a:lnTo>
                  <a:lnTo>
                    <a:pt x="10" y="8"/>
                  </a:lnTo>
                  <a:lnTo>
                    <a:pt x="10" y="14"/>
                  </a:lnTo>
                  <a:lnTo>
                    <a:pt x="7" y="20"/>
                  </a:lnTo>
                  <a:lnTo>
                    <a:pt x="2" y="26"/>
                  </a:lnTo>
                  <a:lnTo>
                    <a:pt x="1" y="26"/>
                  </a:lnTo>
                  <a:lnTo>
                    <a:pt x="0" y="26"/>
                  </a:lnTo>
                  <a:lnTo>
                    <a:pt x="0" y="25"/>
                  </a:lnTo>
                  <a:lnTo>
                    <a:pt x="0" y="22"/>
                  </a:lnTo>
                  <a:close/>
                </a:path>
              </a:pathLst>
            </a:custGeom>
            <a:solidFill>
              <a:srgbClr val="000000"/>
            </a:solidFill>
            <a:ln w="9525">
              <a:noFill/>
              <a:round/>
              <a:headEnd/>
              <a:tailEnd/>
            </a:ln>
          </p:spPr>
          <p:txBody>
            <a:bodyPr/>
            <a:lstStyle/>
            <a:p>
              <a:endParaRPr lang="el-GR"/>
            </a:p>
          </p:txBody>
        </p:sp>
        <p:sp>
          <p:nvSpPr>
            <p:cNvPr id="41195" name="Freeform 785"/>
            <p:cNvSpPr>
              <a:spLocks/>
            </p:cNvSpPr>
            <p:nvPr/>
          </p:nvSpPr>
          <p:spPr bwMode="auto">
            <a:xfrm>
              <a:off x="4099" y="2625"/>
              <a:ext cx="10" cy="18"/>
            </a:xfrm>
            <a:custGeom>
              <a:avLst/>
              <a:gdLst>
                <a:gd name="T0" fmla="*/ 0 w 10"/>
                <a:gd name="T1" fmla="*/ 0 h 18"/>
                <a:gd name="T2" fmla="*/ 5 w 10"/>
                <a:gd name="T3" fmla="*/ 1 h 18"/>
                <a:gd name="T4" fmla="*/ 7 w 10"/>
                <a:gd name="T5" fmla="*/ 5 h 18"/>
                <a:gd name="T6" fmla="*/ 9 w 10"/>
                <a:gd name="T7" fmla="*/ 11 h 18"/>
                <a:gd name="T8" fmla="*/ 10 w 10"/>
                <a:gd name="T9" fmla="*/ 17 h 18"/>
                <a:gd name="T10" fmla="*/ 9 w 10"/>
                <a:gd name="T11" fmla="*/ 18 h 18"/>
                <a:gd name="T12" fmla="*/ 9 w 10"/>
                <a:gd name="T13" fmla="*/ 18 h 18"/>
                <a:gd name="T14" fmla="*/ 7 w 10"/>
                <a:gd name="T15" fmla="*/ 18 h 18"/>
                <a:gd name="T16" fmla="*/ 5 w 10"/>
                <a:gd name="T17" fmla="*/ 18 h 18"/>
                <a:gd name="T18" fmla="*/ 2 w 10"/>
                <a:gd name="T19" fmla="*/ 12 h 18"/>
                <a:gd name="T20" fmla="*/ 1 w 10"/>
                <a:gd name="T21" fmla="*/ 8 h 18"/>
                <a:gd name="T22" fmla="*/ 1 w 10"/>
                <a:gd name="T23" fmla="*/ 5 h 18"/>
                <a:gd name="T24" fmla="*/ 0 w 10"/>
                <a:gd name="T25" fmla="*/ 0 h 18"/>
                <a:gd name="T26" fmla="*/ 0 w 10"/>
                <a:gd name="T27" fmla="*/ 0 h 18"/>
                <a:gd name="T28" fmla="*/ 0 w 10"/>
                <a:gd name="T29" fmla="*/ 0 h 18"/>
                <a:gd name="T30" fmla="*/ 0 w 10"/>
                <a:gd name="T31" fmla="*/ 0 h 18"/>
                <a:gd name="T32" fmla="*/ 0 w 1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0"/>
                  </a:moveTo>
                  <a:lnTo>
                    <a:pt x="5" y="1"/>
                  </a:lnTo>
                  <a:lnTo>
                    <a:pt x="7" y="5"/>
                  </a:lnTo>
                  <a:lnTo>
                    <a:pt x="9" y="11"/>
                  </a:lnTo>
                  <a:lnTo>
                    <a:pt x="10" y="17"/>
                  </a:lnTo>
                  <a:lnTo>
                    <a:pt x="9" y="18"/>
                  </a:lnTo>
                  <a:lnTo>
                    <a:pt x="7" y="18"/>
                  </a:lnTo>
                  <a:lnTo>
                    <a:pt x="5" y="18"/>
                  </a:lnTo>
                  <a:lnTo>
                    <a:pt x="2" y="12"/>
                  </a:lnTo>
                  <a:lnTo>
                    <a:pt x="1" y="8"/>
                  </a:lnTo>
                  <a:lnTo>
                    <a:pt x="1" y="5"/>
                  </a:lnTo>
                  <a:lnTo>
                    <a:pt x="0" y="0"/>
                  </a:lnTo>
                  <a:close/>
                </a:path>
              </a:pathLst>
            </a:custGeom>
            <a:solidFill>
              <a:srgbClr val="000000"/>
            </a:solidFill>
            <a:ln w="9525">
              <a:noFill/>
              <a:round/>
              <a:headEnd/>
              <a:tailEnd/>
            </a:ln>
          </p:spPr>
          <p:txBody>
            <a:bodyPr/>
            <a:lstStyle/>
            <a:p>
              <a:endParaRPr lang="el-GR"/>
            </a:p>
          </p:txBody>
        </p:sp>
        <p:sp>
          <p:nvSpPr>
            <p:cNvPr id="41196" name="Freeform 786"/>
            <p:cNvSpPr>
              <a:spLocks/>
            </p:cNvSpPr>
            <p:nvPr/>
          </p:nvSpPr>
          <p:spPr bwMode="auto">
            <a:xfrm>
              <a:off x="4106" y="2410"/>
              <a:ext cx="10" cy="13"/>
            </a:xfrm>
            <a:custGeom>
              <a:avLst/>
              <a:gdLst>
                <a:gd name="T0" fmla="*/ 0 w 10"/>
                <a:gd name="T1" fmla="*/ 10 h 13"/>
                <a:gd name="T2" fmla="*/ 2 w 10"/>
                <a:gd name="T3" fmla="*/ 7 h 13"/>
                <a:gd name="T4" fmla="*/ 3 w 10"/>
                <a:gd name="T5" fmla="*/ 5 h 13"/>
                <a:gd name="T6" fmla="*/ 3 w 10"/>
                <a:gd name="T7" fmla="*/ 2 h 13"/>
                <a:gd name="T8" fmla="*/ 4 w 10"/>
                <a:gd name="T9" fmla="*/ 0 h 13"/>
                <a:gd name="T10" fmla="*/ 6 w 10"/>
                <a:gd name="T11" fmla="*/ 0 h 13"/>
                <a:gd name="T12" fmla="*/ 8 w 10"/>
                <a:gd name="T13" fmla="*/ 0 h 13"/>
                <a:gd name="T14" fmla="*/ 9 w 10"/>
                <a:gd name="T15" fmla="*/ 0 h 13"/>
                <a:gd name="T16" fmla="*/ 10 w 10"/>
                <a:gd name="T17" fmla="*/ 0 h 13"/>
                <a:gd name="T18" fmla="*/ 8 w 10"/>
                <a:gd name="T19" fmla="*/ 5 h 13"/>
                <a:gd name="T20" fmla="*/ 5 w 10"/>
                <a:gd name="T21" fmla="*/ 9 h 13"/>
                <a:gd name="T22" fmla="*/ 5 w 10"/>
                <a:gd name="T23" fmla="*/ 11 h 13"/>
                <a:gd name="T24" fmla="*/ 4 w 10"/>
                <a:gd name="T25" fmla="*/ 13 h 13"/>
                <a:gd name="T26" fmla="*/ 3 w 10"/>
                <a:gd name="T27" fmla="*/ 13 h 13"/>
                <a:gd name="T28" fmla="*/ 2 w 10"/>
                <a:gd name="T29" fmla="*/ 12 h 13"/>
                <a:gd name="T30" fmla="*/ 0 w 10"/>
                <a:gd name="T31" fmla="*/ 11 h 13"/>
                <a:gd name="T32" fmla="*/ 0 w 10"/>
                <a:gd name="T33" fmla="*/ 10 h 13"/>
                <a:gd name="T34" fmla="*/ 0 w 10"/>
                <a:gd name="T35" fmla="*/ 10 h 13"/>
                <a:gd name="T36" fmla="*/ 0 w 10"/>
                <a:gd name="T37" fmla="*/ 10 h 13"/>
                <a:gd name="T38" fmla="*/ 0 w 10"/>
                <a:gd name="T39" fmla="*/ 10 h 13"/>
                <a:gd name="T40" fmla="*/ 0 w 10"/>
                <a:gd name="T41" fmla="*/ 1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3"/>
                <a:gd name="T65" fmla="*/ 10 w 10"/>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3">
                  <a:moveTo>
                    <a:pt x="0" y="10"/>
                  </a:moveTo>
                  <a:lnTo>
                    <a:pt x="2" y="7"/>
                  </a:lnTo>
                  <a:lnTo>
                    <a:pt x="3" y="5"/>
                  </a:lnTo>
                  <a:lnTo>
                    <a:pt x="3" y="2"/>
                  </a:lnTo>
                  <a:lnTo>
                    <a:pt x="4" y="0"/>
                  </a:lnTo>
                  <a:lnTo>
                    <a:pt x="6" y="0"/>
                  </a:lnTo>
                  <a:lnTo>
                    <a:pt x="8" y="0"/>
                  </a:lnTo>
                  <a:lnTo>
                    <a:pt x="9" y="0"/>
                  </a:lnTo>
                  <a:lnTo>
                    <a:pt x="10" y="0"/>
                  </a:lnTo>
                  <a:lnTo>
                    <a:pt x="8" y="5"/>
                  </a:lnTo>
                  <a:lnTo>
                    <a:pt x="5" y="9"/>
                  </a:lnTo>
                  <a:lnTo>
                    <a:pt x="5" y="11"/>
                  </a:lnTo>
                  <a:lnTo>
                    <a:pt x="4" y="13"/>
                  </a:lnTo>
                  <a:lnTo>
                    <a:pt x="3" y="13"/>
                  </a:lnTo>
                  <a:lnTo>
                    <a:pt x="2" y="12"/>
                  </a:lnTo>
                  <a:lnTo>
                    <a:pt x="0" y="11"/>
                  </a:lnTo>
                  <a:lnTo>
                    <a:pt x="0" y="10"/>
                  </a:lnTo>
                  <a:close/>
                </a:path>
              </a:pathLst>
            </a:custGeom>
            <a:solidFill>
              <a:srgbClr val="000000"/>
            </a:solidFill>
            <a:ln w="9525">
              <a:noFill/>
              <a:round/>
              <a:headEnd/>
              <a:tailEnd/>
            </a:ln>
          </p:spPr>
          <p:txBody>
            <a:bodyPr/>
            <a:lstStyle/>
            <a:p>
              <a:endParaRPr lang="el-GR"/>
            </a:p>
          </p:txBody>
        </p:sp>
        <p:sp>
          <p:nvSpPr>
            <p:cNvPr id="41197" name="Freeform 787"/>
            <p:cNvSpPr>
              <a:spLocks/>
            </p:cNvSpPr>
            <p:nvPr/>
          </p:nvSpPr>
          <p:spPr bwMode="auto">
            <a:xfrm>
              <a:off x="4104" y="2919"/>
              <a:ext cx="25" cy="21"/>
            </a:xfrm>
            <a:custGeom>
              <a:avLst/>
              <a:gdLst>
                <a:gd name="T0" fmla="*/ 0 w 25"/>
                <a:gd name="T1" fmla="*/ 0 h 21"/>
                <a:gd name="T2" fmla="*/ 0 w 25"/>
                <a:gd name="T3" fmla="*/ 0 h 21"/>
                <a:gd name="T4" fmla="*/ 0 w 25"/>
                <a:gd name="T5" fmla="*/ 0 h 21"/>
                <a:gd name="T6" fmla="*/ 0 w 25"/>
                <a:gd name="T7" fmla="*/ 0 h 21"/>
                <a:gd name="T8" fmla="*/ 1 w 25"/>
                <a:gd name="T9" fmla="*/ 0 h 21"/>
                <a:gd name="T10" fmla="*/ 7 w 25"/>
                <a:gd name="T11" fmla="*/ 2 h 21"/>
                <a:gd name="T12" fmla="*/ 13 w 25"/>
                <a:gd name="T13" fmla="*/ 6 h 21"/>
                <a:gd name="T14" fmla="*/ 18 w 25"/>
                <a:gd name="T15" fmla="*/ 10 h 21"/>
                <a:gd name="T16" fmla="*/ 25 w 25"/>
                <a:gd name="T17" fmla="*/ 13 h 21"/>
                <a:gd name="T18" fmla="*/ 25 w 25"/>
                <a:gd name="T19" fmla="*/ 14 h 21"/>
                <a:gd name="T20" fmla="*/ 25 w 25"/>
                <a:gd name="T21" fmla="*/ 16 h 21"/>
                <a:gd name="T22" fmla="*/ 25 w 25"/>
                <a:gd name="T23" fmla="*/ 18 h 21"/>
                <a:gd name="T24" fmla="*/ 25 w 25"/>
                <a:gd name="T25" fmla="*/ 19 h 21"/>
                <a:gd name="T26" fmla="*/ 23 w 25"/>
                <a:gd name="T27" fmla="*/ 21 h 21"/>
                <a:gd name="T28" fmla="*/ 17 w 25"/>
                <a:gd name="T29" fmla="*/ 17 h 21"/>
                <a:gd name="T30" fmla="*/ 11 w 25"/>
                <a:gd name="T31" fmla="*/ 12 h 21"/>
                <a:gd name="T32" fmla="*/ 5 w 25"/>
                <a:gd name="T33" fmla="*/ 8 h 21"/>
                <a:gd name="T34" fmla="*/ 0 w 25"/>
                <a:gd name="T35" fmla="*/ 5 h 21"/>
                <a:gd name="T36" fmla="*/ 0 w 25"/>
                <a:gd name="T37" fmla="*/ 3 h 21"/>
                <a:gd name="T38" fmla="*/ 0 w 25"/>
                <a:gd name="T39" fmla="*/ 2 h 21"/>
                <a:gd name="T40" fmla="*/ 0 w 25"/>
                <a:gd name="T41" fmla="*/ 1 h 21"/>
                <a:gd name="T42" fmla="*/ 0 w 25"/>
                <a:gd name="T43" fmla="*/ 0 h 21"/>
                <a:gd name="T44" fmla="*/ 0 w 25"/>
                <a:gd name="T45" fmla="*/ 0 h 21"/>
                <a:gd name="T46" fmla="*/ 0 w 25"/>
                <a:gd name="T47" fmla="*/ 0 h 21"/>
                <a:gd name="T48" fmla="*/ 0 w 25"/>
                <a:gd name="T49" fmla="*/ 0 h 21"/>
                <a:gd name="T50" fmla="*/ 0 w 25"/>
                <a:gd name="T51" fmla="*/ 0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21"/>
                <a:gd name="T80" fmla="*/ 25 w 25"/>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21">
                  <a:moveTo>
                    <a:pt x="0" y="0"/>
                  </a:moveTo>
                  <a:lnTo>
                    <a:pt x="0" y="0"/>
                  </a:lnTo>
                  <a:lnTo>
                    <a:pt x="1" y="0"/>
                  </a:lnTo>
                  <a:lnTo>
                    <a:pt x="7" y="2"/>
                  </a:lnTo>
                  <a:lnTo>
                    <a:pt x="13" y="6"/>
                  </a:lnTo>
                  <a:lnTo>
                    <a:pt x="18" y="10"/>
                  </a:lnTo>
                  <a:lnTo>
                    <a:pt x="25" y="13"/>
                  </a:lnTo>
                  <a:lnTo>
                    <a:pt x="25" y="14"/>
                  </a:lnTo>
                  <a:lnTo>
                    <a:pt x="25" y="16"/>
                  </a:lnTo>
                  <a:lnTo>
                    <a:pt x="25" y="18"/>
                  </a:lnTo>
                  <a:lnTo>
                    <a:pt x="25" y="19"/>
                  </a:lnTo>
                  <a:lnTo>
                    <a:pt x="23" y="21"/>
                  </a:lnTo>
                  <a:lnTo>
                    <a:pt x="17" y="17"/>
                  </a:lnTo>
                  <a:lnTo>
                    <a:pt x="11" y="12"/>
                  </a:lnTo>
                  <a:lnTo>
                    <a:pt x="5" y="8"/>
                  </a:lnTo>
                  <a:lnTo>
                    <a:pt x="0" y="5"/>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198" name="Freeform 788"/>
            <p:cNvSpPr>
              <a:spLocks/>
            </p:cNvSpPr>
            <p:nvPr/>
          </p:nvSpPr>
          <p:spPr bwMode="auto">
            <a:xfrm>
              <a:off x="4112" y="2138"/>
              <a:ext cx="13" cy="8"/>
            </a:xfrm>
            <a:custGeom>
              <a:avLst/>
              <a:gdLst>
                <a:gd name="T0" fmla="*/ 2 w 13"/>
                <a:gd name="T1" fmla="*/ 4 h 8"/>
                <a:gd name="T2" fmla="*/ 4 w 13"/>
                <a:gd name="T3" fmla="*/ 3 h 8"/>
                <a:gd name="T4" fmla="*/ 5 w 13"/>
                <a:gd name="T5" fmla="*/ 1 h 8"/>
                <a:gd name="T6" fmla="*/ 8 w 13"/>
                <a:gd name="T7" fmla="*/ 1 h 8"/>
                <a:gd name="T8" fmla="*/ 13 w 13"/>
                <a:gd name="T9" fmla="*/ 0 h 8"/>
                <a:gd name="T10" fmla="*/ 12 w 13"/>
                <a:gd name="T11" fmla="*/ 4 h 8"/>
                <a:gd name="T12" fmla="*/ 10 w 13"/>
                <a:gd name="T13" fmla="*/ 5 h 8"/>
                <a:gd name="T14" fmla="*/ 7 w 13"/>
                <a:gd name="T15" fmla="*/ 8 h 8"/>
                <a:gd name="T16" fmla="*/ 2 w 13"/>
                <a:gd name="T17" fmla="*/ 8 h 8"/>
                <a:gd name="T18" fmla="*/ 0 w 13"/>
                <a:gd name="T19" fmla="*/ 6 h 8"/>
                <a:gd name="T20" fmla="*/ 0 w 13"/>
                <a:gd name="T21" fmla="*/ 5 h 8"/>
                <a:gd name="T22" fmla="*/ 0 w 13"/>
                <a:gd name="T23" fmla="*/ 5 h 8"/>
                <a:gd name="T24" fmla="*/ 2 w 13"/>
                <a:gd name="T25" fmla="*/ 4 h 8"/>
                <a:gd name="T26" fmla="*/ 2 w 13"/>
                <a:gd name="T27" fmla="*/ 4 h 8"/>
                <a:gd name="T28" fmla="*/ 2 w 13"/>
                <a:gd name="T29" fmla="*/ 4 h 8"/>
                <a:gd name="T30" fmla="*/ 2 w 13"/>
                <a:gd name="T31" fmla="*/ 4 h 8"/>
                <a:gd name="T32" fmla="*/ 2 w 13"/>
                <a:gd name="T33" fmla="*/ 4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8"/>
                <a:gd name="T53" fmla="*/ 13 w 13"/>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8">
                  <a:moveTo>
                    <a:pt x="2" y="4"/>
                  </a:moveTo>
                  <a:lnTo>
                    <a:pt x="4" y="3"/>
                  </a:lnTo>
                  <a:lnTo>
                    <a:pt x="5" y="1"/>
                  </a:lnTo>
                  <a:lnTo>
                    <a:pt x="8" y="1"/>
                  </a:lnTo>
                  <a:lnTo>
                    <a:pt x="13" y="0"/>
                  </a:lnTo>
                  <a:lnTo>
                    <a:pt x="12" y="4"/>
                  </a:lnTo>
                  <a:lnTo>
                    <a:pt x="10" y="5"/>
                  </a:lnTo>
                  <a:lnTo>
                    <a:pt x="7" y="8"/>
                  </a:lnTo>
                  <a:lnTo>
                    <a:pt x="2" y="8"/>
                  </a:lnTo>
                  <a:lnTo>
                    <a:pt x="0" y="6"/>
                  </a:lnTo>
                  <a:lnTo>
                    <a:pt x="0" y="5"/>
                  </a:lnTo>
                  <a:lnTo>
                    <a:pt x="2" y="4"/>
                  </a:lnTo>
                  <a:close/>
                </a:path>
              </a:pathLst>
            </a:custGeom>
            <a:solidFill>
              <a:srgbClr val="000000"/>
            </a:solidFill>
            <a:ln w="9525">
              <a:noFill/>
              <a:round/>
              <a:headEnd/>
              <a:tailEnd/>
            </a:ln>
          </p:spPr>
          <p:txBody>
            <a:bodyPr/>
            <a:lstStyle/>
            <a:p>
              <a:endParaRPr lang="el-GR"/>
            </a:p>
          </p:txBody>
        </p:sp>
        <p:sp>
          <p:nvSpPr>
            <p:cNvPr id="41199" name="Freeform 789"/>
            <p:cNvSpPr>
              <a:spLocks/>
            </p:cNvSpPr>
            <p:nvPr/>
          </p:nvSpPr>
          <p:spPr bwMode="auto">
            <a:xfrm>
              <a:off x="4126" y="2379"/>
              <a:ext cx="162" cy="156"/>
            </a:xfrm>
            <a:custGeom>
              <a:avLst/>
              <a:gdLst>
                <a:gd name="T0" fmla="*/ 5 w 162"/>
                <a:gd name="T1" fmla="*/ 104 h 156"/>
                <a:gd name="T2" fmla="*/ 24 w 162"/>
                <a:gd name="T3" fmla="*/ 49 h 156"/>
                <a:gd name="T4" fmla="*/ 46 w 162"/>
                <a:gd name="T5" fmla="*/ 16 h 156"/>
                <a:gd name="T6" fmla="*/ 46 w 162"/>
                <a:gd name="T7" fmla="*/ 21 h 156"/>
                <a:gd name="T8" fmla="*/ 58 w 162"/>
                <a:gd name="T9" fmla="*/ 10 h 156"/>
                <a:gd name="T10" fmla="*/ 74 w 162"/>
                <a:gd name="T11" fmla="*/ 7 h 156"/>
                <a:gd name="T12" fmla="*/ 71 w 162"/>
                <a:gd name="T13" fmla="*/ 26 h 156"/>
                <a:gd name="T14" fmla="*/ 54 w 162"/>
                <a:gd name="T15" fmla="*/ 47 h 156"/>
                <a:gd name="T16" fmla="*/ 69 w 162"/>
                <a:gd name="T17" fmla="*/ 38 h 156"/>
                <a:gd name="T18" fmla="*/ 83 w 162"/>
                <a:gd name="T19" fmla="*/ 19 h 156"/>
                <a:gd name="T20" fmla="*/ 88 w 162"/>
                <a:gd name="T21" fmla="*/ 19 h 156"/>
                <a:gd name="T22" fmla="*/ 92 w 162"/>
                <a:gd name="T23" fmla="*/ 49 h 156"/>
                <a:gd name="T24" fmla="*/ 84 w 162"/>
                <a:gd name="T25" fmla="*/ 67 h 156"/>
                <a:gd name="T26" fmla="*/ 90 w 162"/>
                <a:gd name="T27" fmla="*/ 62 h 156"/>
                <a:gd name="T28" fmla="*/ 105 w 162"/>
                <a:gd name="T29" fmla="*/ 43 h 156"/>
                <a:gd name="T30" fmla="*/ 109 w 162"/>
                <a:gd name="T31" fmla="*/ 43 h 156"/>
                <a:gd name="T32" fmla="*/ 121 w 162"/>
                <a:gd name="T33" fmla="*/ 59 h 156"/>
                <a:gd name="T34" fmla="*/ 114 w 162"/>
                <a:gd name="T35" fmla="*/ 72 h 156"/>
                <a:gd name="T36" fmla="*/ 100 w 162"/>
                <a:gd name="T37" fmla="*/ 96 h 156"/>
                <a:gd name="T38" fmla="*/ 124 w 162"/>
                <a:gd name="T39" fmla="*/ 73 h 156"/>
                <a:gd name="T40" fmla="*/ 141 w 162"/>
                <a:gd name="T41" fmla="*/ 77 h 156"/>
                <a:gd name="T42" fmla="*/ 131 w 162"/>
                <a:gd name="T43" fmla="*/ 105 h 156"/>
                <a:gd name="T44" fmla="*/ 132 w 162"/>
                <a:gd name="T45" fmla="*/ 106 h 156"/>
                <a:gd name="T46" fmla="*/ 135 w 162"/>
                <a:gd name="T47" fmla="*/ 107 h 156"/>
                <a:gd name="T48" fmla="*/ 140 w 162"/>
                <a:gd name="T49" fmla="*/ 102 h 156"/>
                <a:gd name="T50" fmla="*/ 150 w 162"/>
                <a:gd name="T51" fmla="*/ 89 h 156"/>
                <a:gd name="T52" fmla="*/ 153 w 162"/>
                <a:gd name="T53" fmla="*/ 88 h 156"/>
                <a:gd name="T54" fmla="*/ 158 w 162"/>
                <a:gd name="T55" fmla="*/ 91 h 156"/>
                <a:gd name="T56" fmla="*/ 155 w 162"/>
                <a:gd name="T57" fmla="*/ 111 h 156"/>
                <a:gd name="T58" fmla="*/ 143 w 162"/>
                <a:gd name="T59" fmla="*/ 156 h 156"/>
                <a:gd name="T60" fmla="*/ 132 w 162"/>
                <a:gd name="T61" fmla="*/ 154 h 156"/>
                <a:gd name="T62" fmla="*/ 127 w 162"/>
                <a:gd name="T63" fmla="*/ 141 h 156"/>
                <a:gd name="T64" fmla="*/ 124 w 162"/>
                <a:gd name="T65" fmla="*/ 131 h 156"/>
                <a:gd name="T66" fmla="*/ 119 w 162"/>
                <a:gd name="T67" fmla="*/ 154 h 156"/>
                <a:gd name="T68" fmla="*/ 98 w 162"/>
                <a:gd name="T69" fmla="*/ 153 h 156"/>
                <a:gd name="T70" fmla="*/ 92 w 162"/>
                <a:gd name="T71" fmla="*/ 141 h 156"/>
                <a:gd name="T72" fmla="*/ 92 w 162"/>
                <a:gd name="T73" fmla="*/ 128 h 156"/>
                <a:gd name="T74" fmla="*/ 89 w 162"/>
                <a:gd name="T75" fmla="*/ 128 h 156"/>
                <a:gd name="T76" fmla="*/ 84 w 162"/>
                <a:gd name="T77" fmla="*/ 140 h 156"/>
                <a:gd name="T78" fmla="*/ 73 w 162"/>
                <a:gd name="T79" fmla="*/ 153 h 156"/>
                <a:gd name="T80" fmla="*/ 64 w 162"/>
                <a:gd name="T81" fmla="*/ 146 h 156"/>
                <a:gd name="T82" fmla="*/ 63 w 162"/>
                <a:gd name="T83" fmla="*/ 125 h 156"/>
                <a:gd name="T84" fmla="*/ 61 w 162"/>
                <a:gd name="T85" fmla="*/ 126 h 156"/>
                <a:gd name="T86" fmla="*/ 57 w 162"/>
                <a:gd name="T87" fmla="*/ 140 h 156"/>
                <a:gd name="T88" fmla="*/ 51 w 162"/>
                <a:gd name="T89" fmla="*/ 153 h 156"/>
                <a:gd name="T90" fmla="*/ 41 w 162"/>
                <a:gd name="T91" fmla="*/ 153 h 156"/>
                <a:gd name="T92" fmla="*/ 42 w 162"/>
                <a:gd name="T93" fmla="*/ 127 h 156"/>
                <a:gd name="T94" fmla="*/ 43 w 162"/>
                <a:gd name="T95" fmla="*/ 106 h 156"/>
                <a:gd name="T96" fmla="*/ 38 w 162"/>
                <a:gd name="T97" fmla="*/ 119 h 156"/>
                <a:gd name="T98" fmla="*/ 30 w 162"/>
                <a:gd name="T99" fmla="*/ 153 h 156"/>
                <a:gd name="T100" fmla="*/ 20 w 162"/>
                <a:gd name="T101" fmla="*/ 152 h 156"/>
                <a:gd name="T102" fmla="*/ 16 w 162"/>
                <a:gd name="T103" fmla="*/ 141 h 156"/>
                <a:gd name="T104" fmla="*/ 12 w 162"/>
                <a:gd name="T105" fmla="*/ 137 h 156"/>
                <a:gd name="T106" fmla="*/ 0 w 162"/>
                <a:gd name="T107" fmla="*/ 152 h 156"/>
                <a:gd name="T108" fmla="*/ 0 w 162"/>
                <a:gd name="T109" fmla="*/ 138 h 156"/>
                <a:gd name="T110" fmla="*/ 0 w 162"/>
                <a:gd name="T111" fmla="*/ 135 h 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
                <a:gd name="T169" fmla="*/ 0 h 156"/>
                <a:gd name="T170" fmla="*/ 162 w 162"/>
                <a:gd name="T171" fmla="*/ 156 h 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 h="156">
                  <a:moveTo>
                    <a:pt x="0" y="135"/>
                  </a:moveTo>
                  <a:lnTo>
                    <a:pt x="1" y="121"/>
                  </a:lnTo>
                  <a:lnTo>
                    <a:pt x="5" y="104"/>
                  </a:lnTo>
                  <a:lnTo>
                    <a:pt x="10" y="85"/>
                  </a:lnTo>
                  <a:lnTo>
                    <a:pt x="16" y="67"/>
                  </a:lnTo>
                  <a:lnTo>
                    <a:pt x="24" y="49"/>
                  </a:lnTo>
                  <a:lnTo>
                    <a:pt x="31" y="33"/>
                  </a:lnTo>
                  <a:lnTo>
                    <a:pt x="38" y="22"/>
                  </a:lnTo>
                  <a:lnTo>
                    <a:pt x="46" y="16"/>
                  </a:lnTo>
                  <a:lnTo>
                    <a:pt x="46" y="17"/>
                  </a:lnTo>
                  <a:lnTo>
                    <a:pt x="46" y="19"/>
                  </a:lnTo>
                  <a:lnTo>
                    <a:pt x="46" y="21"/>
                  </a:lnTo>
                  <a:lnTo>
                    <a:pt x="47" y="22"/>
                  </a:lnTo>
                  <a:lnTo>
                    <a:pt x="53" y="16"/>
                  </a:lnTo>
                  <a:lnTo>
                    <a:pt x="58" y="10"/>
                  </a:lnTo>
                  <a:lnTo>
                    <a:pt x="62" y="4"/>
                  </a:lnTo>
                  <a:lnTo>
                    <a:pt x="68" y="0"/>
                  </a:lnTo>
                  <a:lnTo>
                    <a:pt x="74" y="7"/>
                  </a:lnTo>
                  <a:lnTo>
                    <a:pt x="77" y="15"/>
                  </a:lnTo>
                  <a:lnTo>
                    <a:pt x="74" y="20"/>
                  </a:lnTo>
                  <a:lnTo>
                    <a:pt x="71" y="26"/>
                  </a:lnTo>
                  <a:lnTo>
                    <a:pt x="66" y="31"/>
                  </a:lnTo>
                  <a:lnTo>
                    <a:pt x="59" y="38"/>
                  </a:lnTo>
                  <a:lnTo>
                    <a:pt x="54" y="47"/>
                  </a:lnTo>
                  <a:lnTo>
                    <a:pt x="51" y="57"/>
                  </a:lnTo>
                  <a:lnTo>
                    <a:pt x="58" y="51"/>
                  </a:lnTo>
                  <a:lnTo>
                    <a:pt x="69" y="38"/>
                  </a:lnTo>
                  <a:lnTo>
                    <a:pt x="78" y="26"/>
                  </a:lnTo>
                  <a:lnTo>
                    <a:pt x="82" y="19"/>
                  </a:lnTo>
                  <a:lnTo>
                    <a:pt x="83" y="19"/>
                  </a:lnTo>
                  <a:lnTo>
                    <a:pt x="85" y="19"/>
                  </a:lnTo>
                  <a:lnTo>
                    <a:pt x="87" y="19"/>
                  </a:lnTo>
                  <a:lnTo>
                    <a:pt x="88" y="19"/>
                  </a:lnTo>
                  <a:lnTo>
                    <a:pt x="98" y="32"/>
                  </a:lnTo>
                  <a:lnTo>
                    <a:pt x="98" y="41"/>
                  </a:lnTo>
                  <a:lnTo>
                    <a:pt x="92" y="49"/>
                  </a:lnTo>
                  <a:lnTo>
                    <a:pt x="82" y="67"/>
                  </a:lnTo>
                  <a:lnTo>
                    <a:pt x="83" y="67"/>
                  </a:lnTo>
                  <a:lnTo>
                    <a:pt x="84" y="67"/>
                  </a:lnTo>
                  <a:lnTo>
                    <a:pt x="84" y="68"/>
                  </a:lnTo>
                  <a:lnTo>
                    <a:pt x="85" y="68"/>
                  </a:lnTo>
                  <a:lnTo>
                    <a:pt x="90" y="62"/>
                  </a:lnTo>
                  <a:lnTo>
                    <a:pt x="95" y="56"/>
                  </a:lnTo>
                  <a:lnTo>
                    <a:pt x="100" y="49"/>
                  </a:lnTo>
                  <a:lnTo>
                    <a:pt x="105" y="43"/>
                  </a:lnTo>
                  <a:lnTo>
                    <a:pt x="106" y="43"/>
                  </a:lnTo>
                  <a:lnTo>
                    <a:pt x="108" y="43"/>
                  </a:lnTo>
                  <a:lnTo>
                    <a:pt x="109" y="43"/>
                  </a:lnTo>
                  <a:lnTo>
                    <a:pt x="110" y="43"/>
                  </a:lnTo>
                  <a:lnTo>
                    <a:pt x="117" y="53"/>
                  </a:lnTo>
                  <a:lnTo>
                    <a:pt x="121" y="59"/>
                  </a:lnTo>
                  <a:lnTo>
                    <a:pt x="121" y="64"/>
                  </a:lnTo>
                  <a:lnTo>
                    <a:pt x="119" y="68"/>
                  </a:lnTo>
                  <a:lnTo>
                    <a:pt x="114" y="72"/>
                  </a:lnTo>
                  <a:lnTo>
                    <a:pt x="109" y="78"/>
                  </a:lnTo>
                  <a:lnTo>
                    <a:pt x="104" y="85"/>
                  </a:lnTo>
                  <a:lnTo>
                    <a:pt x="100" y="96"/>
                  </a:lnTo>
                  <a:lnTo>
                    <a:pt x="108" y="93"/>
                  </a:lnTo>
                  <a:lnTo>
                    <a:pt x="116" y="83"/>
                  </a:lnTo>
                  <a:lnTo>
                    <a:pt x="124" y="73"/>
                  </a:lnTo>
                  <a:lnTo>
                    <a:pt x="129" y="67"/>
                  </a:lnTo>
                  <a:lnTo>
                    <a:pt x="131" y="67"/>
                  </a:lnTo>
                  <a:lnTo>
                    <a:pt x="141" y="77"/>
                  </a:lnTo>
                  <a:lnTo>
                    <a:pt x="143" y="83"/>
                  </a:lnTo>
                  <a:lnTo>
                    <a:pt x="140" y="91"/>
                  </a:lnTo>
                  <a:lnTo>
                    <a:pt x="131" y="105"/>
                  </a:lnTo>
                  <a:lnTo>
                    <a:pt x="132" y="105"/>
                  </a:lnTo>
                  <a:lnTo>
                    <a:pt x="132" y="106"/>
                  </a:lnTo>
                  <a:lnTo>
                    <a:pt x="132" y="107"/>
                  </a:lnTo>
                  <a:lnTo>
                    <a:pt x="134" y="107"/>
                  </a:lnTo>
                  <a:lnTo>
                    <a:pt x="135" y="107"/>
                  </a:lnTo>
                  <a:lnTo>
                    <a:pt x="136" y="107"/>
                  </a:lnTo>
                  <a:lnTo>
                    <a:pt x="140" y="102"/>
                  </a:lnTo>
                  <a:lnTo>
                    <a:pt x="143" y="98"/>
                  </a:lnTo>
                  <a:lnTo>
                    <a:pt x="146" y="94"/>
                  </a:lnTo>
                  <a:lnTo>
                    <a:pt x="150" y="89"/>
                  </a:lnTo>
                  <a:lnTo>
                    <a:pt x="151" y="88"/>
                  </a:lnTo>
                  <a:lnTo>
                    <a:pt x="152" y="88"/>
                  </a:lnTo>
                  <a:lnTo>
                    <a:pt x="153" y="88"/>
                  </a:lnTo>
                  <a:lnTo>
                    <a:pt x="157" y="90"/>
                  </a:lnTo>
                  <a:lnTo>
                    <a:pt x="158" y="91"/>
                  </a:lnTo>
                  <a:lnTo>
                    <a:pt x="161" y="94"/>
                  </a:lnTo>
                  <a:lnTo>
                    <a:pt x="162" y="98"/>
                  </a:lnTo>
                  <a:lnTo>
                    <a:pt x="155" y="111"/>
                  </a:lnTo>
                  <a:lnTo>
                    <a:pt x="150" y="125"/>
                  </a:lnTo>
                  <a:lnTo>
                    <a:pt x="146" y="140"/>
                  </a:lnTo>
                  <a:lnTo>
                    <a:pt x="143" y="156"/>
                  </a:lnTo>
                  <a:lnTo>
                    <a:pt x="140" y="154"/>
                  </a:lnTo>
                  <a:lnTo>
                    <a:pt x="136" y="154"/>
                  </a:lnTo>
                  <a:lnTo>
                    <a:pt x="132" y="154"/>
                  </a:lnTo>
                  <a:lnTo>
                    <a:pt x="129" y="154"/>
                  </a:lnTo>
                  <a:lnTo>
                    <a:pt x="127" y="147"/>
                  </a:lnTo>
                  <a:lnTo>
                    <a:pt x="127" y="141"/>
                  </a:lnTo>
                  <a:lnTo>
                    <a:pt x="127" y="133"/>
                  </a:lnTo>
                  <a:lnTo>
                    <a:pt x="126" y="127"/>
                  </a:lnTo>
                  <a:lnTo>
                    <a:pt x="124" y="131"/>
                  </a:lnTo>
                  <a:lnTo>
                    <a:pt x="121" y="138"/>
                  </a:lnTo>
                  <a:lnTo>
                    <a:pt x="120" y="146"/>
                  </a:lnTo>
                  <a:lnTo>
                    <a:pt x="119" y="154"/>
                  </a:lnTo>
                  <a:lnTo>
                    <a:pt x="113" y="154"/>
                  </a:lnTo>
                  <a:lnTo>
                    <a:pt x="105" y="153"/>
                  </a:lnTo>
                  <a:lnTo>
                    <a:pt x="98" y="153"/>
                  </a:lnTo>
                  <a:lnTo>
                    <a:pt x="90" y="153"/>
                  </a:lnTo>
                  <a:lnTo>
                    <a:pt x="90" y="147"/>
                  </a:lnTo>
                  <a:lnTo>
                    <a:pt x="92" y="141"/>
                  </a:lnTo>
                  <a:lnTo>
                    <a:pt x="92" y="136"/>
                  </a:lnTo>
                  <a:lnTo>
                    <a:pt x="93" y="130"/>
                  </a:lnTo>
                  <a:lnTo>
                    <a:pt x="92" y="128"/>
                  </a:lnTo>
                  <a:lnTo>
                    <a:pt x="90" y="128"/>
                  </a:lnTo>
                  <a:lnTo>
                    <a:pt x="89" y="128"/>
                  </a:lnTo>
                  <a:lnTo>
                    <a:pt x="88" y="130"/>
                  </a:lnTo>
                  <a:lnTo>
                    <a:pt x="87" y="132"/>
                  </a:lnTo>
                  <a:lnTo>
                    <a:pt x="84" y="140"/>
                  </a:lnTo>
                  <a:lnTo>
                    <a:pt x="80" y="153"/>
                  </a:lnTo>
                  <a:lnTo>
                    <a:pt x="77" y="153"/>
                  </a:lnTo>
                  <a:lnTo>
                    <a:pt x="73" y="153"/>
                  </a:lnTo>
                  <a:lnTo>
                    <a:pt x="68" y="153"/>
                  </a:lnTo>
                  <a:lnTo>
                    <a:pt x="64" y="153"/>
                  </a:lnTo>
                  <a:lnTo>
                    <a:pt x="64" y="146"/>
                  </a:lnTo>
                  <a:lnTo>
                    <a:pt x="64" y="138"/>
                  </a:lnTo>
                  <a:lnTo>
                    <a:pt x="64" y="132"/>
                  </a:lnTo>
                  <a:lnTo>
                    <a:pt x="63" y="125"/>
                  </a:lnTo>
                  <a:lnTo>
                    <a:pt x="62" y="126"/>
                  </a:lnTo>
                  <a:lnTo>
                    <a:pt x="61" y="126"/>
                  </a:lnTo>
                  <a:lnTo>
                    <a:pt x="59" y="126"/>
                  </a:lnTo>
                  <a:lnTo>
                    <a:pt x="58" y="133"/>
                  </a:lnTo>
                  <a:lnTo>
                    <a:pt x="57" y="140"/>
                  </a:lnTo>
                  <a:lnTo>
                    <a:pt x="54" y="147"/>
                  </a:lnTo>
                  <a:lnTo>
                    <a:pt x="53" y="153"/>
                  </a:lnTo>
                  <a:lnTo>
                    <a:pt x="51" y="153"/>
                  </a:lnTo>
                  <a:lnTo>
                    <a:pt x="47" y="153"/>
                  </a:lnTo>
                  <a:lnTo>
                    <a:pt x="43" y="153"/>
                  </a:lnTo>
                  <a:lnTo>
                    <a:pt x="41" y="153"/>
                  </a:lnTo>
                  <a:lnTo>
                    <a:pt x="41" y="147"/>
                  </a:lnTo>
                  <a:lnTo>
                    <a:pt x="41" y="140"/>
                  </a:lnTo>
                  <a:lnTo>
                    <a:pt x="42" y="127"/>
                  </a:lnTo>
                  <a:lnTo>
                    <a:pt x="45" y="106"/>
                  </a:lnTo>
                  <a:lnTo>
                    <a:pt x="43" y="106"/>
                  </a:lnTo>
                  <a:lnTo>
                    <a:pt x="42" y="107"/>
                  </a:lnTo>
                  <a:lnTo>
                    <a:pt x="41" y="107"/>
                  </a:lnTo>
                  <a:lnTo>
                    <a:pt x="38" y="119"/>
                  </a:lnTo>
                  <a:lnTo>
                    <a:pt x="36" y="130"/>
                  </a:lnTo>
                  <a:lnTo>
                    <a:pt x="32" y="141"/>
                  </a:lnTo>
                  <a:lnTo>
                    <a:pt x="30" y="153"/>
                  </a:lnTo>
                  <a:lnTo>
                    <a:pt x="26" y="153"/>
                  </a:lnTo>
                  <a:lnTo>
                    <a:pt x="24" y="152"/>
                  </a:lnTo>
                  <a:lnTo>
                    <a:pt x="20" y="152"/>
                  </a:lnTo>
                  <a:lnTo>
                    <a:pt x="16" y="152"/>
                  </a:lnTo>
                  <a:lnTo>
                    <a:pt x="16" y="147"/>
                  </a:lnTo>
                  <a:lnTo>
                    <a:pt x="16" y="141"/>
                  </a:lnTo>
                  <a:lnTo>
                    <a:pt x="15" y="136"/>
                  </a:lnTo>
                  <a:lnTo>
                    <a:pt x="15" y="131"/>
                  </a:lnTo>
                  <a:lnTo>
                    <a:pt x="12" y="137"/>
                  </a:lnTo>
                  <a:lnTo>
                    <a:pt x="11" y="144"/>
                  </a:lnTo>
                  <a:lnTo>
                    <a:pt x="7" y="151"/>
                  </a:lnTo>
                  <a:lnTo>
                    <a:pt x="0" y="152"/>
                  </a:lnTo>
                  <a:lnTo>
                    <a:pt x="0" y="147"/>
                  </a:lnTo>
                  <a:lnTo>
                    <a:pt x="0" y="143"/>
                  </a:lnTo>
                  <a:lnTo>
                    <a:pt x="0" y="138"/>
                  </a:lnTo>
                  <a:lnTo>
                    <a:pt x="0" y="135"/>
                  </a:lnTo>
                  <a:close/>
                </a:path>
              </a:pathLst>
            </a:custGeom>
            <a:solidFill>
              <a:srgbClr val="FF0000"/>
            </a:solidFill>
            <a:ln w="9525">
              <a:noFill/>
              <a:round/>
              <a:headEnd/>
              <a:tailEnd/>
            </a:ln>
          </p:spPr>
          <p:txBody>
            <a:bodyPr/>
            <a:lstStyle/>
            <a:p>
              <a:endParaRPr lang="el-GR"/>
            </a:p>
          </p:txBody>
        </p:sp>
        <p:sp>
          <p:nvSpPr>
            <p:cNvPr id="41200" name="Freeform 790"/>
            <p:cNvSpPr>
              <a:spLocks/>
            </p:cNvSpPr>
            <p:nvPr/>
          </p:nvSpPr>
          <p:spPr bwMode="auto">
            <a:xfrm>
              <a:off x="4125" y="2541"/>
              <a:ext cx="170" cy="152"/>
            </a:xfrm>
            <a:custGeom>
              <a:avLst/>
              <a:gdLst>
                <a:gd name="T0" fmla="*/ 12 w 170"/>
                <a:gd name="T1" fmla="*/ 0 h 152"/>
                <a:gd name="T2" fmla="*/ 26 w 170"/>
                <a:gd name="T3" fmla="*/ 6 h 152"/>
                <a:gd name="T4" fmla="*/ 29 w 170"/>
                <a:gd name="T5" fmla="*/ 23 h 152"/>
                <a:gd name="T6" fmla="*/ 33 w 170"/>
                <a:gd name="T7" fmla="*/ 23 h 152"/>
                <a:gd name="T8" fmla="*/ 34 w 170"/>
                <a:gd name="T9" fmla="*/ 12 h 152"/>
                <a:gd name="T10" fmla="*/ 42 w 170"/>
                <a:gd name="T11" fmla="*/ 1 h 152"/>
                <a:gd name="T12" fmla="*/ 54 w 170"/>
                <a:gd name="T13" fmla="*/ 2 h 152"/>
                <a:gd name="T14" fmla="*/ 62 w 170"/>
                <a:gd name="T15" fmla="*/ 38 h 152"/>
                <a:gd name="T16" fmla="*/ 68 w 170"/>
                <a:gd name="T17" fmla="*/ 50 h 152"/>
                <a:gd name="T18" fmla="*/ 68 w 170"/>
                <a:gd name="T19" fmla="*/ 39 h 152"/>
                <a:gd name="T20" fmla="*/ 63 w 170"/>
                <a:gd name="T21" fmla="*/ 2 h 152"/>
                <a:gd name="T22" fmla="*/ 79 w 170"/>
                <a:gd name="T23" fmla="*/ 2 h 152"/>
                <a:gd name="T24" fmla="*/ 90 w 170"/>
                <a:gd name="T25" fmla="*/ 23 h 152"/>
                <a:gd name="T26" fmla="*/ 96 w 170"/>
                <a:gd name="T27" fmla="*/ 45 h 152"/>
                <a:gd name="T28" fmla="*/ 99 w 170"/>
                <a:gd name="T29" fmla="*/ 45 h 152"/>
                <a:gd name="T30" fmla="*/ 94 w 170"/>
                <a:gd name="T31" fmla="*/ 10 h 152"/>
                <a:gd name="T32" fmla="*/ 107 w 170"/>
                <a:gd name="T33" fmla="*/ 2 h 152"/>
                <a:gd name="T34" fmla="*/ 122 w 170"/>
                <a:gd name="T35" fmla="*/ 13 h 152"/>
                <a:gd name="T36" fmla="*/ 126 w 170"/>
                <a:gd name="T37" fmla="*/ 23 h 152"/>
                <a:gd name="T38" fmla="*/ 128 w 170"/>
                <a:gd name="T39" fmla="*/ 23 h 152"/>
                <a:gd name="T40" fmla="*/ 130 w 170"/>
                <a:gd name="T41" fmla="*/ 13 h 152"/>
                <a:gd name="T42" fmla="*/ 133 w 170"/>
                <a:gd name="T43" fmla="*/ 5 h 152"/>
                <a:gd name="T44" fmla="*/ 146 w 170"/>
                <a:gd name="T45" fmla="*/ 5 h 152"/>
                <a:gd name="T46" fmla="*/ 152 w 170"/>
                <a:gd name="T47" fmla="*/ 24 h 152"/>
                <a:gd name="T48" fmla="*/ 164 w 170"/>
                <a:gd name="T49" fmla="*/ 43 h 152"/>
                <a:gd name="T50" fmla="*/ 163 w 170"/>
                <a:gd name="T51" fmla="*/ 63 h 152"/>
                <a:gd name="T52" fmla="*/ 148 w 170"/>
                <a:gd name="T53" fmla="*/ 58 h 152"/>
                <a:gd name="T54" fmla="*/ 146 w 170"/>
                <a:gd name="T55" fmla="*/ 80 h 152"/>
                <a:gd name="T56" fmla="*/ 128 w 170"/>
                <a:gd name="T57" fmla="*/ 79 h 152"/>
                <a:gd name="T58" fmla="*/ 123 w 170"/>
                <a:gd name="T59" fmla="*/ 73 h 152"/>
                <a:gd name="T60" fmla="*/ 120 w 170"/>
                <a:gd name="T61" fmla="*/ 73 h 152"/>
                <a:gd name="T62" fmla="*/ 120 w 170"/>
                <a:gd name="T63" fmla="*/ 100 h 152"/>
                <a:gd name="T64" fmla="*/ 95 w 170"/>
                <a:gd name="T65" fmla="*/ 92 h 152"/>
                <a:gd name="T66" fmla="*/ 84 w 170"/>
                <a:gd name="T67" fmla="*/ 74 h 152"/>
                <a:gd name="T68" fmla="*/ 81 w 170"/>
                <a:gd name="T69" fmla="*/ 74 h 152"/>
                <a:gd name="T70" fmla="*/ 95 w 170"/>
                <a:gd name="T71" fmla="*/ 107 h 152"/>
                <a:gd name="T72" fmla="*/ 90 w 170"/>
                <a:gd name="T73" fmla="*/ 127 h 152"/>
                <a:gd name="T74" fmla="*/ 74 w 170"/>
                <a:gd name="T75" fmla="*/ 124 h 152"/>
                <a:gd name="T76" fmla="*/ 67 w 170"/>
                <a:gd name="T77" fmla="*/ 116 h 152"/>
                <a:gd name="T78" fmla="*/ 73 w 170"/>
                <a:gd name="T79" fmla="*/ 133 h 152"/>
                <a:gd name="T80" fmla="*/ 68 w 170"/>
                <a:gd name="T81" fmla="*/ 147 h 152"/>
                <a:gd name="T82" fmla="*/ 43 w 170"/>
                <a:gd name="T83" fmla="*/ 132 h 152"/>
                <a:gd name="T84" fmla="*/ 17 w 170"/>
                <a:gd name="T85" fmla="*/ 79 h 152"/>
                <a:gd name="T86" fmla="*/ 2 w 170"/>
                <a:gd name="T87" fmla="*/ 22 h 152"/>
                <a:gd name="T88" fmla="*/ 0 w 170"/>
                <a:gd name="T89" fmla="*/ 0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152"/>
                <a:gd name="T137" fmla="*/ 170 w 170"/>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152">
                  <a:moveTo>
                    <a:pt x="0" y="0"/>
                  </a:moveTo>
                  <a:lnTo>
                    <a:pt x="6" y="0"/>
                  </a:lnTo>
                  <a:lnTo>
                    <a:pt x="12" y="0"/>
                  </a:lnTo>
                  <a:lnTo>
                    <a:pt x="18" y="0"/>
                  </a:lnTo>
                  <a:lnTo>
                    <a:pt x="25" y="0"/>
                  </a:lnTo>
                  <a:lnTo>
                    <a:pt x="26" y="6"/>
                  </a:lnTo>
                  <a:lnTo>
                    <a:pt x="27" y="12"/>
                  </a:lnTo>
                  <a:lnTo>
                    <a:pt x="28" y="17"/>
                  </a:lnTo>
                  <a:lnTo>
                    <a:pt x="29" y="23"/>
                  </a:lnTo>
                  <a:lnTo>
                    <a:pt x="31" y="23"/>
                  </a:lnTo>
                  <a:lnTo>
                    <a:pt x="32" y="23"/>
                  </a:lnTo>
                  <a:lnTo>
                    <a:pt x="33" y="23"/>
                  </a:lnTo>
                  <a:lnTo>
                    <a:pt x="34" y="23"/>
                  </a:lnTo>
                  <a:lnTo>
                    <a:pt x="34" y="18"/>
                  </a:lnTo>
                  <a:lnTo>
                    <a:pt x="34" y="12"/>
                  </a:lnTo>
                  <a:lnTo>
                    <a:pt x="33" y="7"/>
                  </a:lnTo>
                  <a:lnTo>
                    <a:pt x="33" y="2"/>
                  </a:lnTo>
                  <a:lnTo>
                    <a:pt x="42" y="1"/>
                  </a:lnTo>
                  <a:lnTo>
                    <a:pt x="47" y="1"/>
                  </a:lnTo>
                  <a:lnTo>
                    <a:pt x="50" y="1"/>
                  </a:lnTo>
                  <a:lnTo>
                    <a:pt x="54" y="2"/>
                  </a:lnTo>
                  <a:lnTo>
                    <a:pt x="57" y="13"/>
                  </a:lnTo>
                  <a:lnTo>
                    <a:pt x="59" y="26"/>
                  </a:lnTo>
                  <a:lnTo>
                    <a:pt x="62" y="38"/>
                  </a:lnTo>
                  <a:lnTo>
                    <a:pt x="65" y="50"/>
                  </a:lnTo>
                  <a:lnTo>
                    <a:pt x="67" y="50"/>
                  </a:lnTo>
                  <a:lnTo>
                    <a:pt x="68" y="50"/>
                  </a:lnTo>
                  <a:lnTo>
                    <a:pt x="69" y="52"/>
                  </a:lnTo>
                  <a:lnTo>
                    <a:pt x="68" y="39"/>
                  </a:lnTo>
                  <a:lnTo>
                    <a:pt x="65" y="26"/>
                  </a:lnTo>
                  <a:lnTo>
                    <a:pt x="63" y="13"/>
                  </a:lnTo>
                  <a:lnTo>
                    <a:pt x="63" y="2"/>
                  </a:lnTo>
                  <a:lnTo>
                    <a:pt x="68" y="2"/>
                  </a:lnTo>
                  <a:lnTo>
                    <a:pt x="74" y="2"/>
                  </a:lnTo>
                  <a:lnTo>
                    <a:pt x="79" y="2"/>
                  </a:lnTo>
                  <a:lnTo>
                    <a:pt x="84" y="2"/>
                  </a:lnTo>
                  <a:lnTo>
                    <a:pt x="88" y="13"/>
                  </a:lnTo>
                  <a:lnTo>
                    <a:pt x="90" y="23"/>
                  </a:lnTo>
                  <a:lnTo>
                    <a:pt x="93" y="34"/>
                  </a:lnTo>
                  <a:lnTo>
                    <a:pt x="95" y="45"/>
                  </a:lnTo>
                  <a:lnTo>
                    <a:pt x="96" y="45"/>
                  </a:lnTo>
                  <a:lnTo>
                    <a:pt x="97" y="45"/>
                  </a:lnTo>
                  <a:lnTo>
                    <a:pt x="99" y="45"/>
                  </a:lnTo>
                  <a:lnTo>
                    <a:pt x="99" y="38"/>
                  </a:lnTo>
                  <a:lnTo>
                    <a:pt x="96" y="24"/>
                  </a:lnTo>
                  <a:lnTo>
                    <a:pt x="94" y="10"/>
                  </a:lnTo>
                  <a:lnTo>
                    <a:pt x="94" y="2"/>
                  </a:lnTo>
                  <a:lnTo>
                    <a:pt x="100" y="2"/>
                  </a:lnTo>
                  <a:lnTo>
                    <a:pt x="107" y="2"/>
                  </a:lnTo>
                  <a:lnTo>
                    <a:pt x="114" y="2"/>
                  </a:lnTo>
                  <a:lnTo>
                    <a:pt x="120" y="3"/>
                  </a:lnTo>
                  <a:lnTo>
                    <a:pt x="122" y="13"/>
                  </a:lnTo>
                  <a:lnTo>
                    <a:pt x="123" y="18"/>
                  </a:lnTo>
                  <a:lnTo>
                    <a:pt x="125" y="22"/>
                  </a:lnTo>
                  <a:lnTo>
                    <a:pt x="126" y="23"/>
                  </a:lnTo>
                  <a:lnTo>
                    <a:pt x="127" y="23"/>
                  </a:lnTo>
                  <a:lnTo>
                    <a:pt x="128" y="23"/>
                  </a:lnTo>
                  <a:lnTo>
                    <a:pt x="130" y="23"/>
                  </a:lnTo>
                  <a:lnTo>
                    <a:pt x="130" y="18"/>
                  </a:lnTo>
                  <a:lnTo>
                    <a:pt x="130" y="13"/>
                  </a:lnTo>
                  <a:lnTo>
                    <a:pt x="130" y="10"/>
                  </a:lnTo>
                  <a:lnTo>
                    <a:pt x="128" y="5"/>
                  </a:lnTo>
                  <a:lnTo>
                    <a:pt x="133" y="5"/>
                  </a:lnTo>
                  <a:lnTo>
                    <a:pt x="137" y="5"/>
                  </a:lnTo>
                  <a:lnTo>
                    <a:pt x="142" y="5"/>
                  </a:lnTo>
                  <a:lnTo>
                    <a:pt x="146" y="5"/>
                  </a:lnTo>
                  <a:lnTo>
                    <a:pt x="148" y="11"/>
                  </a:lnTo>
                  <a:lnTo>
                    <a:pt x="151" y="17"/>
                  </a:lnTo>
                  <a:lnTo>
                    <a:pt x="152" y="24"/>
                  </a:lnTo>
                  <a:lnTo>
                    <a:pt x="154" y="31"/>
                  </a:lnTo>
                  <a:lnTo>
                    <a:pt x="159" y="37"/>
                  </a:lnTo>
                  <a:lnTo>
                    <a:pt x="164" y="43"/>
                  </a:lnTo>
                  <a:lnTo>
                    <a:pt x="169" y="50"/>
                  </a:lnTo>
                  <a:lnTo>
                    <a:pt x="170" y="57"/>
                  </a:lnTo>
                  <a:lnTo>
                    <a:pt x="163" y="63"/>
                  </a:lnTo>
                  <a:lnTo>
                    <a:pt x="159" y="63"/>
                  </a:lnTo>
                  <a:lnTo>
                    <a:pt x="157" y="62"/>
                  </a:lnTo>
                  <a:lnTo>
                    <a:pt x="148" y="58"/>
                  </a:lnTo>
                  <a:lnTo>
                    <a:pt x="151" y="66"/>
                  </a:lnTo>
                  <a:lnTo>
                    <a:pt x="151" y="74"/>
                  </a:lnTo>
                  <a:lnTo>
                    <a:pt x="146" y="80"/>
                  </a:lnTo>
                  <a:lnTo>
                    <a:pt x="133" y="85"/>
                  </a:lnTo>
                  <a:lnTo>
                    <a:pt x="131" y="83"/>
                  </a:lnTo>
                  <a:lnTo>
                    <a:pt x="128" y="79"/>
                  </a:lnTo>
                  <a:lnTo>
                    <a:pt x="126" y="76"/>
                  </a:lnTo>
                  <a:lnTo>
                    <a:pt x="123" y="73"/>
                  </a:lnTo>
                  <a:lnTo>
                    <a:pt x="122" y="73"/>
                  </a:lnTo>
                  <a:lnTo>
                    <a:pt x="121" y="73"/>
                  </a:lnTo>
                  <a:lnTo>
                    <a:pt x="120" y="73"/>
                  </a:lnTo>
                  <a:lnTo>
                    <a:pt x="125" y="86"/>
                  </a:lnTo>
                  <a:lnTo>
                    <a:pt x="126" y="94"/>
                  </a:lnTo>
                  <a:lnTo>
                    <a:pt x="120" y="100"/>
                  </a:lnTo>
                  <a:lnTo>
                    <a:pt x="107" y="111"/>
                  </a:lnTo>
                  <a:lnTo>
                    <a:pt x="100" y="101"/>
                  </a:lnTo>
                  <a:lnTo>
                    <a:pt x="95" y="92"/>
                  </a:lnTo>
                  <a:lnTo>
                    <a:pt x="89" y="83"/>
                  </a:lnTo>
                  <a:lnTo>
                    <a:pt x="85" y="73"/>
                  </a:lnTo>
                  <a:lnTo>
                    <a:pt x="84" y="74"/>
                  </a:lnTo>
                  <a:lnTo>
                    <a:pt x="83" y="74"/>
                  </a:lnTo>
                  <a:lnTo>
                    <a:pt x="81" y="74"/>
                  </a:lnTo>
                  <a:lnTo>
                    <a:pt x="85" y="85"/>
                  </a:lnTo>
                  <a:lnTo>
                    <a:pt x="90" y="96"/>
                  </a:lnTo>
                  <a:lnTo>
                    <a:pt x="95" y="107"/>
                  </a:lnTo>
                  <a:lnTo>
                    <a:pt x="97" y="120"/>
                  </a:lnTo>
                  <a:lnTo>
                    <a:pt x="94" y="123"/>
                  </a:lnTo>
                  <a:lnTo>
                    <a:pt x="90" y="127"/>
                  </a:lnTo>
                  <a:lnTo>
                    <a:pt x="85" y="129"/>
                  </a:lnTo>
                  <a:lnTo>
                    <a:pt x="79" y="132"/>
                  </a:lnTo>
                  <a:lnTo>
                    <a:pt x="74" y="124"/>
                  </a:lnTo>
                  <a:lnTo>
                    <a:pt x="72" y="120"/>
                  </a:lnTo>
                  <a:lnTo>
                    <a:pt x="69" y="117"/>
                  </a:lnTo>
                  <a:lnTo>
                    <a:pt x="67" y="116"/>
                  </a:lnTo>
                  <a:lnTo>
                    <a:pt x="68" y="121"/>
                  </a:lnTo>
                  <a:lnTo>
                    <a:pt x="70" y="127"/>
                  </a:lnTo>
                  <a:lnTo>
                    <a:pt x="73" y="133"/>
                  </a:lnTo>
                  <a:lnTo>
                    <a:pt x="74" y="139"/>
                  </a:lnTo>
                  <a:lnTo>
                    <a:pt x="72" y="143"/>
                  </a:lnTo>
                  <a:lnTo>
                    <a:pt x="68" y="147"/>
                  </a:lnTo>
                  <a:lnTo>
                    <a:pt x="63" y="150"/>
                  </a:lnTo>
                  <a:lnTo>
                    <a:pt x="57" y="152"/>
                  </a:lnTo>
                  <a:lnTo>
                    <a:pt x="43" y="132"/>
                  </a:lnTo>
                  <a:lnTo>
                    <a:pt x="33" y="115"/>
                  </a:lnTo>
                  <a:lnTo>
                    <a:pt x="23" y="96"/>
                  </a:lnTo>
                  <a:lnTo>
                    <a:pt x="17" y="79"/>
                  </a:lnTo>
                  <a:lnTo>
                    <a:pt x="11" y="62"/>
                  </a:lnTo>
                  <a:lnTo>
                    <a:pt x="6" y="42"/>
                  </a:lnTo>
                  <a:lnTo>
                    <a:pt x="2" y="22"/>
                  </a:lnTo>
                  <a:lnTo>
                    <a:pt x="0" y="0"/>
                  </a:lnTo>
                  <a:close/>
                </a:path>
              </a:pathLst>
            </a:custGeom>
            <a:solidFill>
              <a:srgbClr val="FFFF00"/>
            </a:solidFill>
            <a:ln w="9525">
              <a:noFill/>
              <a:round/>
              <a:headEnd/>
              <a:tailEnd/>
            </a:ln>
          </p:spPr>
          <p:txBody>
            <a:bodyPr/>
            <a:lstStyle/>
            <a:p>
              <a:endParaRPr lang="el-GR"/>
            </a:p>
          </p:txBody>
        </p:sp>
        <p:sp>
          <p:nvSpPr>
            <p:cNvPr id="41201" name="Freeform 791"/>
            <p:cNvSpPr>
              <a:spLocks/>
            </p:cNvSpPr>
            <p:nvPr/>
          </p:nvSpPr>
          <p:spPr bwMode="auto">
            <a:xfrm>
              <a:off x="4129" y="2656"/>
              <a:ext cx="6" cy="8"/>
            </a:xfrm>
            <a:custGeom>
              <a:avLst/>
              <a:gdLst>
                <a:gd name="T0" fmla="*/ 0 w 6"/>
                <a:gd name="T1" fmla="*/ 0 h 8"/>
                <a:gd name="T2" fmla="*/ 0 w 6"/>
                <a:gd name="T3" fmla="*/ 0 h 8"/>
                <a:gd name="T4" fmla="*/ 0 w 6"/>
                <a:gd name="T5" fmla="*/ 0 h 8"/>
                <a:gd name="T6" fmla="*/ 0 w 6"/>
                <a:gd name="T7" fmla="*/ 0 h 8"/>
                <a:gd name="T8" fmla="*/ 1 w 6"/>
                <a:gd name="T9" fmla="*/ 0 h 8"/>
                <a:gd name="T10" fmla="*/ 3 w 6"/>
                <a:gd name="T11" fmla="*/ 2 h 8"/>
                <a:gd name="T12" fmla="*/ 6 w 6"/>
                <a:gd name="T13" fmla="*/ 3 h 8"/>
                <a:gd name="T14" fmla="*/ 6 w 6"/>
                <a:gd name="T15" fmla="*/ 5 h 8"/>
                <a:gd name="T16" fmla="*/ 6 w 6"/>
                <a:gd name="T17" fmla="*/ 6 h 8"/>
                <a:gd name="T18" fmla="*/ 4 w 6"/>
                <a:gd name="T19" fmla="*/ 6 h 8"/>
                <a:gd name="T20" fmla="*/ 3 w 6"/>
                <a:gd name="T21" fmla="*/ 6 h 8"/>
                <a:gd name="T22" fmla="*/ 3 w 6"/>
                <a:gd name="T23" fmla="*/ 7 h 8"/>
                <a:gd name="T24" fmla="*/ 2 w 6"/>
                <a:gd name="T25" fmla="*/ 8 h 8"/>
                <a:gd name="T26" fmla="*/ 1 w 6"/>
                <a:gd name="T27" fmla="*/ 7 h 8"/>
                <a:gd name="T28" fmla="*/ 0 w 6"/>
                <a:gd name="T29" fmla="*/ 6 h 8"/>
                <a:gd name="T30" fmla="*/ 0 w 6"/>
                <a:gd name="T31" fmla="*/ 3 h 8"/>
                <a:gd name="T32" fmla="*/ 0 w 6"/>
                <a:gd name="T33" fmla="*/ 0 h 8"/>
                <a:gd name="T34" fmla="*/ 0 w 6"/>
                <a:gd name="T35" fmla="*/ 0 h 8"/>
                <a:gd name="T36" fmla="*/ 0 w 6"/>
                <a:gd name="T37" fmla="*/ 0 h 8"/>
                <a:gd name="T38" fmla="*/ 0 w 6"/>
                <a:gd name="T39" fmla="*/ 0 h 8"/>
                <a:gd name="T40" fmla="*/ 0 w 6"/>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8"/>
                <a:gd name="T65" fmla="*/ 6 w 6"/>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8">
                  <a:moveTo>
                    <a:pt x="0" y="0"/>
                  </a:moveTo>
                  <a:lnTo>
                    <a:pt x="0" y="0"/>
                  </a:lnTo>
                  <a:lnTo>
                    <a:pt x="1" y="0"/>
                  </a:lnTo>
                  <a:lnTo>
                    <a:pt x="3" y="2"/>
                  </a:lnTo>
                  <a:lnTo>
                    <a:pt x="6" y="3"/>
                  </a:lnTo>
                  <a:lnTo>
                    <a:pt x="6" y="5"/>
                  </a:lnTo>
                  <a:lnTo>
                    <a:pt x="6" y="6"/>
                  </a:lnTo>
                  <a:lnTo>
                    <a:pt x="4" y="6"/>
                  </a:lnTo>
                  <a:lnTo>
                    <a:pt x="3" y="6"/>
                  </a:lnTo>
                  <a:lnTo>
                    <a:pt x="3" y="7"/>
                  </a:lnTo>
                  <a:lnTo>
                    <a:pt x="2" y="8"/>
                  </a:lnTo>
                  <a:lnTo>
                    <a:pt x="1" y="7"/>
                  </a:lnTo>
                  <a:lnTo>
                    <a:pt x="0" y="6"/>
                  </a:lnTo>
                  <a:lnTo>
                    <a:pt x="0" y="3"/>
                  </a:lnTo>
                  <a:lnTo>
                    <a:pt x="0" y="0"/>
                  </a:lnTo>
                  <a:close/>
                </a:path>
              </a:pathLst>
            </a:custGeom>
            <a:solidFill>
              <a:srgbClr val="000000"/>
            </a:solidFill>
            <a:ln w="9525">
              <a:noFill/>
              <a:round/>
              <a:headEnd/>
              <a:tailEnd/>
            </a:ln>
          </p:spPr>
          <p:txBody>
            <a:bodyPr/>
            <a:lstStyle/>
            <a:p>
              <a:endParaRPr lang="el-GR"/>
            </a:p>
          </p:txBody>
        </p:sp>
        <p:sp>
          <p:nvSpPr>
            <p:cNvPr id="41202" name="Freeform 792"/>
            <p:cNvSpPr>
              <a:spLocks/>
            </p:cNvSpPr>
            <p:nvPr/>
          </p:nvSpPr>
          <p:spPr bwMode="auto">
            <a:xfrm>
              <a:off x="4156" y="2157"/>
              <a:ext cx="32" cy="13"/>
            </a:xfrm>
            <a:custGeom>
              <a:avLst/>
              <a:gdLst>
                <a:gd name="T0" fmla="*/ 1 w 32"/>
                <a:gd name="T1" fmla="*/ 8 h 13"/>
                <a:gd name="T2" fmla="*/ 10 w 32"/>
                <a:gd name="T3" fmla="*/ 5 h 13"/>
                <a:gd name="T4" fmla="*/ 18 w 32"/>
                <a:gd name="T5" fmla="*/ 2 h 13"/>
                <a:gd name="T6" fmla="*/ 26 w 32"/>
                <a:gd name="T7" fmla="*/ 0 h 13"/>
                <a:gd name="T8" fmla="*/ 32 w 32"/>
                <a:gd name="T9" fmla="*/ 0 h 13"/>
                <a:gd name="T10" fmla="*/ 32 w 32"/>
                <a:gd name="T11" fmla="*/ 0 h 13"/>
                <a:gd name="T12" fmla="*/ 32 w 32"/>
                <a:gd name="T13" fmla="*/ 1 h 13"/>
                <a:gd name="T14" fmla="*/ 32 w 32"/>
                <a:gd name="T15" fmla="*/ 2 h 13"/>
                <a:gd name="T16" fmla="*/ 32 w 32"/>
                <a:gd name="T17" fmla="*/ 3 h 13"/>
                <a:gd name="T18" fmla="*/ 17 w 32"/>
                <a:gd name="T19" fmla="*/ 8 h 13"/>
                <a:gd name="T20" fmla="*/ 8 w 32"/>
                <a:gd name="T21" fmla="*/ 11 h 13"/>
                <a:gd name="T22" fmla="*/ 3 w 32"/>
                <a:gd name="T23" fmla="*/ 12 h 13"/>
                <a:gd name="T24" fmla="*/ 0 w 32"/>
                <a:gd name="T25" fmla="*/ 13 h 13"/>
                <a:gd name="T26" fmla="*/ 1 w 32"/>
                <a:gd name="T27" fmla="*/ 12 h 13"/>
                <a:gd name="T28" fmla="*/ 1 w 32"/>
                <a:gd name="T29" fmla="*/ 11 h 13"/>
                <a:gd name="T30" fmla="*/ 1 w 32"/>
                <a:gd name="T31" fmla="*/ 10 h 13"/>
                <a:gd name="T32" fmla="*/ 1 w 32"/>
                <a:gd name="T33" fmla="*/ 8 h 13"/>
                <a:gd name="T34" fmla="*/ 1 w 32"/>
                <a:gd name="T35" fmla="*/ 8 h 13"/>
                <a:gd name="T36" fmla="*/ 1 w 32"/>
                <a:gd name="T37" fmla="*/ 8 h 13"/>
                <a:gd name="T38" fmla="*/ 1 w 32"/>
                <a:gd name="T39" fmla="*/ 8 h 13"/>
                <a:gd name="T40" fmla="*/ 1 w 32"/>
                <a:gd name="T41" fmla="*/ 8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3"/>
                <a:gd name="T65" fmla="*/ 32 w 3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3">
                  <a:moveTo>
                    <a:pt x="1" y="8"/>
                  </a:moveTo>
                  <a:lnTo>
                    <a:pt x="10" y="5"/>
                  </a:lnTo>
                  <a:lnTo>
                    <a:pt x="18" y="2"/>
                  </a:lnTo>
                  <a:lnTo>
                    <a:pt x="26" y="0"/>
                  </a:lnTo>
                  <a:lnTo>
                    <a:pt x="32" y="0"/>
                  </a:lnTo>
                  <a:lnTo>
                    <a:pt x="32" y="1"/>
                  </a:lnTo>
                  <a:lnTo>
                    <a:pt x="32" y="2"/>
                  </a:lnTo>
                  <a:lnTo>
                    <a:pt x="32" y="3"/>
                  </a:lnTo>
                  <a:lnTo>
                    <a:pt x="17" y="8"/>
                  </a:lnTo>
                  <a:lnTo>
                    <a:pt x="8" y="11"/>
                  </a:lnTo>
                  <a:lnTo>
                    <a:pt x="3" y="12"/>
                  </a:lnTo>
                  <a:lnTo>
                    <a:pt x="0" y="13"/>
                  </a:lnTo>
                  <a:lnTo>
                    <a:pt x="1" y="12"/>
                  </a:lnTo>
                  <a:lnTo>
                    <a:pt x="1" y="11"/>
                  </a:lnTo>
                  <a:lnTo>
                    <a:pt x="1" y="10"/>
                  </a:lnTo>
                  <a:lnTo>
                    <a:pt x="1" y="8"/>
                  </a:lnTo>
                  <a:close/>
                </a:path>
              </a:pathLst>
            </a:custGeom>
            <a:solidFill>
              <a:srgbClr val="000000"/>
            </a:solidFill>
            <a:ln w="9525">
              <a:noFill/>
              <a:round/>
              <a:headEnd/>
              <a:tailEnd/>
            </a:ln>
          </p:spPr>
          <p:txBody>
            <a:bodyPr/>
            <a:lstStyle/>
            <a:p>
              <a:endParaRPr lang="el-GR"/>
            </a:p>
          </p:txBody>
        </p:sp>
        <p:sp>
          <p:nvSpPr>
            <p:cNvPr id="41203" name="Freeform 793"/>
            <p:cNvSpPr>
              <a:spLocks/>
            </p:cNvSpPr>
            <p:nvPr/>
          </p:nvSpPr>
          <p:spPr bwMode="auto">
            <a:xfrm>
              <a:off x="4159" y="2275"/>
              <a:ext cx="70" cy="48"/>
            </a:xfrm>
            <a:custGeom>
              <a:avLst/>
              <a:gdLst>
                <a:gd name="T0" fmla="*/ 0 w 70"/>
                <a:gd name="T1" fmla="*/ 45 h 48"/>
                <a:gd name="T2" fmla="*/ 7 w 70"/>
                <a:gd name="T3" fmla="*/ 39 h 48"/>
                <a:gd name="T4" fmla="*/ 15 w 70"/>
                <a:gd name="T5" fmla="*/ 31 h 48"/>
                <a:gd name="T6" fmla="*/ 25 w 70"/>
                <a:gd name="T7" fmla="*/ 24 h 48"/>
                <a:gd name="T8" fmla="*/ 35 w 70"/>
                <a:gd name="T9" fmla="*/ 16 h 48"/>
                <a:gd name="T10" fmla="*/ 46 w 70"/>
                <a:gd name="T11" fmla="*/ 10 h 48"/>
                <a:gd name="T12" fmla="*/ 55 w 70"/>
                <a:gd name="T13" fmla="*/ 4 h 48"/>
                <a:gd name="T14" fmla="*/ 63 w 70"/>
                <a:gd name="T15" fmla="*/ 2 h 48"/>
                <a:gd name="T16" fmla="*/ 70 w 70"/>
                <a:gd name="T17" fmla="*/ 0 h 48"/>
                <a:gd name="T18" fmla="*/ 66 w 70"/>
                <a:gd name="T19" fmla="*/ 3 h 48"/>
                <a:gd name="T20" fmla="*/ 59 w 70"/>
                <a:gd name="T21" fmla="*/ 9 h 48"/>
                <a:gd name="T22" fmla="*/ 47 w 70"/>
                <a:gd name="T23" fmla="*/ 16 h 48"/>
                <a:gd name="T24" fmla="*/ 35 w 70"/>
                <a:gd name="T25" fmla="*/ 25 h 48"/>
                <a:gd name="T26" fmla="*/ 23 w 70"/>
                <a:gd name="T27" fmla="*/ 34 h 48"/>
                <a:gd name="T28" fmla="*/ 12 w 70"/>
                <a:gd name="T29" fmla="*/ 41 h 48"/>
                <a:gd name="T30" fmla="*/ 4 w 70"/>
                <a:gd name="T31" fmla="*/ 47 h 48"/>
                <a:gd name="T32" fmla="*/ 0 w 70"/>
                <a:gd name="T33" fmla="*/ 48 h 48"/>
                <a:gd name="T34" fmla="*/ 0 w 70"/>
                <a:gd name="T35" fmla="*/ 47 h 48"/>
                <a:gd name="T36" fmla="*/ 0 w 70"/>
                <a:gd name="T37" fmla="*/ 46 h 48"/>
                <a:gd name="T38" fmla="*/ 0 w 70"/>
                <a:gd name="T39" fmla="*/ 45 h 48"/>
                <a:gd name="T40" fmla="*/ 0 w 70"/>
                <a:gd name="T41" fmla="*/ 45 h 48"/>
                <a:gd name="T42" fmla="*/ 0 w 70"/>
                <a:gd name="T43" fmla="*/ 45 h 48"/>
                <a:gd name="T44" fmla="*/ 0 w 70"/>
                <a:gd name="T45" fmla="*/ 45 h 48"/>
                <a:gd name="T46" fmla="*/ 0 w 70"/>
                <a:gd name="T47" fmla="*/ 45 h 48"/>
                <a:gd name="T48" fmla="*/ 0 w 70"/>
                <a:gd name="T49" fmla="*/ 4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45"/>
                  </a:moveTo>
                  <a:lnTo>
                    <a:pt x="7" y="39"/>
                  </a:lnTo>
                  <a:lnTo>
                    <a:pt x="15" y="31"/>
                  </a:lnTo>
                  <a:lnTo>
                    <a:pt x="25" y="24"/>
                  </a:lnTo>
                  <a:lnTo>
                    <a:pt x="35" y="16"/>
                  </a:lnTo>
                  <a:lnTo>
                    <a:pt x="46" y="10"/>
                  </a:lnTo>
                  <a:lnTo>
                    <a:pt x="55" y="4"/>
                  </a:lnTo>
                  <a:lnTo>
                    <a:pt x="63" y="2"/>
                  </a:lnTo>
                  <a:lnTo>
                    <a:pt x="70" y="0"/>
                  </a:lnTo>
                  <a:lnTo>
                    <a:pt x="66" y="3"/>
                  </a:lnTo>
                  <a:lnTo>
                    <a:pt x="59" y="9"/>
                  </a:lnTo>
                  <a:lnTo>
                    <a:pt x="47" y="16"/>
                  </a:lnTo>
                  <a:lnTo>
                    <a:pt x="35" y="25"/>
                  </a:lnTo>
                  <a:lnTo>
                    <a:pt x="23" y="34"/>
                  </a:lnTo>
                  <a:lnTo>
                    <a:pt x="12" y="41"/>
                  </a:lnTo>
                  <a:lnTo>
                    <a:pt x="4" y="47"/>
                  </a:lnTo>
                  <a:lnTo>
                    <a:pt x="0" y="48"/>
                  </a:lnTo>
                  <a:lnTo>
                    <a:pt x="0" y="47"/>
                  </a:lnTo>
                  <a:lnTo>
                    <a:pt x="0" y="46"/>
                  </a:lnTo>
                  <a:lnTo>
                    <a:pt x="0" y="45"/>
                  </a:lnTo>
                  <a:close/>
                </a:path>
              </a:pathLst>
            </a:custGeom>
            <a:solidFill>
              <a:srgbClr val="000000"/>
            </a:solidFill>
            <a:ln w="9525">
              <a:noFill/>
              <a:round/>
              <a:headEnd/>
              <a:tailEnd/>
            </a:ln>
          </p:spPr>
          <p:txBody>
            <a:bodyPr/>
            <a:lstStyle/>
            <a:p>
              <a:endParaRPr lang="el-GR"/>
            </a:p>
          </p:txBody>
        </p:sp>
        <p:sp>
          <p:nvSpPr>
            <p:cNvPr id="41204" name="Freeform 794"/>
            <p:cNvSpPr>
              <a:spLocks/>
            </p:cNvSpPr>
            <p:nvPr/>
          </p:nvSpPr>
          <p:spPr bwMode="auto">
            <a:xfrm>
              <a:off x="4164" y="2603"/>
              <a:ext cx="13" cy="32"/>
            </a:xfrm>
            <a:custGeom>
              <a:avLst/>
              <a:gdLst>
                <a:gd name="T0" fmla="*/ 0 w 13"/>
                <a:gd name="T1" fmla="*/ 0 h 32"/>
                <a:gd name="T2" fmla="*/ 2 w 13"/>
                <a:gd name="T3" fmla="*/ 0 h 32"/>
                <a:gd name="T4" fmla="*/ 3 w 13"/>
                <a:gd name="T5" fmla="*/ 0 h 32"/>
                <a:gd name="T6" fmla="*/ 3 w 13"/>
                <a:gd name="T7" fmla="*/ 0 h 32"/>
                <a:gd name="T8" fmla="*/ 4 w 13"/>
                <a:gd name="T9" fmla="*/ 0 h 32"/>
                <a:gd name="T10" fmla="*/ 7 w 13"/>
                <a:gd name="T11" fmla="*/ 7 h 32"/>
                <a:gd name="T12" fmla="*/ 10 w 13"/>
                <a:gd name="T13" fmla="*/ 16 h 32"/>
                <a:gd name="T14" fmla="*/ 13 w 13"/>
                <a:gd name="T15" fmla="*/ 23 h 32"/>
                <a:gd name="T16" fmla="*/ 13 w 13"/>
                <a:gd name="T17" fmla="*/ 32 h 32"/>
                <a:gd name="T18" fmla="*/ 11 w 13"/>
                <a:gd name="T19" fmla="*/ 32 h 32"/>
                <a:gd name="T20" fmla="*/ 11 w 13"/>
                <a:gd name="T21" fmla="*/ 32 h 32"/>
                <a:gd name="T22" fmla="*/ 10 w 13"/>
                <a:gd name="T23" fmla="*/ 32 h 32"/>
                <a:gd name="T24" fmla="*/ 9 w 13"/>
                <a:gd name="T25" fmla="*/ 32 h 32"/>
                <a:gd name="T26" fmla="*/ 8 w 13"/>
                <a:gd name="T27" fmla="*/ 29 h 32"/>
                <a:gd name="T28" fmla="*/ 7 w 13"/>
                <a:gd name="T29" fmla="*/ 24 h 32"/>
                <a:gd name="T30" fmla="*/ 4 w 13"/>
                <a:gd name="T31" fmla="*/ 16 h 32"/>
                <a:gd name="T32" fmla="*/ 0 w 13"/>
                <a:gd name="T33" fmla="*/ 0 h 32"/>
                <a:gd name="T34" fmla="*/ 0 w 13"/>
                <a:gd name="T35" fmla="*/ 0 h 32"/>
                <a:gd name="T36" fmla="*/ 0 w 13"/>
                <a:gd name="T37" fmla="*/ 0 h 32"/>
                <a:gd name="T38" fmla="*/ 0 w 13"/>
                <a:gd name="T39" fmla="*/ 0 h 32"/>
                <a:gd name="T40" fmla="*/ 0 w 1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2"/>
                <a:gd name="T65" fmla="*/ 13 w 13"/>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2">
                  <a:moveTo>
                    <a:pt x="0" y="0"/>
                  </a:moveTo>
                  <a:lnTo>
                    <a:pt x="2" y="0"/>
                  </a:lnTo>
                  <a:lnTo>
                    <a:pt x="3" y="0"/>
                  </a:lnTo>
                  <a:lnTo>
                    <a:pt x="4" y="0"/>
                  </a:lnTo>
                  <a:lnTo>
                    <a:pt x="7" y="7"/>
                  </a:lnTo>
                  <a:lnTo>
                    <a:pt x="10" y="16"/>
                  </a:lnTo>
                  <a:lnTo>
                    <a:pt x="13" y="23"/>
                  </a:lnTo>
                  <a:lnTo>
                    <a:pt x="13" y="32"/>
                  </a:lnTo>
                  <a:lnTo>
                    <a:pt x="11" y="32"/>
                  </a:lnTo>
                  <a:lnTo>
                    <a:pt x="10" y="32"/>
                  </a:lnTo>
                  <a:lnTo>
                    <a:pt x="9" y="32"/>
                  </a:lnTo>
                  <a:lnTo>
                    <a:pt x="8" y="29"/>
                  </a:lnTo>
                  <a:lnTo>
                    <a:pt x="7" y="24"/>
                  </a:lnTo>
                  <a:lnTo>
                    <a:pt x="4" y="16"/>
                  </a:lnTo>
                  <a:lnTo>
                    <a:pt x="0" y="0"/>
                  </a:lnTo>
                  <a:close/>
                </a:path>
              </a:pathLst>
            </a:custGeom>
            <a:solidFill>
              <a:srgbClr val="000000"/>
            </a:solidFill>
            <a:ln w="9525">
              <a:noFill/>
              <a:round/>
              <a:headEnd/>
              <a:tailEnd/>
            </a:ln>
          </p:spPr>
          <p:txBody>
            <a:bodyPr/>
            <a:lstStyle/>
            <a:p>
              <a:endParaRPr lang="el-GR"/>
            </a:p>
          </p:txBody>
        </p:sp>
        <p:sp>
          <p:nvSpPr>
            <p:cNvPr id="41205" name="Freeform 795"/>
            <p:cNvSpPr>
              <a:spLocks/>
            </p:cNvSpPr>
            <p:nvPr/>
          </p:nvSpPr>
          <p:spPr bwMode="auto">
            <a:xfrm>
              <a:off x="4173" y="2884"/>
              <a:ext cx="26" cy="16"/>
            </a:xfrm>
            <a:custGeom>
              <a:avLst/>
              <a:gdLst>
                <a:gd name="T0" fmla="*/ 0 w 26"/>
                <a:gd name="T1" fmla="*/ 0 h 16"/>
                <a:gd name="T2" fmla="*/ 5 w 26"/>
                <a:gd name="T3" fmla="*/ 0 h 16"/>
                <a:gd name="T4" fmla="*/ 14 w 26"/>
                <a:gd name="T5" fmla="*/ 4 h 16"/>
                <a:gd name="T6" fmla="*/ 21 w 26"/>
                <a:gd name="T7" fmla="*/ 7 h 16"/>
                <a:gd name="T8" fmla="*/ 26 w 26"/>
                <a:gd name="T9" fmla="*/ 10 h 16"/>
                <a:gd name="T10" fmla="*/ 25 w 26"/>
                <a:gd name="T11" fmla="*/ 11 h 16"/>
                <a:gd name="T12" fmla="*/ 25 w 26"/>
                <a:gd name="T13" fmla="*/ 12 h 16"/>
                <a:gd name="T14" fmla="*/ 25 w 26"/>
                <a:gd name="T15" fmla="*/ 14 h 16"/>
                <a:gd name="T16" fmla="*/ 25 w 26"/>
                <a:gd name="T17" fmla="*/ 16 h 16"/>
                <a:gd name="T18" fmla="*/ 19 w 26"/>
                <a:gd name="T19" fmla="*/ 15 h 16"/>
                <a:gd name="T20" fmla="*/ 9 w 26"/>
                <a:gd name="T21" fmla="*/ 11 h 16"/>
                <a:gd name="T22" fmla="*/ 1 w 26"/>
                <a:gd name="T23" fmla="*/ 6 h 16"/>
                <a:gd name="T24" fmla="*/ 0 w 26"/>
                <a:gd name="T25" fmla="*/ 0 h 16"/>
                <a:gd name="T26" fmla="*/ 0 w 26"/>
                <a:gd name="T27" fmla="*/ 0 h 16"/>
                <a:gd name="T28" fmla="*/ 0 w 26"/>
                <a:gd name="T29" fmla="*/ 0 h 16"/>
                <a:gd name="T30" fmla="*/ 0 w 26"/>
                <a:gd name="T31" fmla="*/ 0 h 16"/>
                <a:gd name="T32" fmla="*/ 0 w 2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6"/>
                <a:gd name="T53" fmla="*/ 26 w 2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6">
                  <a:moveTo>
                    <a:pt x="0" y="0"/>
                  </a:moveTo>
                  <a:lnTo>
                    <a:pt x="5" y="0"/>
                  </a:lnTo>
                  <a:lnTo>
                    <a:pt x="14" y="4"/>
                  </a:lnTo>
                  <a:lnTo>
                    <a:pt x="21" y="7"/>
                  </a:lnTo>
                  <a:lnTo>
                    <a:pt x="26" y="10"/>
                  </a:lnTo>
                  <a:lnTo>
                    <a:pt x="25" y="11"/>
                  </a:lnTo>
                  <a:lnTo>
                    <a:pt x="25" y="12"/>
                  </a:lnTo>
                  <a:lnTo>
                    <a:pt x="25" y="14"/>
                  </a:lnTo>
                  <a:lnTo>
                    <a:pt x="25" y="16"/>
                  </a:lnTo>
                  <a:lnTo>
                    <a:pt x="19" y="15"/>
                  </a:lnTo>
                  <a:lnTo>
                    <a:pt x="9" y="11"/>
                  </a:lnTo>
                  <a:lnTo>
                    <a:pt x="1" y="6"/>
                  </a:lnTo>
                  <a:lnTo>
                    <a:pt x="0" y="0"/>
                  </a:lnTo>
                  <a:close/>
                </a:path>
              </a:pathLst>
            </a:custGeom>
            <a:solidFill>
              <a:srgbClr val="000000"/>
            </a:solidFill>
            <a:ln w="9525">
              <a:noFill/>
              <a:round/>
              <a:headEnd/>
              <a:tailEnd/>
            </a:ln>
          </p:spPr>
          <p:txBody>
            <a:bodyPr/>
            <a:lstStyle/>
            <a:p>
              <a:endParaRPr lang="el-GR"/>
            </a:p>
          </p:txBody>
        </p:sp>
        <p:sp>
          <p:nvSpPr>
            <p:cNvPr id="41206" name="Freeform 796"/>
            <p:cNvSpPr>
              <a:spLocks/>
            </p:cNvSpPr>
            <p:nvPr/>
          </p:nvSpPr>
          <p:spPr bwMode="auto">
            <a:xfrm>
              <a:off x="4192" y="2604"/>
              <a:ext cx="163" cy="175"/>
            </a:xfrm>
            <a:custGeom>
              <a:avLst/>
              <a:gdLst>
                <a:gd name="T0" fmla="*/ 18 w 163"/>
                <a:gd name="T1" fmla="*/ 86 h 175"/>
                <a:gd name="T2" fmla="*/ 34 w 163"/>
                <a:gd name="T3" fmla="*/ 97 h 175"/>
                <a:gd name="T4" fmla="*/ 55 w 163"/>
                <a:gd name="T5" fmla="*/ 107 h 175"/>
                <a:gd name="T6" fmla="*/ 39 w 163"/>
                <a:gd name="T7" fmla="*/ 92 h 175"/>
                <a:gd name="T8" fmla="*/ 23 w 163"/>
                <a:gd name="T9" fmla="*/ 78 h 175"/>
                <a:gd name="T10" fmla="*/ 28 w 163"/>
                <a:gd name="T11" fmla="*/ 71 h 175"/>
                <a:gd name="T12" fmla="*/ 39 w 163"/>
                <a:gd name="T13" fmla="*/ 65 h 175"/>
                <a:gd name="T14" fmla="*/ 60 w 163"/>
                <a:gd name="T15" fmla="*/ 81 h 175"/>
                <a:gd name="T16" fmla="*/ 82 w 163"/>
                <a:gd name="T17" fmla="*/ 96 h 175"/>
                <a:gd name="T18" fmla="*/ 96 w 163"/>
                <a:gd name="T19" fmla="*/ 97 h 175"/>
                <a:gd name="T20" fmla="*/ 72 w 163"/>
                <a:gd name="T21" fmla="*/ 81 h 175"/>
                <a:gd name="T22" fmla="*/ 48 w 163"/>
                <a:gd name="T23" fmla="*/ 64 h 175"/>
                <a:gd name="T24" fmla="*/ 53 w 163"/>
                <a:gd name="T25" fmla="*/ 49 h 175"/>
                <a:gd name="T26" fmla="*/ 63 w 163"/>
                <a:gd name="T27" fmla="*/ 49 h 175"/>
                <a:gd name="T28" fmla="*/ 81 w 163"/>
                <a:gd name="T29" fmla="*/ 60 h 175"/>
                <a:gd name="T30" fmla="*/ 100 w 163"/>
                <a:gd name="T31" fmla="*/ 70 h 175"/>
                <a:gd name="T32" fmla="*/ 101 w 163"/>
                <a:gd name="T33" fmla="*/ 66 h 175"/>
                <a:gd name="T34" fmla="*/ 86 w 163"/>
                <a:gd name="T35" fmla="*/ 55 h 175"/>
                <a:gd name="T36" fmla="*/ 70 w 163"/>
                <a:gd name="T37" fmla="*/ 44 h 175"/>
                <a:gd name="T38" fmla="*/ 75 w 163"/>
                <a:gd name="T39" fmla="*/ 29 h 175"/>
                <a:gd name="T40" fmla="*/ 93 w 163"/>
                <a:gd name="T41" fmla="*/ 23 h 175"/>
                <a:gd name="T42" fmla="*/ 115 w 163"/>
                <a:gd name="T43" fmla="*/ 32 h 175"/>
                <a:gd name="T44" fmla="*/ 116 w 163"/>
                <a:gd name="T45" fmla="*/ 29 h 175"/>
                <a:gd name="T46" fmla="*/ 110 w 163"/>
                <a:gd name="T47" fmla="*/ 23 h 175"/>
                <a:gd name="T48" fmla="*/ 98 w 163"/>
                <a:gd name="T49" fmla="*/ 10 h 175"/>
                <a:gd name="T50" fmla="*/ 110 w 163"/>
                <a:gd name="T51" fmla="*/ 0 h 175"/>
                <a:gd name="T52" fmla="*/ 129 w 163"/>
                <a:gd name="T53" fmla="*/ 7 h 175"/>
                <a:gd name="T54" fmla="*/ 149 w 163"/>
                <a:gd name="T55" fmla="*/ 16 h 175"/>
                <a:gd name="T56" fmla="*/ 163 w 163"/>
                <a:gd name="T57" fmla="*/ 24 h 175"/>
                <a:gd name="T58" fmla="*/ 163 w 163"/>
                <a:gd name="T59" fmla="*/ 36 h 175"/>
                <a:gd name="T60" fmla="*/ 153 w 163"/>
                <a:gd name="T61" fmla="*/ 33 h 175"/>
                <a:gd name="T62" fmla="*/ 150 w 163"/>
                <a:gd name="T63" fmla="*/ 34 h 175"/>
                <a:gd name="T64" fmla="*/ 152 w 163"/>
                <a:gd name="T65" fmla="*/ 37 h 175"/>
                <a:gd name="T66" fmla="*/ 161 w 163"/>
                <a:gd name="T67" fmla="*/ 43 h 175"/>
                <a:gd name="T68" fmla="*/ 161 w 163"/>
                <a:gd name="T69" fmla="*/ 64 h 175"/>
                <a:gd name="T70" fmla="*/ 145 w 163"/>
                <a:gd name="T71" fmla="*/ 65 h 175"/>
                <a:gd name="T72" fmla="*/ 128 w 163"/>
                <a:gd name="T73" fmla="*/ 60 h 175"/>
                <a:gd name="T74" fmla="*/ 128 w 163"/>
                <a:gd name="T75" fmla="*/ 63 h 175"/>
                <a:gd name="T76" fmla="*/ 154 w 163"/>
                <a:gd name="T77" fmla="*/ 75 h 175"/>
                <a:gd name="T78" fmla="*/ 161 w 163"/>
                <a:gd name="T79" fmla="*/ 92 h 175"/>
                <a:gd name="T80" fmla="*/ 155 w 163"/>
                <a:gd name="T81" fmla="*/ 103 h 175"/>
                <a:gd name="T82" fmla="*/ 132 w 163"/>
                <a:gd name="T83" fmla="*/ 99 h 175"/>
                <a:gd name="T84" fmla="*/ 153 w 163"/>
                <a:gd name="T85" fmla="*/ 111 h 175"/>
                <a:gd name="T86" fmla="*/ 160 w 163"/>
                <a:gd name="T87" fmla="*/ 124 h 175"/>
                <a:gd name="T88" fmla="*/ 144 w 163"/>
                <a:gd name="T89" fmla="*/ 132 h 175"/>
                <a:gd name="T90" fmla="*/ 128 w 163"/>
                <a:gd name="T91" fmla="*/ 129 h 175"/>
                <a:gd name="T92" fmla="*/ 143 w 163"/>
                <a:gd name="T93" fmla="*/ 138 h 175"/>
                <a:gd name="T94" fmla="*/ 159 w 163"/>
                <a:gd name="T95" fmla="*/ 159 h 175"/>
                <a:gd name="T96" fmla="*/ 137 w 163"/>
                <a:gd name="T97" fmla="*/ 171 h 175"/>
                <a:gd name="T98" fmla="*/ 74 w 163"/>
                <a:gd name="T99" fmla="*/ 152 h 175"/>
                <a:gd name="T100" fmla="*/ 17 w 163"/>
                <a:gd name="T101" fmla="*/ 116 h 175"/>
                <a:gd name="T102" fmla="*/ 0 w 163"/>
                <a:gd name="T103" fmla="*/ 97 h 175"/>
                <a:gd name="T104" fmla="*/ 0 w 163"/>
                <a:gd name="T105" fmla="*/ 96 h 175"/>
                <a:gd name="T106" fmla="*/ 0 w 163"/>
                <a:gd name="T107" fmla="*/ 96 h 1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
                <a:gd name="T163" fmla="*/ 0 h 175"/>
                <a:gd name="T164" fmla="*/ 163 w 163"/>
                <a:gd name="T165" fmla="*/ 175 h 1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 h="175">
                  <a:moveTo>
                    <a:pt x="0" y="96"/>
                  </a:moveTo>
                  <a:lnTo>
                    <a:pt x="9" y="89"/>
                  </a:lnTo>
                  <a:lnTo>
                    <a:pt x="18" y="86"/>
                  </a:lnTo>
                  <a:lnTo>
                    <a:pt x="24" y="89"/>
                  </a:lnTo>
                  <a:lnTo>
                    <a:pt x="29" y="92"/>
                  </a:lnTo>
                  <a:lnTo>
                    <a:pt x="34" y="97"/>
                  </a:lnTo>
                  <a:lnTo>
                    <a:pt x="39" y="103"/>
                  </a:lnTo>
                  <a:lnTo>
                    <a:pt x="47" y="107"/>
                  </a:lnTo>
                  <a:lnTo>
                    <a:pt x="55" y="107"/>
                  </a:lnTo>
                  <a:lnTo>
                    <a:pt x="51" y="103"/>
                  </a:lnTo>
                  <a:lnTo>
                    <a:pt x="48" y="100"/>
                  </a:lnTo>
                  <a:lnTo>
                    <a:pt x="39" y="92"/>
                  </a:lnTo>
                  <a:lnTo>
                    <a:pt x="23" y="80"/>
                  </a:lnTo>
                  <a:lnTo>
                    <a:pt x="23" y="79"/>
                  </a:lnTo>
                  <a:lnTo>
                    <a:pt x="23" y="78"/>
                  </a:lnTo>
                  <a:lnTo>
                    <a:pt x="23" y="76"/>
                  </a:lnTo>
                  <a:lnTo>
                    <a:pt x="22" y="76"/>
                  </a:lnTo>
                  <a:lnTo>
                    <a:pt x="28" y="71"/>
                  </a:lnTo>
                  <a:lnTo>
                    <a:pt x="32" y="69"/>
                  </a:lnTo>
                  <a:lnTo>
                    <a:pt x="35" y="66"/>
                  </a:lnTo>
                  <a:lnTo>
                    <a:pt x="39" y="65"/>
                  </a:lnTo>
                  <a:lnTo>
                    <a:pt x="45" y="71"/>
                  </a:lnTo>
                  <a:lnTo>
                    <a:pt x="53" y="76"/>
                  </a:lnTo>
                  <a:lnTo>
                    <a:pt x="60" y="81"/>
                  </a:lnTo>
                  <a:lnTo>
                    <a:pt x="68" y="87"/>
                  </a:lnTo>
                  <a:lnTo>
                    <a:pt x="75" y="91"/>
                  </a:lnTo>
                  <a:lnTo>
                    <a:pt x="82" y="96"/>
                  </a:lnTo>
                  <a:lnTo>
                    <a:pt x="91" y="100"/>
                  </a:lnTo>
                  <a:lnTo>
                    <a:pt x="98" y="102"/>
                  </a:lnTo>
                  <a:lnTo>
                    <a:pt x="96" y="97"/>
                  </a:lnTo>
                  <a:lnTo>
                    <a:pt x="90" y="92"/>
                  </a:lnTo>
                  <a:lnTo>
                    <a:pt x="81" y="87"/>
                  </a:lnTo>
                  <a:lnTo>
                    <a:pt x="72" y="81"/>
                  </a:lnTo>
                  <a:lnTo>
                    <a:pt x="63" y="76"/>
                  </a:lnTo>
                  <a:lnTo>
                    <a:pt x="54" y="70"/>
                  </a:lnTo>
                  <a:lnTo>
                    <a:pt x="48" y="64"/>
                  </a:lnTo>
                  <a:lnTo>
                    <a:pt x="44" y="57"/>
                  </a:lnTo>
                  <a:lnTo>
                    <a:pt x="49" y="53"/>
                  </a:lnTo>
                  <a:lnTo>
                    <a:pt x="53" y="49"/>
                  </a:lnTo>
                  <a:lnTo>
                    <a:pt x="56" y="47"/>
                  </a:lnTo>
                  <a:lnTo>
                    <a:pt x="60" y="45"/>
                  </a:lnTo>
                  <a:lnTo>
                    <a:pt x="63" y="49"/>
                  </a:lnTo>
                  <a:lnTo>
                    <a:pt x="68" y="53"/>
                  </a:lnTo>
                  <a:lnTo>
                    <a:pt x="74" y="57"/>
                  </a:lnTo>
                  <a:lnTo>
                    <a:pt x="81" y="60"/>
                  </a:lnTo>
                  <a:lnTo>
                    <a:pt x="87" y="64"/>
                  </a:lnTo>
                  <a:lnTo>
                    <a:pt x="95" y="68"/>
                  </a:lnTo>
                  <a:lnTo>
                    <a:pt x="100" y="70"/>
                  </a:lnTo>
                  <a:lnTo>
                    <a:pt x="105" y="71"/>
                  </a:lnTo>
                  <a:lnTo>
                    <a:pt x="106" y="70"/>
                  </a:lnTo>
                  <a:lnTo>
                    <a:pt x="101" y="66"/>
                  </a:lnTo>
                  <a:lnTo>
                    <a:pt x="96" y="63"/>
                  </a:lnTo>
                  <a:lnTo>
                    <a:pt x="91" y="59"/>
                  </a:lnTo>
                  <a:lnTo>
                    <a:pt x="86" y="55"/>
                  </a:lnTo>
                  <a:lnTo>
                    <a:pt x="80" y="52"/>
                  </a:lnTo>
                  <a:lnTo>
                    <a:pt x="75" y="48"/>
                  </a:lnTo>
                  <a:lnTo>
                    <a:pt x="70" y="44"/>
                  </a:lnTo>
                  <a:lnTo>
                    <a:pt x="65" y="39"/>
                  </a:lnTo>
                  <a:lnTo>
                    <a:pt x="70" y="34"/>
                  </a:lnTo>
                  <a:lnTo>
                    <a:pt x="75" y="29"/>
                  </a:lnTo>
                  <a:lnTo>
                    <a:pt x="79" y="26"/>
                  </a:lnTo>
                  <a:lnTo>
                    <a:pt x="84" y="21"/>
                  </a:lnTo>
                  <a:lnTo>
                    <a:pt x="93" y="23"/>
                  </a:lnTo>
                  <a:lnTo>
                    <a:pt x="101" y="28"/>
                  </a:lnTo>
                  <a:lnTo>
                    <a:pt x="108" y="31"/>
                  </a:lnTo>
                  <a:lnTo>
                    <a:pt x="115" y="32"/>
                  </a:lnTo>
                  <a:lnTo>
                    <a:pt x="116" y="31"/>
                  </a:lnTo>
                  <a:lnTo>
                    <a:pt x="116" y="29"/>
                  </a:lnTo>
                  <a:lnTo>
                    <a:pt x="112" y="26"/>
                  </a:lnTo>
                  <a:lnTo>
                    <a:pt x="110" y="23"/>
                  </a:lnTo>
                  <a:lnTo>
                    <a:pt x="105" y="20"/>
                  </a:lnTo>
                  <a:lnTo>
                    <a:pt x="95" y="13"/>
                  </a:lnTo>
                  <a:lnTo>
                    <a:pt x="98" y="10"/>
                  </a:lnTo>
                  <a:lnTo>
                    <a:pt x="102" y="6"/>
                  </a:lnTo>
                  <a:lnTo>
                    <a:pt x="106" y="3"/>
                  </a:lnTo>
                  <a:lnTo>
                    <a:pt x="110" y="0"/>
                  </a:lnTo>
                  <a:lnTo>
                    <a:pt x="116" y="1"/>
                  </a:lnTo>
                  <a:lnTo>
                    <a:pt x="123" y="3"/>
                  </a:lnTo>
                  <a:lnTo>
                    <a:pt x="129" y="7"/>
                  </a:lnTo>
                  <a:lnTo>
                    <a:pt x="136" y="10"/>
                  </a:lnTo>
                  <a:lnTo>
                    <a:pt x="142" y="13"/>
                  </a:lnTo>
                  <a:lnTo>
                    <a:pt x="149" y="16"/>
                  </a:lnTo>
                  <a:lnTo>
                    <a:pt x="155" y="18"/>
                  </a:lnTo>
                  <a:lnTo>
                    <a:pt x="163" y="21"/>
                  </a:lnTo>
                  <a:lnTo>
                    <a:pt x="163" y="24"/>
                  </a:lnTo>
                  <a:lnTo>
                    <a:pt x="163" y="28"/>
                  </a:lnTo>
                  <a:lnTo>
                    <a:pt x="163" y="32"/>
                  </a:lnTo>
                  <a:lnTo>
                    <a:pt x="163" y="36"/>
                  </a:lnTo>
                  <a:lnTo>
                    <a:pt x="159" y="34"/>
                  </a:lnTo>
                  <a:lnTo>
                    <a:pt x="157" y="34"/>
                  </a:lnTo>
                  <a:lnTo>
                    <a:pt x="153" y="33"/>
                  </a:lnTo>
                  <a:lnTo>
                    <a:pt x="150" y="33"/>
                  </a:lnTo>
                  <a:lnTo>
                    <a:pt x="150" y="34"/>
                  </a:lnTo>
                  <a:lnTo>
                    <a:pt x="149" y="34"/>
                  </a:lnTo>
                  <a:lnTo>
                    <a:pt x="149" y="36"/>
                  </a:lnTo>
                  <a:lnTo>
                    <a:pt x="152" y="37"/>
                  </a:lnTo>
                  <a:lnTo>
                    <a:pt x="155" y="39"/>
                  </a:lnTo>
                  <a:lnTo>
                    <a:pt x="159" y="40"/>
                  </a:lnTo>
                  <a:lnTo>
                    <a:pt x="161" y="43"/>
                  </a:lnTo>
                  <a:lnTo>
                    <a:pt x="161" y="49"/>
                  </a:lnTo>
                  <a:lnTo>
                    <a:pt x="161" y="57"/>
                  </a:lnTo>
                  <a:lnTo>
                    <a:pt x="161" y="64"/>
                  </a:lnTo>
                  <a:lnTo>
                    <a:pt x="161" y="70"/>
                  </a:lnTo>
                  <a:lnTo>
                    <a:pt x="153" y="68"/>
                  </a:lnTo>
                  <a:lnTo>
                    <a:pt x="145" y="65"/>
                  </a:lnTo>
                  <a:lnTo>
                    <a:pt x="137" y="61"/>
                  </a:lnTo>
                  <a:lnTo>
                    <a:pt x="128" y="59"/>
                  </a:lnTo>
                  <a:lnTo>
                    <a:pt x="128" y="60"/>
                  </a:lnTo>
                  <a:lnTo>
                    <a:pt x="128" y="61"/>
                  </a:lnTo>
                  <a:lnTo>
                    <a:pt x="128" y="63"/>
                  </a:lnTo>
                  <a:lnTo>
                    <a:pt x="137" y="66"/>
                  </a:lnTo>
                  <a:lnTo>
                    <a:pt x="145" y="71"/>
                  </a:lnTo>
                  <a:lnTo>
                    <a:pt x="154" y="75"/>
                  </a:lnTo>
                  <a:lnTo>
                    <a:pt x="160" y="80"/>
                  </a:lnTo>
                  <a:lnTo>
                    <a:pt x="160" y="86"/>
                  </a:lnTo>
                  <a:lnTo>
                    <a:pt x="161" y="92"/>
                  </a:lnTo>
                  <a:lnTo>
                    <a:pt x="161" y="99"/>
                  </a:lnTo>
                  <a:lnTo>
                    <a:pt x="161" y="105"/>
                  </a:lnTo>
                  <a:lnTo>
                    <a:pt x="155" y="103"/>
                  </a:lnTo>
                  <a:lnTo>
                    <a:pt x="148" y="100"/>
                  </a:lnTo>
                  <a:lnTo>
                    <a:pt x="139" y="99"/>
                  </a:lnTo>
                  <a:lnTo>
                    <a:pt x="132" y="99"/>
                  </a:lnTo>
                  <a:lnTo>
                    <a:pt x="138" y="103"/>
                  </a:lnTo>
                  <a:lnTo>
                    <a:pt x="145" y="107"/>
                  </a:lnTo>
                  <a:lnTo>
                    <a:pt x="153" y="111"/>
                  </a:lnTo>
                  <a:lnTo>
                    <a:pt x="160" y="115"/>
                  </a:lnTo>
                  <a:lnTo>
                    <a:pt x="160" y="120"/>
                  </a:lnTo>
                  <a:lnTo>
                    <a:pt x="160" y="124"/>
                  </a:lnTo>
                  <a:lnTo>
                    <a:pt x="160" y="131"/>
                  </a:lnTo>
                  <a:lnTo>
                    <a:pt x="160" y="136"/>
                  </a:lnTo>
                  <a:lnTo>
                    <a:pt x="144" y="132"/>
                  </a:lnTo>
                  <a:lnTo>
                    <a:pt x="136" y="129"/>
                  </a:lnTo>
                  <a:lnTo>
                    <a:pt x="132" y="129"/>
                  </a:lnTo>
                  <a:lnTo>
                    <a:pt x="128" y="129"/>
                  </a:lnTo>
                  <a:lnTo>
                    <a:pt x="131" y="132"/>
                  </a:lnTo>
                  <a:lnTo>
                    <a:pt x="134" y="134"/>
                  </a:lnTo>
                  <a:lnTo>
                    <a:pt x="143" y="138"/>
                  </a:lnTo>
                  <a:lnTo>
                    <a:pt x="159" y="144"/>
                  </a:lnTo>
                  <a:lnTo>
                    <a:pt x="159" y="152"/>
                  </a:lnTo>
                  <a:lnTo>
                    <a:pt x="159" y="159"/>
                  </a:lnTo>
                  <a:lnTo>
                    <a:pt x="159" y="168"/>
                  </a:lnTo>
                  <a:lnTo>
                    <a:pt x="159" y="175"/>
                  </a:lnTo>
                  <a:lnTo>
                    <a:pt x="137" y="171"/>
                  </a:lnTo>
                  <a:lnTo>
                    <a:pt x="115" y="165"/>
                  </a:lnTo>
                  <a:lnTo>
                    <a:pt x="93" y="159"/>
                  </a:lnTo>
                  <a:lnTo>
                    <a:pt x="74" y="152"/>
                  </a:lnTo>
                  <a:lnTo>
                    <a:pt x="54" y="142"/>
                  </a:lnTo>
                  <a:lnTo>
                    <a:pt x="35" y="129"/>
                  </a:lnTo>
                  <a:lnTo>
                    <a:pt x="17" y="116"/>
                  </a:lnTo>
                  <a:lnTo>
                    <a:pt x="0" y="100"/>
                  </a:lnTo>
                  <a:lnTo>
                    <a:pt x="0" y="99"/>
                  </a:lnTo>
                  <a:lnTo>
                    <a:pt x="0" y="97"/>
                  </a:lnTo>
                  <a:lnTo>
                    <a:pt x="0" y="96"/>
                  </a:lnTo>
                  <a:close/>
                </a:path>
              </a:pathLst>
            </a:custGeom>
            <a:solidFill>
              <a:srgbClr val="FF0000"/>
            </a:solidFill>
            <a:ln w="9525">
              <a:noFill/>
              <a:round/>
              <a:headEnd/>
              <a:tailEnd/>
            </a:ln>
          </p:spPr>
          <p:txBody>
            <a:bodyPr/>
            <a:lstStyle/>
            <a:p>
              <a:endParaRPr lang="el-GR"/>
            </a:p>
          </p:txBody>
        </p:sp>
        <p:sp>
          <p:nvSpPr>
            <p:cNvPr id="41207" name="Freeform 797"/>
            <p:cNvSpPr>
              <a:spLocks/>
            </p:cNvSpPr>
            <p:nvPr/>
          </p:nvSpPr>
          <p:spPr bwMode="auto">
            <a:xfrm>
              <a:off x="4199" y="2299"/>
              <a:ext cx="161" cy="168"/>
            </a:xfrm>
            <a:custGeom>
              <a:avLst/>
              <a:gdLst>
                <a:gd name="T0" fmla="*/ 38 w 161"/>
                <a:gd name="T1" fmla="*/ 39 h 168"/>
                <a:gd name="T2" fmla="*/ 95 w 161"/>
                <a:gd name="T3" fmla="*/ 11 h 168"/>
                <a:gd name="T4" fmla="*/ 161 w 161"/>
                <a:gd name="T5" fmla="*/ 0 h 168"/>
                <a:gd name="T6" fmla="*/ 161 w 161"/>
                <a:gd name="T7" fmla="*/ 13 h 168"/>
                <a:gd name="T8" fmla="*/ 143 w 161"/>
                <a:gd name="T9" fmla="*/ 21 h 168"/>
                <a:gd name="T10" fmla="*/ 126 w 161"/>
                <a:gd name="T11" fmla="*/ 24 h 168"/>
                <a:gd name="T12" fmla="*/ 125 w 161"/>
                <a:gd name="T13" fmla="*/ 26 h 168"/>
                <a:gd name="T14" fmla="*/ 154 w 161"/>
                <a:gd name="T15" fmla="*/ 27 h 168"/>
                <a:gd name="T16" fmla="*/ 159 w 161"/>
                <a:gd name="T17" fmla="*/ 37 h 168"/>
                <a:gd name="T18" fmla="*/ 153 w 161"/>
                <a:gd name="T19" fmla="*/ 48 h 168"/>
                <a:gd name="T20" fmla="*/ 137 w 161"/>
                <a:gd name="T21" fmla="*/ 52 h 168"/>
                <a:gd name="T22" fmla="*/ 117 w 161"/>
                <a:gd name="T23" fmla="*/ 57 h 168"/>
                <a:gd name="T24" fmla="*/ 111 w 161"/>
                <a:gd name="T25" fmla="*/ 60 h 168"/>
                <a:gd name="T26" fmla="*/ 119 w 161"/>
                <a:gd name="T27" fmla="*/ 60 h 168"/>
                <a:gd name="T28" fmla="*/ 133 w 161"/>
                <a:gd name="T29" fmla="*/ 58 h 168"/>
                <a:gd name="T30" fmla="*/ 151 w 161"/>
                <a:gd name="T31" fmla="*/ 57 h 168"/>
                <a:gd name="T32" fmla="*/ 159 w 161"/>
                <a:gd name="T33" fmla="*/ 65 h 168"/>
                <a:gd name="T34" fmla="*/ 151 w 161"/>
                <a:gd name="T35" fmla="*/ 78 h 168"/>
                <a:gd name="T36" fmla="*/ 138 w 161"/>
                <a:gd name="T37" fmla="*/ 84 h 168"/>
                <a:gd name="T38" fmla="*/ 154 w 161"/>
                <a:gd name="T39" fmla="*/ 84 h 168"/>
                <a:gd name="T40" fmla="*/ 159 w 161"/>
                <a:gd name="T41" fmla="*/ 92 h 168"/>
                <a:gd name="T42" fmla="*/ 154 w 161"/>
                <a:gd name="T43" fmla="*/ 102 h 168"/>
                <a:gd name="T44" fmla="*/ 140 w 161"/>
                <a:gd name="T45" fmla="*/ 105 h 168"/>
                <a:gd name="T46" fmla="*/ 124 w 161"/>
                <a:gd name="T47" fmla="*/ 108 h 168"/>
                <a:gd name="T48" fmla="*/ 117 w 161"/>
                <a:gd name="T49" fmla="*/ 111 h 168"/>
                <a:gd name="T50" fmla="*/ 122 w 161"/>
                <a:gd name="T51" fmla="*/ 112 h 168"/>
                <a:gd name="T52" fmla="*/ 138 w 161"/>
                <a:gd name="T53" fmla="*/ 111 h 168"/>
                <a:gd name="T54" fmla="*/ 153 w 161"/>
                <a:gd name="T55" fmla="*/ 110 h 168"/>
                <a:gd name="T56" fmla="*/ 158 w 161"/>
                <a:gd name="T57" fmla="*/ 118 h 168"/>
                <a:gd name="T58" fmla="*/ 156 w 161"/>
                <a:gd name="T59" fmla="*/ 127 h 168"/>
                <a:gd name="T60" fmla="*/ 150 w 161"/>
                <a:gd name="T61" fmla="*/ 129 h 168"/>
                <a:gd name="T62" fmla="*/ 151 w 161"/>
                <a:gd name="T63" fmla="*/ 134 h 168"/>
                <a:gd name="T64" fmla="*/ 156 w 161"/>
                <a:gd name="T65" fmla="*/ 134 h 168"/>
                <a:gd name="T66" fmla="*/ 158 w 161"/>
                <a:gd name="T67" fmla="*/ 136 h 168"/>
                <a:gd name="T68" fmla="*/ 158 w 161"/>
                <a:gd name="T69" fmla="*/ 144 h 168"/>
                <a:gd name="T70" fmla="*/ 135 w 161"/>
                <a:gd name="T71" fmla="*/ 148 h 168"/>
                <a:gd name="T72" fmla="*/ 114 w 161"/>
                <a:gd name="T73" fmla="*/ 158 h 168"/>
                <a:gd name="T74" fmla="*/ 96 w 161"/>
                <a:gd name="T75" fmla="*/ 168 h 168"/>
                <a:gd name="T76" fmla="*/ 93 w 161"/>
                <a:gd name="T77" fmla="*/ 168 h 168"/>
                <a:gd name="T78" fmla="*/ 79 w 161"/>
                <a:gd name="T79" fmla="*/ 154 h 168"/>
                <a:gd name="T80" fmla="*/ 95 w 161"/>
                <a:gd name="T81" fmla="*/ 138 h 168"/>
                <a:gd name="T82" fmla="*/ 96 w 161"/>
                <a:gd name="T83" fmla="*/ 129 h 168"/>
                <a:gd name="T84" fmla="*/ 70 w 161"/>
                <a:gd name="T85" fmla="*/ 147 h 168"/>
                <a:gd name="T86" fmla="*/ 62 w 161"/>
                <a:gd name="T87" fmla="*/ 120 h 168"/>
                <a:gd name="T88" fmla="*/ 77 w 161"/>
                <a:gd name="T89" fmla="*/ 107 h 168"/>
                <a:gd name="T90" fmla="*/ 68 w 161"/>
                <a:gd name="T91" fmla="*/ 108 h 168"/>
                <a:gd name="T92" fmla="*/ 46 w 161"/>
                <a:gd name="T93" fmla="*/ 121 h 168"/>
                <a:gd name="T94" fmla="*/ 35 w 161"/>
                <a:gd name="T95" fmla="*/ 108 h 168"/>
                <a:gd name="T96" fmla="*/ 44 w 161"/>
                <a:gd name="T97" fmla="*/ 95 h 168"/>
                <a:gd name="T98" fmla="*/ 61 w 161"/>
                <a:gd name="T99" fmla="*/ 85 h 168"/>
                <a:gd name="T100" fmla="*/ 75 w 161"/>
                <a:gd name="T101" fmla="*/ 78 h 168"/>
                <a:gd name="T102" fmla="*/ 75 w 161"/>
                <a:gd name="T103" fmla="*/ 75 h 168"/>
                <a:gd name="T104" fmla="*/ 64 w 161"/>
                <a:gd name="T105" fmla="*/ 79 h 168"/>
                <a:gd name="T106" fmla="*/ 43 w 161"/>
                <a:gd name="T107" fmla="*/ 91 h 168"/>
                <a:gd name="T108" fmla="*/ 25 w 161"/>
                <a:gd name="T109" fmla="*/ 99 h 168"/>
                <a:gd name="T110" fmla="*/ 12 w 161"/>
                <a:gd name="T111" fmla="*/ 85 h 168"/>
                <a:gd name="T112" fmla="*/ 26 w 161"/>
                <a:gd name="T113" fmla="*/ 71 h 168"/>
                <a:gd name="T114" fmla="*/ 37 w 161"/>
                <a:gd name="T115" fmla="*/ 66 h 168"/>
                <a:gd name="T116" fmla="*/ 37 w 161"/>
                <a:gd name="T117" fmla="*/ 61 h 168"/>
                <a:gd name="T118" fmla="*/ 11 w 161"/>
                <a:gd name="T119" fmla="*/ 74 h 168"/>
                <a:gd name="T120" fmla="*/ 0 w 161"/>
                <a:gd name="T121" fmla="*/ 71 h 168"/>
                <a:gd name="T122" fmla="*/ 0 w 161"/>
                <a:gd name="T123" fmla="*/ 70 h 168"/>
                <a:gd name="T124" fmla="*/ 0 w 161"/>
                <a:gd name="T125" fmla="*/ 70 h 1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
                <a:gd name="T190" fmla="*/ 0 h 168"/>
                <a:gd name="T191" fmla="*/ 161 w 161"/>
                <a:gd name="T192" fmla="*/ 168 h 1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 h="168">
                  <a:moveTo>
                    <a:pt x="0" y="70"/>
                  </a:moveTo>
                  <a:lnTo>
                    <a:pt x="20" y="53"/>
                  </a:lnTo>
                  <a:lnTo>
                    <a:pt x="38" y="39"/>
                  </a:lnTo>
                  <a:lnTo>
                    <a:pt x="57" y="28"/>
                  </a:lnTo>
                  <a:lnTo>
                    <a:pt x="75" y="18"/>
                  </a:lnTo>
                  <a:lnTo>
                    <a:pt x="95" y="11"/>
                  </a:lnTo>
                  <a:lnTo>
                    <a:pt x="116" y="6"/>
                  </a:lnTo>
                  <a:lnTo>
                    <a:pt x="137" y="2"/>
                  </a:lnTo>
                  <a:lnTo>
                    <a:pt x="161" y="0"/>
                  </a:lnTo>
                  <a:lnTo>
                    <a:pt x="161" y="5"/>
                  </a:lnTo>
                  <a:lnTo>
                    <a:pt x="161" y="8"/>
                  </a:lnTo>
                  <a:lnTo>
                    <a:pt x="161" y="13"/>
                  </a:lnTo>
                  <a:lnTo>
                    <a:pt x="161" y="18"/>
                  </a:lnTo>
                  <a:lnTo>
                    <a:pt x="151" y="19"/>
                  </a:lnTo>
                  <a:lnTo>
                    <a:pt x="143" y="21"/>
                  </a:lnTo>
                  <a:lnTo>
                    <a:pt x="136" y="22"/>
                  </a:lnTo>
                  <a:lnTo>
                    <a:pt x="126" y="24"/>
                  </a:lnTo>
                  <a:lnTo>
                    <a:pt x="125" y="24"/>
                  </a:lnTo>
                  <a:lnTo>
                    <a:pt x="125" y="26"/>
                  </a:lnTo>
                  <a:lnTo>
                    <a:pt x="133" y="28"/>
                  </a:lnTo>
                  <a:lnTo>
                    <a:pt x="145" y="28"/>
                  </a:lnTo>
                  <a:lnTo>
                    <a:pt x="154" y="27"/>
                  </a:lnTo>
                  <a:lnTo>
                    <a:pt x="161" y="26"/>
                  </a:lnTo>
                  <a:lnTo>
                    <a:pt x="159" y="31"/>
                  </a:lnTo>
                  <a:lnTo>
                    <a:pt x="159" y="37"/>
                  </a:lnTo>
                  <a:lnTo>
                    <a:pt x="159" y="42"/>
                  </a:lnTo>
                  <a:lnTo>
                    <a:pt x="158" y="48"/>
                  </a:lnTo>
                  <a:lnTo>
                    <a:pt x="153" y="48"/>
                  </a:lnTo>
                  <a:lnTo>
                    <a:pt x="148" y="49"/>
                  </a:lnTo>
                  <a:lnTo>
                    <a:pt x="142" y="50"/>
                  </a:lnTo>
                  <a:lnTo>
                    <a:pt x="137" y="52"/>
                  </a:lnTo>
                  <a:lnTo>
                    <a:pt x="131" y="53"/>
                  </a:lnTo>
                  <a:lnTo>
                    <a:pt x="125" y="55"/>
                  </a:lnTo>
                  <a:lnTo>
                    <a:pt x="117" y="57"/>
                  </a:lnTo>
                  <a:lnTo>
                    <a:pt x="111" y="59"/>
                  </a:lnTo>
                  <a:lnTo>
                    <a:pt x="111" y="60"/>
                  </a:lnTo>
                  <a:lnTo>
                    <a:pt x="111" y="61"/>
                  </a:lnTo>
                  <a:lnTo>
                    <a:pt x="119" y="60"/>
                  </a:lnTo>
                  <a:lnTo>
                    <a:pt x="125" y="59"/>
                  </a:lnTo>
                  <a:lnTo>
                    <a:pt x="130" y="59"/>
                  </a:lnTo>
                  <a:lnTo>
                    <a:pt x="133" y="58"/>
                  </a:lnTo>
                  <a:lnTo>
                    <a:pt x="138" y="58"/>
                  </a:lnTo>
                  <a:lnTo>
                    <a:pt x="145" y="57"/>
                  </a:lnTo>
                  <a:lnTo>
                    <a:pt x="151" y="57"/>
                  </a:lnTo>
                  <a:lnTo>
                    <a:pt x="159" y="55"/>
                  </a:lnTo>
                  <a:lnTo>
                    <a:pt x="159" y="60"/>
                  </a:lnTo>
                  <a:lnTo>
                    <a:pt x="159" y="65"/>
                  </a:lnTo>
                  <a:lnTo>
                    <a:pt x="159" y="71"/>
                  </a:lnTo>
                  <a:lnTo>
                    <a:pt x="158" y="76"/>
                  </a:lnTo>
                  <a:lnTo>
                    <a:pt x="151" y="78"/>
                  </a:lnTo>
                  <a:lnTo>
                    <a:pt x="143" y="78"/>
                  </a:lnTo>
                  <a:lnTo>
                    <a:pt x="138" y="80"/>
                  </a:lnTo>
                  <a:lnTo>
                    <a:pt x="138" y="84"/>
                  </a:lnTo>
                  <a:lnTo>
                    <a:pt x="143" y="84"/>
                  </a:lnTo>
                  <a:lnTo>
                    <a:pt x="150" y="84"/>
                  </a:lnTo>
                  <a:lnTo>
                    <a:pt x="154" y="84"/>
                  </a:lnTo>
                  <a:lnTo>
                    <a:pt x="159" y="84"/>
                  </a:lnTo>
                  <a:lnTo>
                    <a:pt x="159" y="89"/>
                  </a:lnTo>
                  <a:lnTo>
                    <a:pt x="159" y="92"/>
                  </a:lnTo>
                  <a:lnTo>
                    <a:pt x="158" y="97"/>
                  </a:lnTo>
                  <a:lnTo>
                    <a:pt x="158" y="102"/>
                  </a:lnTo>
                  <a:lnTo>
                    <a:pt x="154" y="102"/>
                  </a:lnTo>
                  <a:lnTo>
                    <a:pt x="150" y="103"/>
                  </a:lnTo>
                  <a:lnTo>
                    <a:pt x="145" y="105"/>
                  </a:lnTo>
                  <a:lnTo>
                    <a:pt x="140" y="105"/>
                  </a:lnTo>
                  <a:lnTo>
                    <a:pt x="135" y="106"/>
                  </a:lnTo>
                  <a:lnTo>
                    <a:pt x="129" y="107"/>
                  </a:lnTo>
                  <a:lnTo>
                    <a:pt x="124" y="108"/>
                  </a:lnTo>
                  <a:lnTo>
                    <a:pt x="117" y="110"/>
                  </a:lnTo>
                  <a:lnTo>
                    <a:pt x="117" y="111"/>
                  </a:lnTo>
                  <a:lnTo>
                    <a:pt x="117" y="112"/>
                  </a:lnTo>
                  <a:lnTo>
                    <a:pt x="122" y="112"/>
                  </a:lnTo>
                  <a:lnTo>
                    <a:pt x="129" y="111"/>
                  </a:lnTo>
                  <a:lnTo>
                    <a:pt x="133" y="111"/>
                  </a:lnTo>
                  <a:lnTo>
                    <a:pt x="138" y="111"/>
                  </a:lnTo>
                  <a:lnTo>
                    <a:pt x="143" y="111"/>
                  </a:lnTo>
                  <a:lnTo>
                    <a:pt x="148" y="111"/>
                  </a:lnTo>
                  <a:lnTo>
                    <a:pt x="153" y="110"/>
                  </a:lnTo>
                  <a:lnTo>
                    <a:pt x="158" y="110"/>
                  </a:lnTo>
                  <a:lnTo>
                    <a:pt x="158" y="115"/>
                  </a:lnTo>
                  <a:lnTo>
                    <a:pt x="158" y="118"/>
                  </a:lnTo>
                  <a:lnTo>
                    <a:pt x="158" y="122"/>
                  </a:lnTo>
                  <a:lnTo>
                    <a:pt x="158" y="127"/>
                  </a:lnTo>
                  <a:lnTo>
                    <a:pt x="156" y="127"/>
                  </a:lnTo>
                  <a:lnTo>
                    <a:pt x="154" y="128"/>
                  </a:lnTo>
                  <a:lnTo>
                    <a:pt x="152" y="128"/>
                  </a:lnTo>
                  <a:lnTo>
                    <a:pt x="150" y="129"/>
                  </a:lnTo>
                  <a:lnTo>
                    <a:pt x="151" y="132"/>
                  </a:lnTo>
                  <a:lnTo>
                    <a:pt x="151" y="133"/>
                  </a:lnTo>
                  <a:lnTo>
                    <a:pt x="151" y="134"/>
                  </a:lnTo>
                  <a:lnTo>
                    <a:pt x="152" y="136"/>
                  </a:lnTo>
                  <a:lnTo>
                    <a:pt x="153" y="134"/>
                  </a:lnTo>
                  <a:lnTo>
                    <a:pt x="156" y="134"/>
                  </a:lnTo>
                  <a:lnTo>
                    <a:pt x="157" y="134"/>
                  </a:lnTo>
                  <a:lnTo>
                    <a:pt x="158" y="133"/>
                  </a:lnTo>
                  <a:lnTo>
                    <a:pt x="158" y="136"/>
                  </a:lnTo>
                  <a:lnTo>
                    <a:pt x="158" y="138"/>
                  </a:lnTo>
                  <a:lnTo>
                    <a:pt x="158" y="142"/>
                  </a:lnTo>
                  <a:lnTo>
                    <a:pt x="158" y="144"/>
                  </a:lnTo>
                  <a:lnTo>
                    <a:pt x="150" y="145"/>
                  </a:lnTo>
                  <a:lnTo>
                    <a:pt x="142" y="147"/>
                  </a:lnTo>
                  <a:lnTo>
                    <a:pt x="135" y="148"/>
                  </a:lnTo>
                  <a:lnTo>
                    <a:pt x="127" y="150"/>
                  </a:lnTo>
                  <a:lnTo>
                    <a:pt x="121" y="154"/>
                  </a:lnTo>
                  <a:lnTo>
                    <a:pt x="114" y="158"/>
                  </a:lnTo>
                  <a:lnTo>
                    <a:pt x="106" y="163"/>
                  </a:lnTo>
                  <a:lnTo>
                    <a:pt x="98" y="168"/>
                  </a:lnTo>
                  <a:lnTo>
                    <a:pt x="96" y="168"/>
                  </a:lnTo>
                  <a:lnTo>
                    <a:pt x="95" y="168"/>
                  </a:lnTo>
                  <a:lnTo>
                    <a:pt x="94" y="168"/>
                  </a:lnTo>
                  <a:lnTo>
                    <a:pt x="93" y="168"/>
                  </a:lnTo>
                  <a:lnTo>
                    <a:pt x="88" y="163"/>
                  </a:lnTo>
                  <a:lnTo>
                    <a:pt x="84" y="159"/>
                  </a:lnTo>
                  <a:lnTo>
                    <a:pt x="79" y="154"/>
                  </a:lnTo>
                  <a:lnTo>
                    <a:pt x="78" y="149"/>
                  </a:lnTo>
                  <a:lnTo>
                    <a:pt x="86" y="143"/>
                  </a:lnTo>
                  <a:lnTo>
                    <a:pt x="95" y="138"/>
                  </a:lnTo>
                  <a:lnTo>
                    <a:pt x="101" y="133"/>
                  </a:lnTo>
                  <a:lnTo>
                    <a:pt x="105" y="127"/>
                  </a:lnTo>
                  <a:lnTo>
                    <a:pt x="96" y="129"/>
                  </a:lnTo>
                  <a:lnTo>
                    <a:pt x="89" y="134"/>
                  </a:lnTo>
                  <a:lnTo>
                    <a:pt x="80" y="142"/>
                  </a:lnTo>
                  <a:lnTo>
                    <a:pt x="70" y="147"/>
                  </a:lnTo>
                  <a:lnTo>
                    <a:pt x="59" y="134"/>
                  </a:lnTo>
                  <a:lnTo>
                    <a:pt x="56" y="126"/>
                  </a:lnTo>
                  <a:lnTo>
                    <a:pt x="62" y="120"/>
                  </a:lnTo>
                  <a:lnTo>
                    <a:pt x="77" y="110"/>
                  </a:lnTo>
                  <a:lnTo>
                    <a:pt x="77" y="108"/>
                  </a:lnTo>
                  <a:lnTo>
                    <a:pt x="77" y="107"/>
                  </a:lnTo>
                  <a:lnTo>
                    <a:pt x="75" y="107"/>
                  </a:lnTo>
                  <a:lnTo>
                    <a:pt x="75" y="106"/>
                  </a:lnTo>
                  <a:lnTo>
                    <a:pt x="68" y="108"/>
                  </a:lnTo>
                  <a:lnTo>
                    <a:pt x="61" y="113"/>
                  </a:lnTo>
                  <a:lnTo>
                    <a:pt x="53" y="118"/>
                  </a:lnTo>
                  <a:lnTo>
                    <a:pt x="46" y="121"/>
                  </a:lnTo>
                  <a:lnTo>
                    <a:pt x="42" y="116"/>
                  </a:lnTo>
                  <a:lnTo>
                    <a:pt x="38" y="112"/>
                  </a:lnTo>
                  <a:lnTo>
                    <a:pt x="35" y="108"/>
                  </a:lnTo>
                  <a:lnTo>
                    <a:pt x="33" y="103"/>
                  </a:lnTo>
                  <a:lnTo>
                    <a:pt x="38" y="99"/>
                  </a:lnTo>
                  <a:lnTo>
                    <a:pt x="44" y="95"/>
                  </a:lnTo>
                  <a:lnTo>
                    <a:pt x="49" y="91"/>
                  </a:lnTo>
                  <a:lnTo>
                    <a:pt x="54" y="89"/>
                  </a:lnTo>
                  <a:lnTo>
                    <a:pt x="61" y="85"/>
                  </a:lnTo>
                  <a:lnTo>
                    <a:pt x="65" y="82"/>
                  </a:lnTo>
                  <a:lnTo>
                    <a:pt x="70" y="80"/>
                  </a:lnTo>
                  <a:lnTo>
                    <a:pt x="75" y="78"/>
                  </a:lnTo>
                  <a:lnTo>
                    <a:pt x="75" y="76"/>
                  </a:lnTo>
                  <a:lnTo>
                    <a:pt x="75" y="75"/>
                  </a:lnTo>
                  <a:lnTo>
                    <a:pt x="75" y="74"/>
                  </a:lnTo>
                  <a:lnTo>
                    <a:pt x="70" y="75"/>
                  </a:lnTo>
                  <a:lnTo>
                    <a:pt x="64" y="79"/>
                  </a:lnTo>
                  <a:lnTo>
                    <a:pt x="57" y="82"/>
                  </a:lnTo>
                  <a:lnTo>
                    <a:pt x="51" y="86"/>
                  </a:lnTo>
                  <a:lnTo>
                    <a:pt x="43" y="91"/>
                  </a:lnTo>
                  <a:lnTo>
                    <a:pt x="37" y="95"/>
                  </a:lnTo>
                  <a:lnTo>
                    <a:pt x="31" y="97"/>
                  </a:lnTo>
                  <a:lnTo>
                    <a:pt x="25" y="99"/>
                  </a:lnTo>
                  <a:lnTo>
                    <a:pt x="21" y="95"/>
                  </a:lnTo>
                  <a:lnTo>
                    <a:pt x="16" y="90"/>
                  </a:lnTo>
                  <a:lnTo>
                    <a:pt x="12" y="85"/>
                  </a:lnTo>
                  <a:lnTo>
                    <a:pt x="11" y="80"/>
                  </a:lnTo>
                  <a:lnTo>
                    <a:pt x="21" y="75"/>
                  </a:lnTo>
                  <a:lnTo>
                    <a:pt x="26" y="71"/>
                  </a:lnTo>
                  <a:lnTo>
                    <a:pt x="31" y="70"/>
                  </a:lnTo>
                  <a:lnTo>
                    <a:pt x="37" y="68"/>
                  </a:lnTo>
                  <a:lnTo>
                    <a:pt x="37" y="66"/>
                  </a:lnTo>
                  <a:lnTo>
                    <a:pt x="37" y="64"/>
                  </a:lnTo>
                  <a:lnTo>
                    <a:pt x="37" y="63"/>
                  </a:lnTo>
                  <a:lnTo>
                    <a:pt x="37" y="61"/>
                  </a:lnTo>
                  <a:lnTo>
                    <a:pt x="30" y="64"/>
                  </a:lnTo>
                  <a:lnTo>
                    <a:pt x="21" y="69"/>
                  </a:lnTo>
                  <a:lnTo>
                    <a:pt x="11" y="74"/>
                  </a:lnTo>
                  <a:lnTo>
                    <a:pt x="4" y="76"/>
                  </a:lnTo>
                  <a:lnTo>
                    <a:pt x="1" y="74"/>
                  </a:lnTo>
                  <a:lnTo>
                    <a:pt x="0" y="71"/>
                  </a:lnTo>
                  <a:lnTo>
                    <a:pt x="0" y="70"/>
                  </a:lnTo>
                  <a:close/>
                </a:path>
              </a:pathLst>
            </a:custGeom>
            <a:solidFill>
              <a:srgbClr val="FFFF00"/>
            </a:solidFill>
            <a:ln w="9525">
              <a:noFill/>
              <a:round/>
              <a:headEnd/>
              <a:tailEnd/>
            </a:ln>
          </p:spPr>
          <p:txBody>
            <a:bodyPr/>
            <a:lstStyle/>
            <a:p>
              <a:endParaRPr lang="el-GR"/>
            </a:p>
          </p:txBody>
        </p:sp>
        <p:sp>
          <p:nvSpPr>
            <p:cNvPr id="41208" name="Freeform 798"/>
            <p:cNvSpPr>
              <a:spLocks/>
            </p:cNvSpPr>
            <p:nvPr/>
          </p:nvSpPr>
          <p:spPr bwMode="auto">
            <a:xfrm>
              <a:off x="4201" y="3009"/>
              <a:ext cx="26" cy="13"/>
            </a:xfrm>
            <a:custGeom>
              <a:avLst/>
              <a:gdLst>
                <a:gd name="T0" fmla="*/ 2 w 26"/>
                <a:gd name="T1" fmla="*/ 0 h 13"/>
                <a:gd name="T2" fmla="*/ 8 w 26"/>
                <a:gd name="T3" fmla="*/ 2 h 13"/>
                <a:gd name="T4" fmla="*/ 13 w 26"/>
                <a:gd name="T5" fmla="*/ 3 h 13"/>
                <a:gd name="T6" fmla="*/ 19 w 26"/>
                <a:gd name="T7" fmla="*/ 6 h 13"/>
                <a:gd name="T8" fmla="*/ 25 w 26"/>
                <a:gd name="T9" fmla="*/ 8 h 13"/>
                <a:gd name="T10" fmla="*/ 25 w 26"/>
                <a:gd name="T11" fmla="*/ 10 h 13"/>
                <a:gd name="T12" fmla="*/ 25 w 26"/>
                <a:gd name="T13" fmla="*/ 11 h 13"/>
                <a:gd name="T14" fmla="*/ 25 w 26"/>
                <a:gd name="T15" fmla="*/ 12 h 13"/>
                <a:gd name="T16" fmla="*/ 26 w 26"/>
                <a:gd name="T17" fmla="*/ 13 h 13"/>
                <a:gd name="T18" fmla="*/ 19 w 26"/>
                <a:gd name="T19" fmla="*/ 12 h 13"/>
                <a:gd name="T20" fmla="*/ 13 w 26"/>
                <a:gd name="T21" fmla="*/ 11 h 13"/>
                <a:gd name="T22" fmla="*/ 7 w 26"/>
                <a:gd name="T23" fmla="*/ 7 h 13"/>
                <a:gd name="T24" fmla="*/ 0 w 26"/>
                <a:gd name="T25" fmla="*/ 3 h 13"/>
                <a:gd name="T26" fmla="*/ 0 w 26"/>
                <a:gd name="T27" fmla="*/ 2 h 13"/>
                <a:gd name="T28" fmla="*/ 2 w 26"/>
                <a:gd name="T29" fmla="*/ 1 h 13"/>
                <a:gd name="T30" fmla="*/ 2 w 26"/>
                <a:gd name="T31" fmla="*/ 1 h 13"/>
                <a:gd name="T32" fmla="*/ 2 w 26"/>
                <a:gd name="T33" fmla="*/ 0 h 13"/>
                <a:gd name="T34" fmla="*/ 2 w 26"/>
                <a:gd name="T35" fmla="*/ 0 h 13"/>
                <a:gd name="T36" fmla="*/ 2 w 26"/>
                <a:gd name="T37" fmla="*/ 0 h 13"/>
                <a:gd name="T38" fmla="*/ 2 w 26"/>
                <a:gd name="T39" fmla="*/ 0 h 13"/>
                <a:gd name="T40" fmla="*/ 2 w 26"/>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3"/>
                <a:gd name="T65" fmla="*/ 26 w 2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3">
                  <a:moveTo>
                    <a:pt x="2" y="0"/>
                  </a:moveTo>
                  <a:lnTo>
                    <a:pt x="8" y="2"/>
                  </a:lnTo>
                  <a:lnTo>
                    <a:pt x="13" y="3"/>
                  </a:lnTo>
                  <a:lnTo>
                    <a:pt x="19" y="6"/>
                  </a:lnTo>
                  <a:lnTo>
                    <a:pt x="25" y="8"/>
                  </a:lnTo>
                  <a:lnTo>
                    <a:pt x="25" y="10"/>
                  </a:lnTo>
                  <a:lnTo>
                    <a:pt x="25" y="11"/>
                  </a:lnTo>
                  <a:lnTo>
                    <a:pt x="25" y="12"/>
                  </a:lnTo>
                  <a:lnTo>
                    <a:pt x="26" y="13"/>
                  </a:lnTo>
                  <a:lnTo>
                    <a:pt x="19" y="12"/>
                  </a:lnTo>
                  <a:lnTo>
                    <a:pt x="13" y="11"/>
                  </a:lnTo>
                  <a:lnTo>
                    <a:pt x="7" y="7"/>
                  </a:lnTo>
                  <a:lnTo>
                    <a:pt x="0" y="3"/>
                  </a:lnTo>
                  <a:lnTo>
                    <a:pt x="0" y="2"/>
                  </a:lnTo>
                  <a:lnTo>
                    <a:pt x="2" y="1"/>
                  </a:lnTo>
                  <a:lnTo>
                    <a:pt x="2" y="0"/>
                  </a:lnTo>
                  <a:close/>
                </a:path>
              </a:pathLst>
            </a:custGeom>
            <a:solidFill>
              <a:srgbClr val="000000"/>
            </a:solidFill>
            <a:ln w="9525">
              <a:noFill/>
              <a:round/>
              <a:headEnd/>
              <a:tailEnd/>
            </a:ln>
          </p:spPr>
          <p:txBody>
            <a:bodyPr/>
            <a:lstStyle/>
            <a:p>
              <a:endParaRPr lang="el-GR"/>
            </a:p>
          </p:txBody>
        </p:sp>
        <p:sp>
          <p:nvSpPr>
            <p:cNvPr id="41209" name="Freeform 799"/>
            <p:cNvSpPr>
              <a:spLocks/>
            </p:cNvSpPr>
            <p:nvPr/>
          </p:nvSpPr>
          <p:spPr bwMode="auto">
            <a:xfrm>
              <a:off x="4218" y="2207"/>
              <a:ext cx="18" cy="10"/>
            </a:xfrm>
            <a:custGeom>
              <a:avLst/>
              <a:gdLst>
                <a:gd name="T0" fmla="*/ 0 w 18"/>
                <a:gd name="T1" fmla="*/ 7 h 10"/>
                <a:gd name="T2" fmla="*/ 6 w 18"/>
                <a:gd name="T3" fmla="*/ 4 h 10"/>
                <a:gd name="T4" fmla="*/ 9 w 18"/>
                <a:gd name="T5" fmla="*/ 3 h 10"/>
                <a:gd name="T6" fmla="*/ 14 w 18"/>
                <a:gd name="T7" fmla="*/ 2 h 10"/>
                <a:gd name="T8" fmla="*/ 18 w 18"/>
                <a:gd name="T9" fmla="*/ 0 h 10"/>
                <a:gd name="T10" fmla="*/ 16 w 18"/>
                <a:gd name="T11" fmla="*/ 4 h 10"/>
                <a:gd name="T12" fmla="*/ 12 w 18"/>
                <a:gd name="T13" fmla="*/ 7 h 10"/>
                <a:gd name="T14" fmla="*/ 7 w 18"/>
                <a:gd name="T15" fmla="*/ 9 h 10"/>
                <a:gd name="T16" fmla="*/ 0 w 18"/>
                <a:gd name="T17" fmla="*/ 10 h 10"/>
                <a:gd name="T18" fmla="*/ 0 w 18"/>
                <a:gd name="T19" fmla="*/ 9 h 10"/>
                <a:gd name="T20" fmla="*/ 0 w 18"/>
                <a:gd name="T21" fmla="*/ 8 h 10"/>
                <a:gd name="T22" fmla="*/ 0 w 18"/>
                <a:gd name="T23" fmla="*/ 8 h 10"/>
                <a:gd name="T24" fmla="*/ 0 w 18"/>
                <a:gd name="T25" fmla="*/ 7 h 10"/>
                <a:gd name="T26" fmla="*/ 0 w 18"/>
                <a:gd name="T27" fmla="*/ 7 h 10"/>
                <a:gd name="T28" fmla="*/ 0 w 18"/>
                <a:gd name="T29" fmla="*/ 7 h 10"/>
                <a:gd name="T30" fmla="*/ 0 w 18"/>
                <a:gd name="T31" fmla="*/ 7 h 10"/>
                <a:gd name="T32" fmla="*/ 0 w 18"/>
                <a:gd name="T33" fmla="*/ 7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0"/>
                <a:gd name="T53" fmla="*/ 18 w 18"/>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0">
                  <a:moveTo>
                    <a:pt x="0" y="7"/>
                  </a:moveTo>
                  <a:lnTo>
                    <a:pt x="6" y="4"/>
                  </a:lnTo>
                  <a:lnTo>
                    <a:pt x="9" y="3"/>
                  </a:lnTo>
                  <a:lnTo>
                    <a:pt x="14" y="2"/>
                  </a:lnTo>
                  <a:lnTo>
                    <a:pt x="18" y="0"/>
                  </a:lnTo>
                  <a:lnTo>
                    <a:pt x="16" y="4"/>
                  </a:lnTo>
                  <a:lnTo>
                    <a:pt x="12" y="7"/>
                  </a:lnTo>
                  <a:lnTo>
                    <a:pt x="7" y="9"/>
                  </a:lnTo>
                  <a:lnTo>
                    <a:pt x="0" y="10"/>
                  </a:lnTo>
                  <a:lnTo>
                    <a:pt x="0" y="9"/>
                  </a:lnTo>
                  <a:lnTo>
                    <a:pt x="0" y="8"/>
                  </a:lnTo>
                  <a:lnTo>
                    <a:pt x="0" y="7"/>
                  </a:lnTo>
                  <a:close/>
                </a:path>
              </a:pathLst>
            </a:custGeom>
            <a:solidFill>
              <a:srgbClr val="000000"/>
            </a:solidFill>
            <a:ln w="9525">
              <a:noFill/>
              <a:round/>
              <a:headEnd/>
              <a:tailEnd/>
            </a:ln>
          </p:spPr>
          <p:txBody>
            <a:bodyPr/>
            <a:lstStyle/>
            <a:p>
              <a:endParaRPr lang="el-GR"/>
            </a:p>
          </p:txBody>
        </p:sp>
        <p:sp>
          <p:nvSpPr>
            <p:cNvPr id="41210" name="Freeform 800"/>
            <p:cNvSpPr>
              <a:spLocks/>
            </p:cNvSpPr>
            <p:nvPr/>
          </p:nvSpPr>
          <p:spPr bwMode="auto">
            <a:xfrm>
              <a:off x="4215" y="2970"/>
              <a:ext cx="14" cy="9"/>
            </a:xfrm>
            <a:custGeom>
              <a:avLst/>
              <a:gdLst>
                <a:gd name="T0" fmla="*/ 0 w 14"/>
                <a:gd name="T1" fmla="*/ 0 h 9"/>
                <a:gd name="T2" fmla="*/ 5 w 14"/>
                <a:gd name="T3" fmla="*/ 2 h 9"/>
                <a:gd name="T4" fmla="*/ 7 w 14"/>
                <a:gd name="T5" fmla="*/ 2 h 9"/>
                <a:gd name="T6" fmla="*/ 10 w 14"/>
                <a:gd name="T7" fmla="*/ 3 h 9"/>
                <a:gd name="T8" fmla="*/ 14 w 14"/>
                <a:gd name="T9" fmla="*/ 5 h 9"/>
                <a:gd name="T10" fmla="*/ 14 w 14"/>
                <a:gd name="T11" fmla="*/ 5 h 9"/>
                <a:gd name="T12" fmla="*/ 14 w 14"/>
                <a:gd name="T13" fmla="*/ 7 h 9"/>
                <a:gd name="T14" fmla="*/ 14 w 14"/>
                <a:gd name="T15" fmla="*/ 8 h 9"/>
                <a:gd name="T16" fmla="*/ 14 w 14"/>
                <a:gd name="T17" fmla="*/ 9 h 9"/>
                <a:gd name="T18" fmla="*/ 9 w 14"/>
                <a:gd name="T19" fmla="*/ 8 h 9"/>
                <a:gd name="T20" fmla="*/ 6 w 14"/>
                <a:gd name="T21" fmla="*/ 8 h 9"/>
                <a:gd name="T22" fmla="*/ 4 w 14"/>
                <a:gd name="T23" fmla="*/ 7 h 9"/>
                <a:gd name="T24" fmla="*/ 0 w 14"/>
                <a:gd name="T25" fmla="*/ 4 h 9"/>
                <a:gd name="T26" fmla="*/ 0 w 14"/>
                <a:gd name="T27" fmla="*/ 3 h 9"/>
                <a:gd name="T28" fmla="*/ 0 w 14"/>
                <a:gd name="T29" fmla="*/ 2 h 9"/>
                <a:gd name="T30" fmla="*/ 0 w 14"/>
                <a:gd name="T31" fmla="*/ 2 h 9"/>
                <a:gd name="T32" fmla="*/ 0 w 14"/>
                <a:gd name="T33" fmla="*/ 0 h 9"/>
                <a:gd name="T34" fmla="*/ 0 w 14"/>
                <a:gd name="T35" fmla="*/ 0 h 9"/>
                <a:gd name="T36" fmla="*/ 0 w 14"/>
                <a:gd name="T37" fmla="*/ 0 h 9"/>
                <a:gd name="T38" fmla="*/ 0 w 14"/>
                <a:gd name="T39" fmla="*/ 0 h 9"/>
                <a:gd name="T40" fmla="*/ 0 w 14"/>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9"/>
                <a:gd name="T65" fmla="*/ 14 w 14"/>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9">
                  <a:moveTo>
                    <a:pt x="0" y="0"/>
                  </a:moveTo>
                  <a:lnTo>
                    <a:pt x="5" y="2"/>
                  </a:lnTo>
                  <a:lnTo>
                    <a:pt x="7" y="2"/>
                  </a:lnTo>
                  <a:lnTo>
                    <a:pt x="10" y="3"/>
                  </a:lnTo>
                  <a:lnTo>
                    <a:pt x="14" y="5"/>
                  </a:lnTo>
                  <a:lnTo>
                    <a:pt x="14" y="7"/>
                  </a:lnTo>
                  <a:lnTo>
                    <a:pt x="14" y="8"/>
                  </a:lnTo>
                  <a:lnTo>
                    <a:pt x="14" y="9"/>
                  </a:lnTo>
                  <a:lnTo>
                    <a:pt x="9" y="8"/>
                  </a:lnTo>
                  <a:lnTo>
                    <a:pt x="6" y="8"/>
                  </a:lnTo>
                  <a:lnTo>
                    <a:pt x="4" y="7"/>
                  </a:lnTo>
                  <a:lnTo>
                    <a:pt x="0" y="4"/>
                  </a:lnTo>
                  <a:lnTo>
                    <a:pt x="0" y="3"/>
                  </a:lnTo>
                  <a:lnTo>
                    <a:pt x="0" y="2"/>
                  </a:lnTo>
                  <a:lnTo>
                    <a:pt x="0" y="0"/>
                  </a:lnTo>
                  <a:close/>
                </a:path>
              </a:pathLst>
            </a:custGeom>
            <a:solidFill>
              <a:srgbClr val="000000"/>
            </a:solidFill>
            <a:ln w="9525">
              <a:noFill/>
              <a:round/>
              <a:headEnd/>
              <a:tailEnd/>
            </a:ln>
          </p:spPr>
          <p:txBody>
            <a:bodyPr/>
            <a:lstStyle/>
            <a:p>
              <a:endParaRPr lang="el-GR"/>
            </a:p>
          </p:txBody>
        </p:sp>
        <p:sp>
          <p:nvSpPr>
            <p:cNvPr id="41211" name="Freeform 801"/>
            <p:cNvSpPr>
              <a:spLocks/>
            </p:cNvSpPr>
            <p:nvPr/>
          </p:nvSpPr>
          <p:spPr bwMode="auto">
            <a:xfrm>
              <a:off x="4221" y="2779"/>
              <a:ext cx="15" cy="11"/>
            </a:xfrm>
            <a:custGeom>
              <a:avLst/>
              <a:gdLst>
                <a:gd name="T0" fmla="*/ 0 w 15"/>
                <a:gd name="T1" fmla="*/ 0 h 11"/>
                <a:gd name="T2" fmla="*/ 6 w 15"/>
                <a:gd name="T3" fmla="*/ 1 h 11"/>
                <a:gd name="T4" fmla="*/ 9 w 15"/>
                <a:gd name="T5" fmla="*/ 1 h 11"/>
                <a:gd name="T6" fmla="*/ 11 w 15"/>
                <a:gd name="T7" fmla="*/ 3 h 11"/>
                <a:gd name="T8" fmla="*/ 14 w 15"/>
                <a:gd name="T9" fmla="*/ 5 h 11"/>
                <a:gd name="T10" fmla="*/ 15 w 15"/>
                <a:gd name="T11" fmla="*/ 6 h 11"/>
                <a:gd name="T12" fmla="*/ 15 w 15"/>
                <a:gd name="T13" fmla="*/ 8 h 11"/>
                <a:gd name="T14" fmla="*/ 15 w 15"/>
                <a:gd name="T15" fmla="*/ 9 h 11"/>
                <a:gd name="T16" fmla="*/ 15 w 15"/>
                <a:gd name="T17" fmla="*/ 10 h 11"/>
                <a:gd name="T18" fmla="*/ 14 w 15"/>
                <a:gd name="T19" fmla="*/ 10 h 11"/>
                <a:gd name="T20" fmla="*/ 13 w 15"/>
                <a:gd name="T21" fmla="*/ 10 h 11"/>
                <a:gd name="T22" fmla="*/ 10 w 15"/>
                <a:gd name="T23" fmla="*/ 10 h 11"/>
                <a:gd name="T24" fmla="*/ 9 w 15"/>
                <a:gd name="T25" fmla="*/ 11 h 11"/>
                <a:gd name="T26" fmla="*/ 6 w 15"/>
                <a:gd name="T27" fmla="*/ 9 h 11"/>
                <a:gd name="T28" fmla="*/ 4 w 15"/>
                <a:gd name="T29" fmla="*/ 6 h 11"/>
                <a:gd name="T30" fmla="*/ 1 w 15"/>
                <a:gd name="T31" fmla="*/ 4 h 11"/>
                <a:gd name="T32" fmla="*/ 0 w 15"/>
                <a:gd name="T33" fmla="*/ 0 h 11"/>
                <a:gd name="T34" fmla="*/ 0 w 15"/>
                <a:gd name="T35" fmla="*/ 0 h 11"/>
                <a:gd name="T36" fmla="*/ 0 w 15"/>
                <a:gd name="T37" fmla="*/ 0 h 11"/>
                <a:gd name="T38" fmla="*/ 0 w 15"/>
                <a:gd name="T39" fmla="*/ 0 h 11"/>
                <a:gd name="T40" fmla="*/ 0 w 15"/>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1"/>
                <a:gd name="T65" fmla="*/ 15 w 1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1">
                  <a:moveTo>
                    <a:pt x="0" y="0"/>
                  </a:moveTo>
                  <a:lnTo>
                    <a:pt x="6" y="1"/>
                  </a:lnTo>
                  <a:lnTo>
                    <a:pt x="9" y="1"/>
                  </a:lnTo>
                  <a:lnTo>
                    <a:pt x="11" y="3"/>
                  </a:lnTo>
                  <a:lnTo>
                    <a:pt x="14" y="5"/>
                  </a:lnTo>
                  <a:lnTo>
                    <a:pt x="15" y="6"/>
                  </a:lnTo>
                  <a:lnTo>
                    <a:pt x="15" y="8"/>
                  </a:lnTo>
                  <a:lnTo>
                    <a:pt x="15" y="9"/>
                  </a:lnTo>
                  <a:lnTo>
                    <a:pt x="15" y="10"/>
                  </a:lnTo>
                  <a:lnTo>
                    <a:pt x="14" y="10"/>
                  </a:lnTo>
                  <a:lnTo>
                    <a:pt x="13" y="10"/>
                  </a:lnTo>
                  <a:lnTo>
                    <a:pt x="10" y="10"/>
                  </a:lnTo>
                  <a:lnTo>
                    <a:pt x="9" y="11"/>
                  </a:lnTo>
                  <a:lnTo>
                    <a:pt x="6" y="9"/>
                  </a:lnTo>
                  <a:lnTo>
                    <a:pt x="4" y="6"/>
                  </a:lnTo>
                  <a:lnTo>
                    <a:pt x="1" y="4"/>
                  </a:lnTo>
                  <a:lnTo>
                    <a:pt x="0" y="0"/>
                  </a:lnTo>
                  <a:close/>
                </a:path>
              </a:pathLst>
            </a:custGeom>
            <a:solidFill>
              <a:srgbClr val="000000"/>
            </a:solidFill>
            <a:ln w="9525">
              <a:noFill/>
              <a:round/>
              <a:headEnd/>
              <a:tailEnd/>
            </a:ln>
          </p:spPr>
          <p:txBody>
            <a:bodyPr/>
            <a:lstStyle/>
            <a:p>
              <a:endParaRPr lang="el-GR"/>
            </a:p>
          </p:txBody>
        </p:sp>
        <p:sp>
          <p:nvSpPr>
            <p:cNvPr id="41212" name="Freeform 802"/>
            <p:cNvSpPr>
              <a:spLocks/>
            </p:cNvSpPr>
            <p:nvPr/>
          </p:nvSpPr>
          <p:spPr bwMode="auto">
            <a:xfrm>
              <a:off x="4226" y="2909"/>
              <a:ext cx="9" cy="7"/>
            </a:xfrm>
            <a:custGeom>
              <a:avLst/>
              <a:gdLst>
                <a:gd name="T0" fmla="*/ 0 w 9"/>
                <a:gd name="T1" fmla="*/ 0 h 7"/>
                <a:gd name="T2" fmla="*/ 1 w 9"/>
                <a:gd name="T3" fmla="*/ 0 h 7"/>
                <a:gd name="T4" fmla="*/ 4 w 9"/>
                <a:gd name="T5" fmla="*/ 0 h 7"/>
                <a:gd name="T6" fmla="*/ 5 w 9"/>
                <a:gd name="T7" fmla="*/ 1 h 7"/>
                <a:gd name="T8" fmla="*/ 6 w 9"/>
                <a:gd name="T9" fmla="*/ 1 h 7"/>
                <a:gd name="T10" fmla="*/ 8 w 9"/>
                <a:gd name="T11" fmla="*/ 2 h 7"/>
                <a:gd name="T12" fmla="*/ 8 w 9"/>
                <a:gd name="T13" fmla="*/ 3 h 7"/>
                <a:gd name="T14" fmla="*/ 9 w 9"/>
                <a:gd name="T15" fmla="*/ 5 h 7"/>
                <a:gd name="T16" fmla="*/ 9 w 9"/>
                <a:gd name="T17" fmla="*/ 6 h 7"/>
                <a:gd name="T18" fmla="*/ 8 w 9"/>
                <a:gd name="T19" fmla="*/ 7 h 7"/>
                <a:gd name="T20" fmla="*/ 6 w 9"/>
                <a:gd name="T21" fmla="*/ 7 h 7"/>
                <a:gd name="T22" fmla="*/ 4 w 9"/>
                <a:gd name="T23" fmla="*/ 7 h 7"/>
                <a:gd name="T24" fmla="*/ 1 w 9"/>
                <a:gd name="T25" fmla="*/ 7 h 7"/>
                <a:gd name="T26" fmla="*/ 0 w 9"/>
                <a:gd name="T27" fmla="*/ 6 h 7"/>
                <a:gd name="T28" fmla="*/ 0 w 9"/>
                <a:gd name="T29" fmla="*/ 5 h 7"/>
                <a:gd name="T30" fmla="*/ 0 w 9"/>
                <a:gd name="T31" fmla="*/ 3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0" y="0"/>
                  </a:moveTo>
                  <a:lnTo>
                    <a:pt x="1" y="0"/>
                  </a:lnTo>
                  <a:lnTo>
                    <a:pt x="4" y="0"/>
                  </a:lnTo>
                  <a:lnTo>
                    <a:pt x="5" y="1"/>
                  </a:lnTo>
                  <a:lnTo>
                    <a:pt x="6" y="1"/>
                  </a:lnTo>
                  <a:lnTo>
                    <a:pt x="8" y="2"/>
                  </a:lnTo>
                  <a:lnTo>
                    <a:pt x="8" y="3"/>
                  </a:lnTo>
                  <a:lnTo>
                    <a:pt x="9" y="5"/>
                  </a:lnTo>
                  <a:lnTo>
                    <a:pt x="9" y="6"/>
                  </a:lnTo>
                  <a:lnTo>
                    <a:pt x="8" y="7"/>
                  </a:lnTo>
                  <a:lnTo>
                    <a:pt x="6" y="7"/>
                  </a:lnTo>
                  <a:lnTo>
                    <a:pt x="4" y="7"/>
                  </a:lnTo>
                  <a:lnTo>
                    <a:pt x="1" y="7"/>
                  </a:lnTo>
                  <a:lnTo>
                    <a:pt x="0" y="6"/>
                  </a:lnTo>
                  <a:lnTo>
                    <a:pt x="0" y="5"/>
                  </a:lnTo>
                  <a:lnTo>
                    <a:pt x="0" y="3"/>
                  </a:lnTo>
                  <a:lnTo>
                    <a:pt x="0" y="0"/>
                  </a:lnTo>
                  <a:close/>
                </a:path>
              </a:pathLst>
            </a:custGeom>
            <a:solidFill>
              <a:srgbClr val="000000"/>
            </a:solidFill>
            <a:ln w="9525">
              <a:noFill/>
              <a:round/>
              <a:headEnd/>
              <a:tailEnd/>
            </a:ln>
          </p:spPr>
          <p:txBody>
            <a:bodyPr/>
            <a:lstStyle/>
            <a:p>
              <a:endParaRPr lang="el-GR"/>
            </a:p>
          </p:txBody>
        </p:sp>
        <p:sp>
          <p:nvSpPr>
            <p:cNvPr id="41213" name="Freeform 803"/>
            <p:cNvSpPr>
              <a:spLocks/>
            </p:cNvSpPr>
            <p:nvPr/>
          </p:nvSpPr>
          <p:spPr bwMode="auto">
            <a:xfrm>
              <a:off x="4239" y="2123"/>
              <a:ext cx="14" cy="8"/>
            </a:xfrm>
            <a:custGeom>
              <a:avLst/>
              <a:gdLst>
                <a:gd name="T0" fmla="*/ 1 w 14"/>
                <a:gd name="T1" fmla="*/ 4 h 8"/>
                <a:gd name="T2" fmla="*/ 4 w 14"/>
                <a:gd name="T3" fmla="*/ 2 h 8"/>
                <a:gd name="T4" fmla="*/ 8 w 14"/>
                <a:gd name="T5" fmla="*/ 0 h 8"/>
                <a:gd name="T6" fmla="*/ 11 w 14"/>
                <a:gd name="T7" fmla="*/ 2 h 8"/>
                <a:gd name="T8" fmla="*/ 13 w 14"/>
                <a:gd name="T9" fmla="*/ 2 h 8"/>
                <a:gd name="T10" fmla="*/ 14 w 14"/>
                <a:gd name="T11" fmla="*/ 3 h 8"/>
                <a:gd name="T12" fmla="*/ 12 w 14"/>
                <a:gd name="T13" fmla="*/ 4 h 8"/>
                <a:gd name="T14" fmla="*/ 9 w 14"/>
                <a:gd name="T15" fmla="*/ 7 h 8"/>
                <a:gd name="T16" fmla="*/ 6 w 14"/>
                <a:gd name="T17" fmla="*/ 8 h 8"/>
                <a:gd name="T18" fmla="*/ 1 w 14"/>
                <a:gd name="T19" fmla="*/ 8 h 8"/>
                <a:gd name="T20" fmla="*/ 0 w 14"/>
                <a:gd name="T21" fmla="*/ 7 h 8"/>
                <a:gd name="T22" fmla="*/ 0 w 14"/>
                <a:gd name="T23" fmla="*/ 5 h 8"/>
                <a:gd name="T24" fmla="*/ 0 w 14"/>
                <a:gd name="T25" fmla="*/ 5 h 8"/>
                <a:gd name="T26" fmla="*/ 1 w 14"/>
                <a:gd name="T27" fmla="*/ 4 h 8"/>
                <a:gd name="T28" fmla="*/ 1 w 14"/>
                <a:gd name="T29" fmla="*/ 4 h 8"/>
                <a:gd name="T30" fmla="*/ 1 w 14"/>
                <a:gd name="T31" fmla="*/ 4 h 8"/>
                <a:gd name="T32" fmla="*/ 1 w 14"/>
                <a:gd name="T33" fmla="*/ 4 h 8"/>
                <a:gd name="T34" fmla="*/ 1 w 14"/>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8"/>
                <a:gd name="T56" fmla="*/ 14 w 14"/>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8">
                  <a:moveTo>
                    <a:pt x="1" y="4"/>
                  </a:moveTo>
                  <a:lnTo>
                    <a:pt x="4" y="2"/>
                  </a:lnTo>
                  <a:lnTo>
                    <a:pt x="8" y="0"/>
                  </a:lnTo>
                  <a:lnTo>
                    <a:pt x="11" y="2"/>
                  </a:lnTo>
                  <a:lnTo>
                    <a:pt x="13" y="2"/>
                  </a:lnTo>
                  <a:lnTo>
                    <a:pt x="14" y="3"/>
                  </a:lnTo>
                  <a:lnTo>
                    <a:pt x="12" y="4"/>
                  </a:lnTo>
                  <a:lnTo>
                    <a:pt x="9" y="7"/>
                  </a:lnTo>
                  <a:lnTo>
                    <a:pt x="6" y="8"/>
                  </a:lnTo>
                  <a:lnTo>
                    <a:pt x="1" y="8"/>
                  </a:lnTo>
                  <a:lnTo>
                    <a:pt x="0" y="7"/>
                  </a:lnTo>
                  <a:lnTo>
                    <a:pt x="0" y="5"/>
                  </a:lnTo>
                  <a:lnTo>
                    <a:pt x="1" y="4"/>
                  </a:lnTo>
                  <a:close/>
                </a:path>
              </a:pathLst>
            </a:custGeom>
            <a:solidFill>
              <a:srgbClr val="000000"/>
            </a:solidFill>
            <a:ln w="9525">
              <a:noFill/>
              <a:round/>
              <a:headEnd/>
              <a:tailEnd/>
            </a:ln>
          </p:spPr>
          <p:txBody>
            <a:bodyPr/>
            <a:lstStyle/>
            <a:p>
              <a:endParaRPr lang="el-GR"/>
            </a:p>
          </p:txBody>
        </p:sp>
        <p:sp>
          <p:nvSpPr>
            <p:cNvPr id="41214" name="Freeform 804"/>
            <p:cNvSpPr>
              <a:spLocks/>
            </p:cNvSpPr>
            <p:nvPr/>
          </p:nvSpPr>
          <p:spPr bwMode="auto">
            <a:xfrm>
              <a:off x="4242" y="2080"/>
              <a:ext cx="31" cy="10"/>
            </a:xfrm>
            <a:custGeom>
              <a:avLst/>
              <a:gdLst>
                <a:gd name="T0" fmla="*/ 0 w 31"/>
                <a:gd name="T1" fmla="*/ 6 h 10"/>
                <a:gd name="T2" fmla="*/ 9 w 31"/>
                <a:gd name="T3" fmla="*/ 4 h 10"/>
                <a:gd name="T4" fmla="*/ 16 w 31"/>
                <a:gd name="T5" fmla="*/ 1 h 10"/>
                <a:gd name="T6" fmla="*/ 24 w 31"/>
                <a:gd name="T7" fmla="*/ 1 h 10"/>
                <a:gd name="T8" fmla="*/ 30 w 31"/>
                <a:gd name="T9" fmla="*/ 0 h 10"/>
                <a:gd name="T10" fmla="*/ 31 w 31"/>
                <a:gd name="T11" fmla="*/ 1 h 10"/>
                <a:gd name="T12" fmla="*/ 31 w 31"/>
                <a:gd name="T13" fmla="*/ 1 h 10"/>
                <a:gd name="T14" fmla="*/ 31 w 31"/>
                <a:gd name="T15" fmla="*/ 3 h 10"/>
                <a:gd name="T16" fmla="*/ 31 w 31"/>
                <a:gd name="T17" fmla="*/ 5 h 10"/>
                <a:gd name="T18" fmla="*/ 25 w 31"/>
                <a:gd name="T19" fmla="*/ 8 h 10"/>
                <a:gd name="T20" fmla="*/ 18 w 31"/>
                <a:gd name="T21" fmla="*/ 9 h 10"/>
                <a:gd name="T22" fmla="*/ 9 w 31"/>
                <a:gd name="T23" fmla="*/ 10 h 10"/>
                <a:gd name="T24" fmla="*/ 0 w 31"/>
                <a:gd name="T25" fmla="*/ 10 h 10"/>
                <a:gd name="T26" fmla="*/ 0 w 31"/>
                <a:gd name="T27" fmla="*/ 9 h 10"/>
                <a:gd name="T28" fmla="*/ 0 w 31"/>
                <a:gd name="T29" fmla="*/ 8 h 10"/>
                <a:gd name="T30" fmla="*/ 0 w 31"/>
                <a:gd name="T31" fmla="*/ 8 h 10"/>
                <a:gd name="T32" fmla="*/ 0 w 31"/>
                <a:gd name="T33" fmla="*/ 6 h 10"/>
                <a:gd name="T34" fmla="*/ 0 w 31"/>
                <a:gd name="T35" fmla="*/ 6 h 10"/>
                <a:gd name="T36" fmla="*/ 0 w 31"/>
                <a:gd name="T37" fmla="*/ 6 h 10"/>
                <a:gd name="T38" fmla="*/ 0 w 31"/>
                <a:gd name="T39" fmla="*/ 6 h 10"/>
                <a:gd name="T40" fmla="*/ 0 w 31"/>
                <a:gd name="T41" fmla="*/ 6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0"/>
                <a:gd name="T65" fmla="*/ 31 w 31"/>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0">
                  <a:moveTo>
                    <a:pt x="0" y="6"/>
                  </a:moveTo>
                  <a:lnTo>
                    <a:pt x="9" y="4"/>
                  </a:lnTo>
                  <a:lnTo>
                    <a:pt x="16" y="1"/>
                  </a:lnTo>
                  <a:lnTo>
                    <a:pt x="24" y="1"/>
                  </a:lnTo>
                  <a:lnTo>
                    <a:pt x="30" y="0"/>
                  </a:lnTo>
                  <a:lnTo>
                    <a:pt x="31" y="1"/>
                  </a:lnTo>
                  <a:lnTo>
                    <a:pt x="31" y="3"/>
                  </a:lnTo>
                  <a:lnTo>
                    <a:pt x="31" y="5"/>
                  </a:lnTo>
                  <a:lnTo>
                    <a:pt x="25" y="8"/>
                  </a:lnTo>
                  <a:lnTo>
                    <a:pt x="18" y="9"/>
                  </a:lnTo>
                  <a:lnTo>
                    <a:pt x="9" y="10"/>
                  </a:lnTo>
                  <a:lnTo>
                    <a:pt x="0" y="10"/>
                  </a:lnTo>
                  <a:lnTo>
                    <a:pt x="0" y="9"/>
                  </a:lnTo>
                  <a:lnTo>
                    <a:pt x="0" y="8"/>
                  </a:lnTo>
                  <a:lnTo>
                    <a:pt x="0" y="6"/>
                  </a:lnTo>
                  <a:close/>
                </a:path>
              </a:pathLst>
            </a:custGeom>
            <a:solidFill>
              <a:srgbClr val="000000"/>
            </a:solidFill>
            <a:ln w="9525">
              <a:noFill/>
              <a:round/>
              <a:headEnd/>
              <a:tailEnd/>
            </a:ln>
          </p:spPr>
          <p:txBody>
            <a:bodyPr/>
            <a:lstStyle/>
            <a:p>
              <a:endParaRPr lang="el-GR"/>
            </a:p>
          </p:txBody>
        </p:sp>
        <p:sp>
          <p:nvSpPr>
            <p:cNvPr id="41215" name="Freeform 805"/>
            <p:cNvSpPr>
              <a:spLocks/>
            </p:cNvSpPr>
            <p:nvPr/>
          </p:nvSpPr>
          <p:spPr bwMode="auto">
            <a:xfrm>
              <a:off x="4240" y="2866"/>
              <a:ext cx="15" cy="12"/>
            </a:xfrm>
            <a:custGeom>
              <a:avLst/>
              <a:gdLst>
                <a:gd name="T0" fmla="*/ 0 w 15"/>
                <a:gd name="T1" fmla="*/ 0 h 12"/>
                <a:gd name="T2" fmla="*/ 3 w 15"/>
                <a:gd name="T3" fmla="*/ 3 h 12"/>
                <a:gd name="T4" fmla="*/ 7 w 15"/>
                <a:gd name="T5" fmla="*/ 6 h 12"/>
                <a:gd name="T6" fmla="*/ 11 w 15"/>
                <a:gd name="T7" fmla="*/ 9 h 12"/>
                <a:gd name="T8" fmla="*/ 15 w 15"/>
                <a:gd name="T9" fmla="*/ 12 h 12"/>
                <a:gd name="T10" fmla="*/ 13 w 15"/>
                <a:gd name="T11" fmla="*/ 12 h 12"/>
                <a:gd name="T12" fmla="*/ 12 w 15"/>
                <a:gd name="T13" fmla="*/ 12 h 12"/>
                <a:gd name="T14" fmla="*/ 11 w 15"/>
                <a:gd name="T15" fmla="*/ 12 h 12"/>
                <a:gd name="T16" fmla="*/ 10 w 15"/>
                <a:gd name="T17" fmla="*/ 12 h 12"/>
                <a:gd name="T18" fmla="*/ 7 w 15"/>
                <a:gd name="T19" fmla="*/ 9 h 12"/>
                <a:gd name="T20" fmla="*/ 5 w 15"/>
                <a:gd name="T21" fmla="*/ 7 h 12"/>
                <a:gd name="T22" fmla="*/ 2 w 15"/>
                <a:gd name="T23" fmla="*/ 6 h 12"/>
                <a:gd name="T24" fmla="*/ 0 w 15"/>
                <a:gd name="T25" fmla="*/ 3 h 12"/>
                <a:gd name="T26" fmla="*/ 0 w 15"/>
                <a:gd name="T27" fmla="*/ 2 h 12"/>
                <a:gd name="T28" fmla="*/ 0 w 15"/>
                <a:gd name="T29" fmla="*/ 1 h 12"/>
                <a:gd name="T30" fmla="*/ 0 w 15"/>
                <a:gd name="T31" fmla="*/ 1 h 12"/>
                <a:gd name="T32" fmla="*/ 0 w 15"/>
                <a:gd name="T33" fmla="*/ 0 h 12"/>
                <a:gd name="T34" fmla="*/ 0 w 15"/>
                <a:gd name="T35" fmla="*/ 0 h 12"/>
                <a:gd name="T36" fmla="*/ 0 w 15"/>
                <a:gd name="T37" fmla="*/ 0 h 12"/>
                <a:gd name="T38" fmla="*/ 0 w 15"/>
                <a:gd name="T39" fmla="*/ 0 h 12"/>
                <a:gd name="T40" fmla="*/ 0 w 1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2"/>
                <a:gd name="T65" fmla="*/ 15 w 1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2">
                  <a:moveTo>
                    <a:pt x="0" y="0"/>
                  </a:moveTo>
                  <a:lnTo>
                    <a:pt x="3" y="3"/>
                  </a:lnTo>
                  <a:lnTo>
                    <a:pt x="7" y="6"/>
                  </a:lnTo>
                  <a:lnTo>
                    <a:pt x="11" y="9"/>
                  </a:lnTo>
                  <a:lnTo>
                    <a:pt x="15" y="12"/>
                  </a:lnTo>
                  <a:lnTo>
                    <a:pt x="13" y="12"/>
                  </a:lnTo>
                  <a:lnTo>
                    <a:pt x="12" y="12"/>
                  </a:lnTo>
                  <a:lnTo>
                    <a:pt x="11" y="12"/>
                  </a:lnTo>
                  <a:lnTo>
                    <a:pt x="10" y="12"/>
                  </a:lnTo>
                  <a:lnTo>
                    <a:pt x="7" y="9"/>
                  </a:lnTo>
                  <a:lnTo>
                    <a:pt x="5" y="7"/>
                  </a:lnTo>
                  <a:lnTo>
                    <a:pt x="2" y="6"/>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216" name="Freeform 806"/>
            <p:cNvSpPr>
              <a:spLocks/>
            </p:cNvSpPr>
            <p:nvPr/>
          </p:nvSpPr>
          <p:spPr bwMode="auto">
            <a:xfrm>
              <a:off x="4253" y="2257"/>
              <a:ext cx="20" cy="10"/>
            </a:xfrm>
            <a:custGeom>
              <a:avLst/>
              <a:gdLst>
                <a:gd name="T0" fmla="*/ 2 w 20"/>
                <a:gd name="T1" fmla="*/ 5 h 10"/>
                <a:gd name="T2" fmla="*/ 8 w 20"/>
                <a:gd name="T3" fmla="*/ 2 h 10"/>
                <a:gd name="T4" fmla="*/ 11 w 20"/>
                <a:gd name="T5" fmla="*/ 1 h 10"/>
                <a:gd name="T6" fmla="*/ 15 w 20"/>
                <a:gd name="T7" fmla="*/ 1 h 10"/>
                <a:gd name="T8" fmla="*/ 19 w 20"/>
                <a:gd name="T9" fmla="*/ 0 h 10"/>
                <a:gd name="T10" fmla="*/ 20 w 20"/>
                <a:gd name="T11" fmla="*/ 1 h 10"/>
                <a:gd name="T12" fmla="*/ 20 w 20"/>
                <a:gd name="T13" fmla="*/ 1 h 10"/>
                <a:gd name="T14" fmla="*/ 20 w 20"/>
                <a:gd name="T15" fmla="*/ 2 h 10"/>
                <a:gd name="T16" fmla="*/ 20 w 20"/>
                <a:gd name="T17" fmla="*/ 3 h 10"/>
                <a:gd name="T18" fmla="*/ 15 w 20"/>
                <a:gd name="T19" fmla="*/ 5 h 10"/>
                <a:gd name="T20" fmla="*/ 10 w 20"/>
                <a:gd name="T21" fmla="*/ 6 h 10"/>
                <a:gd name="T22" fmla="*/ 5 w 20"/>
                <a:gd name="T23" fmla="*/ 8 h 10"/>
                <a:gd name="T24" fmla="*/ 0 w 20"/>
                <a:gd name="T25" fmla="*/ 10 h 10"/>
                <a:gd name="T26" fmla="*/ 2 w 20"/>
                <a:gd name="T27" fmla="*/ 8 h 10"/>
                <a:gd name="T28" fmla="*/ 2 w 20"/>
                <a:gd name="T29" fmla="*/ 7 h 10"/>
                <a:gd name="T30" fmla="*/ 2 w 20"/>
                <a:gd name="T31" fmla="*/ 6 h 10"/>
                <a:gd name="T32" fmla="*/ 2 w 20"/>
                <a:gd name="T33" fmla="*/ 5 h 10"/>
                <a:gd name="T34" fmla="*/ 2 w 20"/>
                <a:gd name="T35" fmla="*/ 5 h 10"/>
                <a:gd name="T36" fmla="*/ 2 w 20"/>
                <a:gd name="T37" fmla="*/ 5 h 10"/>
                <a:gd name="T38" fmla="*/ 2 w 20"/>
                <a:gd name="T39" fmla="*/ 5 h 10"/>
                <a:gd name="T40" fmla="*/ 2 w 20"/>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0"/>
                <a:gd name="T65" fmla="*/ 20 w 2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0">
                  <a:moveTo>
                    <a:pt x="2" y="5"/>
                  </a:moveTo>
                  <a:lnTo>
                    <a:pt x="8" y="2"/>
                  </a:lnTo>
                  <a:lnTo>
                    <a:pt x="11" y="1"/>
                  </a:lnTo>
                  <a:lnTo>
                    <a:pt x="15" y="1"/>
                  </a:lnTo>
                  <a:lnTo>
                    <a:pt x="19" y="0"/>
                  </a:lnTo>
                  <a:lnTo>
                    <a:pt x="20" y="1"/>
                  </a:lnTo>
                  <a:lnTo>
                    <a:pt x="20" y="2"/>
                  </a:lnTo>
                  <a:lnTo>
                    <a:pt x="20" y="3"/>
                  </a:lnTo>
                  <a:lnTo>
                    <a:pt x="15" y="5"/>
                  </a:lnTo>
                  <a:lnTo>
                    <a:pt x="10" y="6"/>
                  </a:lnTo>
                  <a:lnTo>
                    <a:pt x="5" y="8"/>
                  </a:lnTo>
                  <a:lnTo>
                    <a:pt x="0" y="10"/>
                  </a:lnTo>
                  <a:lnTo>
                    <a:pt x="2" y="8"/>
                  </a:lnTo>
                  <a:lnTo>
                    <a:pt x="2" y="7"/>
                  </a:lnTo>
                  <a:lnTo>
                    <a:pt x="2" y="6"/>
                  </a:lnTo>
                  <a:lnTo>
                    <a:pt x="2" y="5"/>
                  </a:lnTo>
                  <a:close/>
                </a:path>
              </a:pathLst>
            </a:custGeom>
            <a:solidFill>
              <a:srgbClr val="000000"/>
            </a:solidFill>
            <a:ln w="9525">
              <a:noFill/>
              <a:round/>
              <a:headEnd/>
              <a:tailEnd/>
            </a:ln>
          </p:spPr>
          <p:txBody>
            <a:bodyPr/>
            <a:lstStyle/>
            <a:p>
              <a:endParaRPr lang="el-GR"/>
            </a:p>
          </p:txBody>
        </p:sp>
        <p:sp>
          <p:nvSpPr>
            <p:cNvPr id="41217" name="Freeform 807"/>
            <p:cNvSpPr>
              <a:spLocks/>
            </p:cNvSpPr>
            <p:nvPr/>
          </p:nvSpPr>
          <p:spPr bwMode="auto">
            <a:xfrm>
              <a:off x="4264" y="2205"/>
              <a:ext cx="8" cy="5"/>
            </a:xfrm>
            <a:custGeom>
              <a:avLst/>
              <a:gdLst>
                <a:gd name="T0" fmla="*/ 0 w 8"/>
                <a:gd name="T1" fmla="*/ 0 h 5"/>
                <a:gd name="T2" fmla="*/ 2 w 8"/>
                <a:gd name="T3" fmla="*/ 0 h 5"/>
                <a:gd name="T4" fmla="*/ 4 w 8"/>
                <a:gd name="T5" fmla="*/ 0 h 5"/>
                <a:gd name="T6" fmla="*/ 5 w 8"/>
                <a:gd name="T7" fmla="*/ 0 h 5"/>
                <a:gd name="T8" fmla="*/ 7 w 8"/>
                <a:gd name="T9" fmla="*/ 0 h 5"/>
                <a:gd name="T10" fmla="*/ 7 w 8"/>
                <a:gd name="T11" fmla="*/ 1 h 5"/>
                <a:gd name="T12" fmla="*/ 8 w 8"/>
                <a:gd name="T13" fmla="*/ 2 h 5"/>
                <a:gd name="T14" fmla="*/ 8 w 8"/>
                <a:gd name="T15" fmla="*/ 4 h 5"/>
                <a:gd name="T16" fmla="*/ 8 w 8"/>
                <a:gd name="T17" fmla="*/ 5 h 5"/>
                <a:gd name="T18" fmla="*/ 7 w 8"/>
                <a:gd name="T19" fmla="*/ 5 h 5"/>
                <a:gd name="T20" fmla="*/ 4 w 8"/>
                <a:gd name="T21" fmla="*/ 5 h 5"/>
                <a:gd name="T22" fmla="*/ 3 w 8"/>
                <a:gd name="T23" fmla="*/ 5 h 5"/>
                <a:gd name="T24" fmla="*/ 0 w 8"/>
                <a:gd name="T25" fmla="*/ 5 h 5"/>
                <a:gd name="T26" fmla="*/ 0 w 8"/>
                <a:gd name="T27" fmla="*/ 4 h 5"/>
                <a:gd name="T28" fmla="*/ 0 w 8"/>
                <a:gd name="T29" fmla="*/ 2 h 5"/>
                <a:gd name="T30" fmla="*/ 0 w 8"/>
                <a:gd name="T31" fmla="*/ 1 h 5"/>
                <a:gd name="T32" fmla="*/ 0 w 8"/>
                <a:gd name="T33" fmla="*/ 0 h 5"/>
                <a:gd name="T34" fmla="*/ 0 w 8"/>
                <a:gd name="T35" fmla="*/ 0 h 5"/>
                <a:gd name="T36" fmla="*/ 0 w 8"/>
                <a:gd name="T37" fmla="*/ 0 h 5"/>
                <a:gd name="T38" fmla="*/ 0 w 8"/>
                <a:gd name="T39" fmla="*/ 0 h 5"/>
                <a:gd name="T40" fmla="*/ 0 w 8"/>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
                <a:gd name="T65" fmla="*/ 8 w 8"/>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
                  <a:moveTo>
                    <a:pt x="0" y="0"/>
                  </a:moveTo>
                  <a:lnTo>
                    <a:pt x="2" y="0"/>
                  </a:lnTo>
                  <a:lnTo>
                    <a:pt x="4" y="0"/>
                  </a:lnTo>
                  <a:lnTo>
                    <a:pt x="5" y="0"/>
                  </a:lnTo>
                  <a:lnTo>
                    <a:pt x="7" y="0"/>
                  </a:lnTo>
                  <a:lnTo>
                    <a:pt x="7" y="1"/>
                  </a:lnTo>
                  <a:lnTo>
                    <a:pt x="8" y="2"/>
                  </a:lnTo>
                  <a:lnTo>
                    <a:pt x="8" y="4"/>
                  </a:lnTo>
                  <a:lnTo>
                    <a:pt x="8" y="5"/>
                  </a:lnTo>
                  <a:lnTo>
                    <a:pt x="7" y="5"/>
                  </a:lnTo>
                  <a:lnTo>
                    <a:pt x="4" y="5"/>
                  </a:lnTo>
                  <a:lnTo>
                    <a:pt x="3" y="5"/>
                  </a:lnTo>
                  <a:lnTo>
                    <a:pt x="0" y="5"/>
                  </a:lnTo>
                  <a:lnTo>
                    <a:pt x="0" y="4"/>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218" name="Freeform 808"/>
            <p:cNvSpPr>
              <a:spLocks/>
            </p:cNvSpPr>
            <p:nvPr/>
          </p:nvSpPr>
          <p:spPr bwMode="auto">
            <a:xfrm>
              <a:off x="4272" y="2821"/>
              <a:ext cx="13" cy="10"/>
            </a:xfrm>
            <a:custGeom>
              <a:avLst/>
              <a:gdLst>
                <a:gd name="T0" fmla="*/ 0 w 13"/>
                <a:gd name="T1" fmla="*/ 0 h 10"/>
                <a:gd name="T2" fmla="*/ 2 w 13"/>
                <a:gd name="T3" fmla="*/ 1 h 10"/>
                <a:gd name="T4" fmla="*/ 6 w 13"/>
                <a:gd name="T5" fmla="*/ 1 h 10"/>
                <a:gd name="T6" fmla="*/ 9 w 13"/>
                <a:gd name="T7" fmla="*/ 3 h 10"/>
                <a:gd name="T8" fmla="*/ 12 w 13"/>
                <a:gd name="T9" fmla="*/ 4 h 10"/>
                <a:gd name="T10" fmla="*/ 12 w 13"/>
                <a:gd name="T11" fmla="*/ 5 h 10"/>
                <a:gd name="T12" fmla="*/ 12 w 13"/>
                <a:gd name="T13" fmla="*/ 6 h 10"/>
                <a:gd name="T14" fmla="*/ 12 w 13"/>
                <a:gd name="T15" fmla="*/ 9 h 10"/>
                <a:gd name="T16" fmla="*/ 13 w 13"/>
                <a:gd name="T17" fmla="*/ 10 h 10"/>
                <a:gd name="T18" fmla="*/ 9 w 13"/>
                <a:gd name="T19" fmla="*/ 9 h 10"/>
                <a:gd name="T20" fmla="*/ 5 w 13"/>
                <a:gd name="T21" fmla="*/ 7 h 10"/>
                <a:gd name="T22" fmla="*/ 1 w 13"/>
                <a:gd name="T23" fmla="*/ 4 h 10"/>
                <a:gd name="T24" fmla="*/ 0 w 13"/>
                <a:gd name="T25" fmla="*/ 0 h 10"/>
                <a:gd name="T26" fmla="*/ 0 w 13"/>
                <a:gd name="T27" fmla="*/ 0 h 10"/>
                <a:gd name="T28" fmla="*/ 0 w 13"/>
                <a:gd name="T29" fmla="*/ 0 h 10"/>
                <a:gd name="T30" fmla="*/ 0 w 13"/>
                <a:gd name="T31" fmla="*/ 0 h 10"/>
                <a:gd name="T32" fmla="*/ 0 w 13"/>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0"/>
                <a:gd name="T53" fmla="*/ 13 w 13"/>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0">
                  <a:moveTo>
                    <a:pt x="0" y="0"/>
                  </a:moveTo>
                  <a:lnTo>
                    <a:pt x="2" y="1"/>
                  </a:lnTo>
                  <a:lnTo>
                    <a:pt x="6" y="1"/>
                  </a:lnTo>
                  <a:lnTo>
                    <a:pt x="9" y="3"/>
                  </a:lnTo>
                  <a:lnTo>
                    <a:pt x="12" y="4"/>
                  </a:lnTo>
                  <a:lnTo>
                    <a:pt x="12" y="5"/>
                  </a:lnTo>
                  <a:lnTo>
                    <a:pt x="12" y="6"/>
                  </a:lnTo>
                  <a:lnTo>
                    <a:pt x="12" y="9"/>
                  </a:lnTo>
                  <a:lnTo>
                    <a:pt x="13" y="10"/>
                  </a:lnTo>
                  <a:lnTo>
                    <a:pt x="9" y="9"/>
                  </a:lnTo>
                  <a:lnTo>
                    <a:pt x="5" y="7"/>
                  </a:lnTo>
                  <a:lnTo>
                    <a:pt x="1" y="4"/>
                  </a:lnTo>
                  <a:lnTo>
                    <a:pt x="0" y="0"/>
                  </a:lnTo>
                  <a:close/>
                </a:path>
              </a:pathLst>
            </a:custGeom>
            <a:solidFill>
              <a:srgbClr val="000000"/>
            </a:solidFill>
            <a:ln w="9525">
              <a:noFill/>
              <a:round/>
              <a:headEnd/>
              <a:tailEnd/>
            </a:ln>
          </p:spPr>
          <p:txBody>
            <a:bodyPr/>
            <a:lstStyle/>
            <a:p>
              <a:endParaRPr lang="el-GR"/>
            </a:p>
          </p:txBody>
        </p:sp>
        <p:sp>
          <p:nvSpPr>
            <p:cNvPr id="41219" name="Freeform 809"/>
            <p:cNvSpPr>
              <a:spLocks/>
            </p:cNvSpPr>
            <p:nvPr/>
          </p:nvSpPr>
          <p:spPr bwMode="auto">
            <a:xfrm>
              <a:off x="4278" y="2451"/>
              <a:ext cx="167" cy="165"/>
            </a:xfrm>
            <a:custGeom>
              <a:avLst/>
              <a:gdLst>
                <a:gd name="T0" fmla="*/ 0 w 167"/>
                <a:gd name="T1" fmla="*/ 70 h 165"/>
                <a:gd name="T2" fmla="*/ 9 w 167"/>
                <a:gd name="T3" fmla="*/ 44 h 165"/>
                <a:gd name="T4" fmla="*/ 21 w 167"/>
                <a:gd name="T5" fmla="*/ 24 h 165"/>
                <a:gd name="T6" fmla="*/ 36 w 167"/>
                <a:gd name="T7" fmla="*/ 11 h 165"/>
                <a:gd name="T8" fmla="*/ 54 w 167"/>
                <a:gd name="T9" fmla="*/ 2 h 165"/>
                <a:gd name="T10" fmla="*/ 74 w 167"/>
                <a:gd name="T11" fmla="*/ 0 h 165"/>
                <a:gd name="T12" fmla="*/ 95 w 167"/>
                <a:gd name="T13" fmla="*/ 2 h 165"/>
                <a:gd name="T14" fmla="*/ 119 w 167"/>
                <a:gd name="T15" fmla="*/ 10 h 165"/>
                <a:gd name="T16" fmla="*/ 141 w 167"/>
                <a:gd name="T17" fmla="*/ 23 h 165"/>
                <a:gd name="T18" fmla="*/ 153 w 167"/>
                <a:gd name="T19" fmla="*/ 39 h 165"/>
                <a:gd name="T20" fmla="*/ 162 w 167"/>
                <a:gd name="T21" fmla="*/ 56 h 165"/>
                <a:gd name="T22" fmla="*/ 166 w 167"/>
                <a:gd name="T23" fmla="*/ 72 h 165"/>
                <a:gd name="T24" fmla="*/ 167 w 167"/>
                <a:gd name="T25" fmla="*/ 90 h 165"/>
                <a:gd name="T26" fmla="*/ 163 w 167"/>
                <a:gd name="T27" fmla="*/ 106 h 165"/>
                <a:gd name="T28" fmla="*/ 157 w 167"/>
                <a:gd name="T29" fmla="*/ 122 h 165"/>
                <a:gd name="T30" fmla="*/ 146 w 167"/>
                <a:gd name="T31" fmla="*/ 138 h 165"/>
                <a:gd name="T32" fmla="*/ 130 w 167"/>
                <a:gd name="T33" fmla="*/ 153 h 165"/>
                <a:gd name="T34" fmla="*/ 105 w 167"/>
                <a:gd name="T35" fmla="*/ 163 h 165"/>
                <a:gd name="T36" fmla="*/ 80 w 167"/>
                <a:gd name="T37" fmla="*/ 165 h 165"/>
                <a:gd name="T38" fmla="*/ 58 w 167"/>
                <a:gd name="T39" fmla="*/ 161 h 165"/>
                <a:gd name="T40" fmla="*/ 40 w 167"/>
                <a:gd name="T41" fmla="*/ 152 h 165"/>
                <a:gd name="T42" fmla="*/ 22 w 167"/>
                <a:gd name="T43" fmla="*/ 138 h 165"/>
                <a:gd name="T44" fmla="*/ 10 w 167"/>
                <a:gd name="T45" fmla="*/ 118 h 165"/>
                <a:gd name="T46" fmla="*/ 3 w 167"/>
                <a:gd name="T47" fmla="*/ 96 h 165"/>
                <a:gd name="T48" fmla="*/ 0 w 167"/>
                <a:gd name="T49" fmla="*/ 70 h 165"/>
                <a:gd name="T50" fmla="*/ 0 w 167"/>
                <a:gd name="T51" fmla="*/ 70 h 165"/>
                <a:gd name="T52" fmla="*/ 0 w 167"/>
                <a:gd name="T53" fmla="*/ 70 h 165"/>
                <a:gd name="T54" fmla="*/ 0 w 167"/>
                <a:gd name="T55" fmla="*/ 70 h 165"/>
                <a:gd name="T56" fmla="*/ 0 w 167"/>
                <a:gd name="T57" fmla="*/ 70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165"/>
                <a:gd name="T89" fmla="*/ 167 w 167"/>
                <a:gd name="T90" fmla="*/ 165 h 1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165">
                  <a:moveTo>
                    <a:pt x="0" y="70"/>
                  </a:moveTo>
                  <a:lnTo>
                    <a:pt x="9" y="44"/>
                  </a:lnTo>
                  <a:lnTo>
                    <a:pt x="21" y="24"/>
                  </a:lnTo>
                  <a:lnTo>
                    <a:pt x="36" y="11"/>
                  </a:lnTo>
                  <a:lnTo>
                    <a:pt x="54" y="2"/>
                  </a:lnTo>
                  <a:lnTo>
                    <a:pt x="74" y="0"/>
                  </a:lnTo>
                  <a:lnTo>
                    <a:pt x="95" y="2"/>
                  </a:lnTo>
                  <a:lnTo>
                    <a:pt x="119" y="10"/>
                  </a:lnTo>
                  <a:lnTo>
                    <a:pt x="141" y="23"/>
                  </a:lnTo>
                  <a:lnTo>
                    <a:pt x="153" y="39"/>
                  </a:lnTo>
                  <a:lnTo>
                    <a:pt x="162" y="56"/>
                  </a:lnTo>
                  <a:lnTo>
                    <a:pt x="166" y="72"/>
                  </a:lnTo>
                  <a:lnTo>
                    <a:pt x="167" y="90"/>
                  </a:lnTo>
                  <a:lnTo>
                    <a:pt x="163" y="106"/>
                  </a:lnTo>
                  <a:lnTo>
                    <a:pt x="157" y="122"/>
                  </a:lnTo>
                  <a:lnTo>
                    <a:pt x="146" y="138"/>
                  </a:lnTo>
                  <a:lnTo>
                    <a:pt x="130" y="153"/>
                  </a:lnTo>
                  <a:lnTo>
                    <a:pt x="105" y="163"/>
                  </a:lnTo>
                  <a:lnTo>
                    <a:pt x="80" y="165"/>
                  </a:lnTo>
                  <a:lnTo>
                    <a:pt x="58" y="161"/>
                  </a:lnTo>
                  <a:lnTo>
                    <a:pt x="40" y="152"/>
                  </a:lnTo>
                  <a:lnTo>
                    <a:pt x="22" y="138"/>
                  </a:lnTo>
                  <a:lnTo>
                    <a:pt x="10" y="118"/>
                  </a:lnTo>
                  <a:lnTo>
                    <a:pt x="3" y="96"/>
                  </a:lnTo>
                  <a:lnTo>
                    <a:pt x="0" y="70"/>
                  </a:lnTo>
                  <a:close/>
                </a:path>
              </a:pathLst>
            </a:custGeom>
            <a:solidFill>
              <a:srgbClr val="990000"/>
            </a:solidFill>
            <a:ln w="9525">
              <a:noFill/>
              <a:round/>
              <a:headEnd/>
              <a:tailEnd/>
            </a:ln>
          </p:spPr>
          <p:txBody>
            <a:bodyPr/>
            <a:lstStyle/>
            <a:p>
              <a:endParaRPr lang="el-GR"/>
            </a:p>
          </p:txBody>
        </p:sp>
        <p:sp>
          <p:nvSpPr>
            <p:cNvPr id="41220" name="Freeform 810"/>
            <p:cNvSpPr>
              <a:spLocks/>
            </p:cNvSpPr>
            <p:nvPr/>
          </p:nvSpPr>
          <p:spPr bwMode="auto">
            <a:xfrm>
              <a:off x="4356" y="2731"/>
              <a:ext cx="345" cy="320"/>
            </a:xfrm>
            <a:custGeom>
              <a:avLst/>
              <a:gdLst>
                <a:gd name="T0" fmla="*/ 14 w 345"/>
                <a:gd name="T1" fmla="*/ 238 h 320"/>
                <a:gd name="T2" fmla="*/ 47 w 345"/>
                <a:gd name="T3" fmla="*/ 230 h 320"/>
                <a:gd name="T4" fmla="*/ 47 w 345"/>
                <a:gd name="T5" fmla="*/ 225 h 320"/>
                <a:gd name="T6" fmla="*/ 9 w 345"/>
                <a:gd name="T7" fmla="*/ 230 h 320"/>
                <a:gd name="T8" fmla="*/ 6 w 345"/>
                <a:gd name="T9" fmla="*/ 209 h 320"/>
                <a:gd name="T10" fmla="*/ 35 w 345"/>
                <a:gd name="T11" fmla="*/ 201 h 320"/>
                <a:gd name="T12" fmla="*/ 35 w 345"/>
                <a:gd name="T13" fmla="*/ 196 h 320"/>
                <a:gd name="T14" fmla="*/ 7 w 345"/>
                <a:gd name="T15" fmla="*/ 199 h 320"/>
                <a:gd name="T16" fmla="*/ 9 w 345"/>
                <a:gd name="T17" fmla="*/ 175 h 320"/>
                <a:gd name="T18" fmla="*/ 70 w 345"/>
                <a:gd name="T19" fmla="*/ 163 h 320"/>
                <a:gd name="T20" fmla="*/ 30 w 345"/>
                <a:gd name="T21" fmla="*/ 167 h 320"/>
                <a:gd name="T22" fmla="*/ 4 w 345"/>
                <a:gd name="T23" fmla="*/ 147 h 320"/>
                <a:gd name="T24" fmla="*/ 41 w 345"/>
                <a:gd name="T25" fmla="*/ 135 h 320"/>
                <a:gd name="T26" fmla="*/ 62 w 345"/>
                <a:gd name="T27" fmla="*/ 127 h 320"/>
                <a:gd name="T28" fmla="*/ 27 w 345"/>
                <a:gd name="T29" fmla="*/ 130 h 320"/>
                <a:gd name="T30" fmla="*/ 2 w 345"/>
                <a:gd name="T31" fmla="*/ 112 h 320"/>
                <a:gd name="T32" fmla="*/ 49 w 345"/>
                <a:gd name="T33" fmla="*/ 102 h 320"/>
                <a:gd name="T34" fmla="*/ 75 w 345"/>
                <a:gd name="T35" fmla="*/ 96 h 320"/>
                <a:gd name="T36" fmla="*/ 37 w 345"/>
                <a:gd name="T37" fmla="*/ 97 h 320"/>
                <a:gd name="T38" fmla="*/ 2 w 345"/>
                <a:gd name="T39" fmla="*/ 81 h 320"/>
                <a:gd name="T40" fmla="*/ 27 w 345"/>
                <a:gd name="T41" fmla="*/ 75 h 320"/>
                <a:gd name="T42" fmla="*/ 43 w 345"/>
                <a:gd name="T43" fmla="*/ 72 h 320"/>
                <a:gd name="T44" fmla="*/ 18 w 345"/>
                <a:gd name="T45" fmla="*/ 69 h 320"/>
                <a:gd name="T46" fmla="*/ 4 w 345"/>
                <a:gd name="T47" fmla="*/ 58 h 320"/>
                <a:gd name="T48" fmla="*/ 110 w 345"/>
                <a:gd name="T49" fmla="*/ 33 h 320"/>
                <a:gd name="T50" fmla="*/ 170 w 345"/>
                <a:gd name="T51" fmla="*/ 0 h 320"/>
                <a:gd name="T52" fmla="*/ 178 w 345"/>
                <a:gd name="T53" fmla="*/ 26 h 320"/>
                <a:gd name="T54" fmla="*/ 156 w 345"/>
                <a:gd name="T55" fmla="*/ 42 h 320"/>
                <a:gd name="T56" fmla="*/ 183 w 345"/>
                <a:gd name="T57" fmla="*/ 31 h 320"/>
                <a:gd name="T58" fmla="*/ 206 w 345"/>
                <a:gd name="T59" fmla="*/ 39 h 320"/>
                <a:gd name="T60" fmla="*/ 179 w 345"/>
                <a:gd name="T61" fmla="*/ 64 h 320"/>
                <a:gd name="T62" fmla="*/ 157 w 345"/>
                <a:gd name="T63" fmla="*/ 76 h 320"/>
                <a:gd name="T64" fmla="*/ 195 w 345"/>
                <a:gd name="T65" fmla="*/ 63 h 320"/>
                <a:gd name="T66" fmla="*/ 216 w 345"/>
                <a:gd name="T67" fmla="*/ 49 h 320"/>
                <a:gd name="T68" fmla="*/ 230 w 345"/>
                <a:gd name="T69" fmla="*/ 80 h 320"/>
                <a:gd name="T70" fmla="*/ 184 w 345"/>
                <a:gd name="T71" fmla="*/ 107 h 320"/>
                <a:gd name="T72" fmla="*/ 221 w 345"/>
                <a:gd name="T73" fmla="*/ 95 h 320"/>
                <a:gd name="T74" fmla="*/ 268 w 345"/>
                <a:gd name="T75" fmla="*/ 104 h 320"/>
                <a:gd name="T76" fmla="*/ 248 w 345"/>
                <a:gd name="T77" fmla="*/ 126 h 320"/>
                <a:gd name="T78" fmla="*/ 235 w 345"/>
                <a:gd name="T79" fmla="*/ 137 h 320"/>
                <a:gd name="T80" fmla="*/ 267 w 345"/>
                <a:gd name="T81" fmla="*/ 123 h 320"/>
                <a:gd name="T82" fmla="*/ 293 w 345"/>
                <a:gd name="T83" fmla="*/ 131 h 320"/>
                <a:gd name="T84" fmla="*/ 259 w 345"/>
                <a:gd name="T85" fmla="*/ 159 h 320"/>
                <a:gd name="T86" fmla="*/ 268 w 345"/>
                <a:gd name="T87" fmla="*/ 164 h 320"/>
                <a:gd name="T88" fmla="*/ 302 w 345"/>
                <a:gd name="T89" fmla="*/ 143 h 320"/>
                <a:gd name="T90" fmla="*/ 318 w 345"/>
                <a:gd name="T91" fmla="*/ 158 h 320"/>
                <a:gd name="T92" fmla="*/ 287 w 345"/>
                <a:gd name="T93" fmla="*/ 193 h 320"/>
                <a:gd name="T94" fmla="*/ 292 w 345"/>
                <a:gd name="T95" fmla="*/ 199 h 320"/>
                <a:gd name="T96" fmla="*/ 335 w 345"/>
                <a:gd name="T97" fmla="*/ 174 h 320"/>
                <a:gd name="T98" fmla="*/ 320 w 345"/>
                <a:gd name="T99" fmla="*/ 211 h 320"/>
                <a:gd name="T100" fmla="*/ 234 w 345"/>
                <a:gd name="T101" fmla="*/ 264 h 320"/>
                <a:gd name="T102" fmla="*/ 137 w 345"/>
                <a:gd name="T103" fmla="*/ 301 h 320"/>
                <a:gd name="T104" fmla="*/ 41 w 345"/>
                <a:gd name="T105" fmla="*/ 319 h 320"/>
                <a:gd name="T106" fmla="*/ 7 w 345"/>
                <a:gd name="T107" fmla="*/ 320 h 320"/>
                <a:gd name="T108" fmla="*/ 12 w 345"/>
                <a:gd name="T109" fmla="*/ 306 h 320"/>
                <a:gd name="T110" fmla="*/ 43 w 345"/>
                <a:gd name="T111" fmla="*/ 296 h 320"/>
                <a:gd name="T112" fmla="*/ 41 w 345"/>
                <a:gd name="T113" fmla="*/ 293 h 320"/>
                <a:gd name="T114" fmla="*/ 7 w 345"/>
                <a:gd name="T115" fmla="*/ 298 h 320"/>
                <a:gd name="T116" fmla="*/ 12 w 345"/>
                <a:gd name="T117" fmla="*/ 277 h 320"/>
                <a:gd name="T118" fmla="*/ 75 w 345"/>
                <a:gd name="T119" fmla="*/ 259 h 320"/>
                <a:gd name="T120" fmla="*/ 74 w 345"/>
                <a:gd name="T121" fmla="*/ 254 h 320"/>
                <a:gd name="T122" fmla="*/ 15 w 345"/>
                <a:gd name="T123" fmla="*/ 268 h 320"/>
                <a:gd name="T124" fmla="*/ 1 w 345"/>
                <a:gd name="T125" fmla="*/ 262 h 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
                <a:gd name="T190" fmla="*/ 0 h 320"/>
                <a:gd name="T191" fmla="*/ 345 w 345"/>
                <a:gd name="T192" fmla="*/ 320 h 3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 h="320">
                  <a:moveTo>
                    <a:pt x="1" y="262"/>
                  </a:moveTo>
                  <a:lnTo>
                    <a:pt x="1" y="257"/>
                  </a:lnTo>
                  <a:lnTo>
                    <a:pt x="1" y="251"/>
                  </a:lnTo>
                  <a:lnTo>
                    <a:pt x="1" y="246"/>
                  </a:lnTo>
                  <a:lnTo>
                    <a:pt x="1" y="241"/>
                  </a:lnTo>
                  <a:lnTo>
                    <a:pt x="14" y="238"/>
                  </a:lnTo>
                  <a:lnTo>
                    <a:pt x="23" y="236"/>
                  </a:lnTo>
                  <a:lnTo>
                    <a:pt x="30" y="235"/>
                  </a:lnTo>
                  <a:lnTo>
                    <a:pt x="36" y="233"/>
                  </a:lnTo>
                  <a:lnTo>
                    <a:pt x="39" y="232"/>
                  </a:lnTo>
                  <a:lnTo>
                    <a:pt x="43" y="231"/>
                  </a:lnTo>
                  <a:lnTo>
                    <a:pt x="47" y="230"/>
                  </a:lnTo>
                  <a:lnTo>
                    <a:pt x="52" y="228"/>
                  </a:lnTo>
                  <a:lnTo>
                    <a:pt x="52" y="227"/>
                  </a:lnTo>
                  <a:lnTo>
                    <a:pt x="53" y="226"/>
                  </a:lnTo>
                  <a:lnTo>
                    <a:pt x="53" y="225"/>
                  </a:lnTo>
                  <a:lnTo>
                    <a:pt x="53" y="223"/>
                  </a:lnTo>
                  <a:lnTo>
                    <a:pt x="47" y="225"/>
                  </a:lnTo>
                  <a:lnTo>
                    <a:pt x="41" y="226"/>
                  </a:lnTo>
                  <a:lnTo>
                    <a:pt x="35" y="227"/>
                  </a:lnTo>
                  <a:lnTo>
                    <a:pt x="28" y="228"/>
                  </a:lnTo>
                  <a:lnTo>
                    <a:pt x="21" y="228"/>
                  </a:lnTo>
                  <a:lnTo>
                    <a:pt x="15" y="230"/>
                  </a:lnTo>
                  <a:lnTo>
                    <a:pt x="9" y="230"/>
                  </a:lnTo>
                  <a:lnTo>
                    <a:pt x="1" y="230"/>
                  </a:lnTo>
                  <a:lnTo>
                    <a:pt x="1" y="225"/>
                  </a:lnTo>
                  <a:lnTo>
                    <a:pt x="1" y="220"/>
                  </a:lnTo>
                  <a:lnTo>
                    <a:pt x="1" y="215"/>
                  </a:lnTo>
                  <a:lnTo>
                    <a:pt x="1" y="210"/>
                  </a:lnTo>
                  <a:lnTo>
                    <a:pt x="6" y="209"/>
                  </a:lnTo>
                  <a:lnTo>
                    <a:pt x="11" y="207"/>
                  </a:lnTo>
                  <a:lnTo>
                    <a:pt x="15" y="206"/>
                  </a:lnTo>
                  <a:lnTo>
                    <a:pt x="20" y="205"/>
                  </a:lnTo>
                  <a:lnTo>
                    <a:pt x="25" y="204"/>
                  </a:lnTo>
                  <a:lnTo>
                    <a:pt x="30" y="202"/>
                  </a:lnTo>
                  <a:lnTo>
                    <a:pt x="35" y="201"/>
                  </a:lnTo>
                  <a:lnTo>
                    <a:pt x="39" y="200"/>
                  </a:lnTo>
                  <a:lnTo>
                    <a:pt x="39" y="199"/>
                  </a:lnTo>
                  <a:lnTo>
                    <a:pt x="39" y="198"/>
                  </a:lnTo>
                  <a:lnTo>
                    <a:pt x="39" y="196"/>
                  </a:lnTo>
                  <a:lnTo>
                    <a:pt x="35" y="196"/>
                  </a:lnTo>
                  <a:lnTo>
                    <a:pt x="31" y="196"/>
                  </a:lnTo>
                  <a:lnTo>
                    <a:pt x="26" y="196"/>
                  </a:lnTo>
                  <a:lnTo>
                    <a:pt x="21" y="198"/>
                  </a:lnTo>
                  <a:lnTo>
                    <a:pt x="17" y="198"/>
                  </a:lnTo>
                  <a:lnTo>
                    <a:pt x="12" y="198"/>
                  </a:lnTo>
                  <a:lnTo>
                    <a:pt x="7" y="199"/>
                  </a:lnTo>
                  <a:lnTo>
                    <a:pt x="2" y="199"/>
                  </a:lnTo>
                  <a:lnTo>
                    <a:pt x="1" y="194"/>
                  </a:lnTo>
                  <a:lnTo>
                    <a:pt x="1" y="186"/>
                  </a:lnTo>
                  <a:lnTo>
                    <a:pt x="1" y="179"/>
                  </a:lnTo>
                  <a:lnTo>
                    <a:pt x="1" y="175"/>
                  </a:lnTo>
                  <a:lnTo>
                    <a:pt x="9" y="175"/>
                  </a:lnTo>
                  <a:lnTo>
                    <a:pt x="18" y="174"/>
                  </a:lnTo>
                  <a:lnTo>
                    <a:pt x="31" y="173"/>
                  </a:lnTo>
                  <a:lnTo>
                    <a:pt x="43" y="172"/>
                  </a:lnTo>
                  <a:lnTo>
                    <a:pt x="54" y="169"/>
                  </a:lnTo>
                  <a:lnTo>
                    <a:pt x="64" y="167"/>
                  </a:lnTo>
                  <a:lnTo>
                    <a:pt x="70" y="163"/>
                  </a:lnTo>
                  <a:lnTo>
                    <a:pt x="72" y="159"/>
                  </a:lnTo>
                  <a:lnTo>
                    <a:pt x="64" y="160"/>
                  </a:lnTo>
                  <a:lnTo>
                    <a:pt x="56" y="163"/>
                  </a:lnTo>
                  <a:lnTo>
                    <a:pt x="47" y="164"/>
                  </a:lnTo>
                  <a:lnTo>
                    <a:pt x="38" y="165"/>
                  </a:lnTo>
                  <a:lnTo>
                    <a:pt x="30" y="167"/>
                  </a:lnTo>
                  <a:lnTo>
                    <a:pt x="21" y="168"/>
                  </a:lnTo>
                  <a:lnTo>
                    <a:pt x="11" y="168"/>
                  </a:lnTo>
                  <a:lnTo>
                    <a:pt x="2" y="167"/>
                  </a:lnTo>
                  <a:lnTo>
                    <a:pt x="4" y="160"/>
                  </a:lnTo>
                  <a:lnTo>
                    <a:pt x="4" y="153"/>
                  </a:lnTo>
                  <a:lnTo>
                    <a:pt x="4" y="147"/>
                  </a:lnTo>
                  <a:lnTo>
                    <a:pt x="4" y="141"/>
                  </a:lnTo>
                  <a:lnTo>
                    <a:pt x="11" y="139"/>
                  </a:lnTo>
                  <a:lnTo>
                    <a:pt x="18" y="138"/>
                  </a:lnTo>
                  <a:lnTo>
                    <a:pt x="26" y="137"/>
                  </a:lnTo>
                  <a:lnTo>
                    <a:pt x="33" y="136"/>
                  </a:lnTo>
                  <a:lnTo>
                    <a:pt x="41" y="135"/>
                  </a:lnTo>
                  <a:lnTo>
                    <a:pt x="48" y="133"/>
                  </a:lnTo>
                  <a:lnTo>
                    <a:pt x="56" y="131"/>
                  </a:lnTo>
                  <a:lnTo>
                    <a:pt x="62" y="130"/>
                  </a:lnTo>
                  <a:lnTo>
                    <a:pt x="62" y="128"/>
                  </a:lnTo>
                  <a:lnTo>
                    <a:pt x="62" y="127"/>
                  </a:lnTo>
                  <a:lnTo>
                    <a:pt x="62" y="126"/>
                  </a:lnTo>
                  <a:lnTo>
                    <a:pt x="56" y="126"/>
                  </a:lnTo>
                  <a:lnTo>
                    <a:pt x="49" y="126"/>
                  </a:lnTo>
                  <a:lnTo>
                    <a:pt x="42" y="127"/>
                  </a:lnTo>
                  <a:lnTo>
                    <a:pt x="35" y="128"/>
                  </a:lnTo>
                  <a:lnTo>
                    <a:pt x="27" y="130"/>
                  </a:lnTo>
                  <a:lnTo>
                    <a:pt x="18" y="131"/>
                  </a:lnTo>
                  <a:lnTo>
                    <a:pt x="11" y="131"/>
                  </a:lnTo>
                  <a:lnTo>
                    <a:pt x="2" y="131"/>
                  </a:lnTo>
                  <a:lnTo>
                    <a:pt x="2" y="125"/>
                  </a:lnTo>
                  <a:lnTo>
                    <a:pt x="2" y="118"/>
                  </a:lnTo>
                  <a:lnTo>
                    <a:pt x="2" y="112"/>
                  </a:lnTo>
                  <a:lnTo>
                    <a:pt x="2" y="106"/>
                  </a:lnTo>
                  <a:lnTo>
                    <a:pt x="12" y="106"/>
                  </a:lnTo>
                  <a:lnTo>
                    <a:pt x="22" y="105"/>
                  </a:lnTo>
                  <a:lnTo>
                    <a:pt x="31" y="105"/>
                  </a:lnTo>
                  <a:lnTo>
                    <a:pt x="41" y="104"/>
                  </a:lnTo>
                  <a:lnTo>
                    <a:pt x="49" y="102"/>
                  </a:lnTo>
                  <a:lnTo>
                    <a:pt x="59" y="101"/>
                  </a:lnTo>
                  <a:lnTo>
                    <a:pt x="67" y="100"/>
                  </a:lnTo>
                  <a:lnTo>
                    <a:pt x="75" y="97"/>
                  </a:lnTo>
                  <a:lnTo>
                    <a:pt x="75" y="96"/>
                  </a:lnTo>
                  <a:lnTo>
                    <a:pt x="74" y="96"/>
                  </a:lnTo>
                  <a:lnTo>
                    <a:pt x="64" y="96"/>
                  </a:lnTo>
                  <a:lnTo>
                    <a:pt x="57" y="97"/>
                  </a:lnTo>
                  <a:lnTo>
                    <a:pt x="51" y="97"/>
                  </a:lnTo>
                  <a:lnTo>
                    <a:pt x="44" y="97"/>
                  </a:lnTo>
                  <a:lnTo>
                    <a:pt x="37" y="97"/>
                  </a:lnTo>
                  <a:lnTo>
                    <a:pt x="28" y="97"/>
                  </a:lnTo>
                  <a:lnTo>
                    <a:pt x="17" y="97"/>
                  </a:lnTo>
                  <a:lnTo>
                    <a:pt x="4" y="97"/>
                  </a:lnTo>
                  <a:lnTo>
                    <a:pt x="4" y="93"/>
                  </a:lnTo>
                  <a:lnTo>
                    <a:pt x="4" y="86"/>
                  </a:lnTo>
                  <a:lnTo>
                    <a:pt x="2" y="81"/>
                  </a:lnTo>
                  <a:lnTo>
                    <a:pt x="2" y="76"/>
                  </a:lnTo>
                  <a:lnTo>
                    <a:pt x="7" y="76"/>
                  </a:lnTo>
                  <a:lnTo>
                    <a:pt x="12" y="75"/>
                  </a:lnTo>
                  <a:lnTo>
                    <a:pt x="17" y="75"/>
                  </a:lnTo>
                  <a:lnTo>
                    <a:pt x="22" y="75"/>
                  </a:lnTo>
                  <a:lnTo>
                    <a:pt x="27" y="75"/>
                  </a:lnTo>
                  <a:lnTo>
                    <a:pt x="32" y="75"/>
                  </a:lnTo>
                  <a:lnTo>
                    <a:pt x="37" y="74"/>
                  </a:lnTo>
                  <a:lnTo>
                    <a:pt x="42" y="74"/>
                  </a:lnTo>
                  <a:lnTo>
                    <a:pt x="43" y="73"/>
                  </a:lnTo>
                  <a:lnTo>
                    <a:pt x="43" y="72"/>
                  </a:lnTo>
                  <a:lnTo>
                    <a:pt x="42" y="70"/>
                  </a:lnTo>
                  <a:lnTo>
                    <a:pt x="37" y="70"/>
                  </a:lnTo>
                  <a:lnTo>
                    <a:pt x="32" y="69"/>
                  </a:lnTo>
                  <a:lnTo>
                    <a:pt x="27" y="69"/>
                  </a:lnTo>
                  <a:lnTo>
                    <a:pt x="23" y="69"/>
                  </a:lnTo>
                  <a:lnTo>
                    <a:pt x="18" y="69"/>
                  </a:lnTo>
                  <a:lnTo>
                    <a:pt x="14" y="69"/>
                  </a:lnTo>
                  <a:lnTo>
                    <a:pt x="9" y="69"/>
                  </a:lnTo>
                  <a:lnTo>
                    <a:pt x="4" y="69"/>
                  </a:lnTo>
                  <a:lnTo>
                    <a:pt x="4" y="65"/>
                  </a:lnTo>
                  <a:lnTo>
                    <a:pt x="4" y="62"/>
                  </a:lnTo>
                  <a:lnTo>
                    <a:pt x="4" y="58"/>
                  </a:lnTo>
                  <a:lnTo>
                    <a:pt x="4" y="56"/>
                  </a:lnTo>
                  <a:lnTo>
                    <a:pt x="28" y="54"/>
                  </a:lnTo>
                  <a:lnTo>
                    <a:pt x="51" y="51"/>
                  </a:lnTo>
                  <a:lnTo>
                    <a:pt x="72" y="47"/>
                  </a:lnTo>
                  <a:lnTo>
                    <a:pt x="91" y="41"/>
                  </a:lnTo>
                  <a:lnTo>
                    <a:pt x="110" y="33"/>
                  </a:lnTo>
                  <a:lnTo>
                    <a:pt x="128" y="23"/>
                  </a:lnTo>
                  <a:lnTo>
                    <a:pt x="147" y="12"/>
                  </a:lnTo>
                  <a:lnTo>
                    <a:pt x="166" y="0"/>
                  </a:lnTo>
                  <a:lnTo>
                    <a:pt x="167" y="0"/>
                  </a:lnTo>
                  <a:lnTo>
                    <a:pt x="169" y="0"/>
                  </a:lnTo>
                  <a:lnTo>
                    <a:pt x="170" y="0"/>
                  </a:lnTo>
                  <a:lnTo>
                    <a:pt x="172" y="0"/>
                  </a:lnTo>
                  <a:lnTo>
                    <a:pt x="177" y="5"/>
                  </a:lnTo>
                  <a:lnTo>
                    <a:pt x="180" y="9"/>
                  </a:lnTo>
                  <a:lnTo>
                    <a:pt x="184" y="15"/>
                  </a:lnTo>
                  <a:lnTo>
                    <a:pt x="187" y="21"/>
                  </a:lnTo>
                  <a:lnTo>
                    <a:pt x="178" y="26"/>
                  </a:lnTo>
                  <a:lnTo>
                    <a:pt x="170" y="30"/>
                  </a:lnTo>
                  <a:lnTo>
                    <a:pt x="163" y="35"/>
                  </a:lnTo>
                  <a:lnTo>
                    <a:pt x="156" y="39"/>
                  </a:lnTo>
                  <a:lnTo>
                    <a:pt x="156" y="41"/>
                  </a:lnTo>
                  <a:lnTo>
                    <a:pt x="156" y="42"/>
                  </a:lnTo>
                  <a:lnTo>
                    <a:pt x="156" y="43"/>
                  </a:lnTo>
                  <a:lnTo>
                    <a:pt x="161" y="41"/>
                  </a:lnTo>
                  <a:lnTo>
                    <a:pt x="166" y="38"/>
                  </a:lnTo>
                  <a:lnTo>
                    <a:pt x="172" y="36"/>
                  </a:lnTo>
                  <a:lnTo>
                    <a:pt x="177" y="33"/>
                  </a:lnTo>
                  <a:lnTo>
                    <a:pt x="183" y="31"/>
                  </a:lnTo>
                  <a:lnTo>
                    <a:pt x="188" y="28"/>
                  </a:lnTo>
                  <a:lnTo>
                    <a:pt x="193" y="27"/>
                  </a:lnTo>
                  <a:lnTo>
                    <a:pt x="196" y="27"/>
                  </a:lnTo>
                  <a:lnTo>
                    <a:pt x="200" y="31"/>
                  </a:lnTo>
                  <a:lnTo>
                    <a:pt x="204" y="35"/>
                  </a:lnTo>
                  <a:lnTo>
                    <a:pt x="206" y="39"/>
                  </a:lnTo>
                  <a:lnTo>
                    <a:pt x="208" y="46"/>
                  </a:lnTo>
                  <a:lnTo>
                    <a:pt x="203" y="49"/>
                  </a:lnTo>
                  <a:lnTo>
                    <a:pt x="196" y="53"/>
                  </a:lnTo>
                  <a:lnTo>
                    <a:pt x="192" y="57"/>
                  </a:lnTo>
                  <a:lnTo>
                    <a:pt x="185" y="60"/>
                  </a:lnTo>
                  <a:lnTo>
                    <a:pt x="179" y="64"/>
                  </a:lnTo>
                  <a:lnTo>
                    <a:pt x="172" y="67"/>
                  </a:lnTo>
                  <a:lnTo>
                    <a:pt x="164" y="70"/>
                  </a:lnTo>
                  <a:lnTo>
                    <a:pt x="157" y="73"/>
                  </a:lnTo>
                  <a:lnTo>
                    <a:pt x="157" y="74"/>
                  </a:lnTo>
                  <a:lnTo>
                    <a:pt x="157" y="75"/>
                  </a:lnTo>
                  <a:lnTo>
                    <a:pt x="157" y="76"/>
                  </a:lnTo>
                  <a:lnTo>
                    <a:pt x="157" y="78"/>
                  </a:lnTo>
                  <a:lnTo>
                    <a:pt x="166" y="75"/>
                  </a:lnTo>
                  <a:lnTo>
                    <a:pt x="174" y="73"/>
                  </a:lnTo>
                  <a:lnTo>
                    <a:pt x="182" y="70"/>
                  </a:lnTo>
                  <a:lnTo>
                    <a:pt x="189" y="67"/>
                  </a:lnTo>
                  <a:lnTo>
                    <a:pt x="195" y="63"/>
                  </a:lnTo>
                  <a:lnTo>
                    <a:pt x="201" y="59"/>
                  </a:lnTo>
                  <a:lnTo>
                    <a:pt x="208" y="54"/>
                  </a:lnTo>
                  <a:lnTo>
                    <a:pt x="214" y="49"/>
                  </a:lnTo>
                  <a:lnTo>
                    <a:pt x="215" y="49"/>
                  </a:lnTo>
                  <a:lnTo>
                    <a:pt x="216" y="49"/>
                  </a:lnTo>
                  <a:lnTo>
                    <a:pt x="217" y="49"/>
                  </a:lnTo>
                  <a:lnTo>
                    <a:pt x="224" y="56"/>
                  </a:lnTo>
                  <a:lnTo>
                    <a:pt x="230" y="62"/>
                  </a:lnTo>
                  <a:lnTo>
                    <a:pt x="235" y="68"/>
                  </a:lnTo>
                  <a:lnTo>
                    <a:pt x="237" y="76"/>
                  </a:lnTo>
                  <a:lnTo>
                    <a:pt x="230" y="80"/>
                  </a:lnTo>
                  <a:lnTo>
                    <a:pt x="224" y="85"/>
                  </a:lnTo>
                  <a:lnTo>
                    <a:pt x="216" y="89"/>
                  </a:lnTo>
                  <a:lnTo>
                    <a:pt x="209" y="94"/>
                  </a:lnTo>
                  <a:lnTo>
                    <a:pt x="201" y="99"/>
                  </a:lnTo>
                  <a:lnTo>
                    <a:pt x="193" y="102"/>
                  </a:lnTo>
                  <a:lnTo>
                    <a:pt x="184" y="107"/>
                  </a:lnTo>
                  <a:lnTo>
                    <a:pt x="175" y="111"/>
                  </a:lnTo>
                  <a:lnTo>
                    <a:pt x="182" y="114"/>
                  </a:lnTo>
                  <a:lnTo>
                    <a:pt x="189" y="111"/>
                  </a:lnTo>
                  <a:lnTo>
                    <a:pt x="199" y="107"/>
                  </a:lnTo>
                  <a:lnTo>
                    <a:pt x="210" y="101"/>
                  </a:lnTo>
                  <a:lnTo>
                    <a:pt x="221" y="95"/>
                  </a:lnTo>
                  <a:lnTo>
                    <a:pt x="231" y="89"/>
                  </a:lnTo>
                  <a:lnTo>
                    <a:pt x="240" y="85"/>
                  </a:lnTo>
                  <a:lnTo>
                    <a:pt x="247" y="83"/>
                  </a:lnTo>
                  <a:lnTo>
                    <a:pt x="255" y="89"/>
                  </a:lnTo>
                  <a:lnTo>
                    <a:pt x="262" y="96"/>
                  </a:lnTo>
                  <a:lnTo>
                    <a:pt x="268" y="104"/>
                  </a:lnTo>
                  <a:lnTo>
                    <a:pt x="272" y="112"/>
                  </a:lnTo>
                  <a:lnTo>
                    <a:pt x="267" y="115"/>
                  </a:lnTo>
                  <a:lnTo>
                    <a:pt x="263" y="117"/>
                  </a:lnTo>
                  <a:lnTo>
                    <a:pt x="258" y="121"/>
                  </a:lnTo>
                  <a:lnTo>
                    <a:pt x="253" y="123"/>
                  </a:lnTo>
                  <a:lnTo>
                    <a:pt x="248" y="126"/>
                  </a:lnTo>
                  <a:lnTo>
                    <a:pt x="245" y="128"/>
                  </a:lnTo>
                  <a:lnTo>
                    <a:pt x="240" y="132"/>
                  </a:lnTo>
                  <a:lnTo>
                    <a:pt x="235" y="135"/>
                  </a:lnTo>
                  <a:lnTo>
                    <a:pt x="235" y="136"/>
                  </a:lnTo>
                  <a:lnTo>
                    <a:pt x="235" y="137"/>
                  </a:lnTo>
                  <a:lnTo>
                    <a:pt x="234" y="138"/>
                  </a:lnTo>
                  <a:lnTo>
                    <a:pt x="240" y="136"/>
                  </a:lnTo>
                  <a:lnTo>
                    <a:pt x="246" y="133"/>
                  </a:lnTo>
                  <a:lnTo>
                    <a:pt x="253" y="131"/>
                  </a:lnTo>
                  <a:lnTo>
                    <a:pt x="261" y="127"/>
                  </a:lnTo>
                  <a:lnTo>
                    <a:pt x="267" y="123"/>
                  </a:lnTo>
                  <a:lnTo>
                    <a:pt x="273" y="121"/>
                  </a:lnTo>
                  <a:lnTo>
                    <a:pt x="278" y="120"/>
                  </a:lnTo>
                  <a:lnTo>
                    <a:pt x="282" y="118"/>
                  </a:lnTo>
                  <a:lnTo>
                    <a:pt x="287" y="122"/>
                  </a:lnTo>
                  <a:lnTo>
                    <a:pt x="290" y="127"/>
                  </a:lnTo>
                  <a:lnTo>
                    <a:pt x="293" y="131"/>
                  </a:lnTo>
                  <a:lnTo>
                    <a:pt x="294" y="137"/>
                  </a:lnTo>
                  <a:lnTo>
                    <a:pt x="290" y="139"/>
                  </a:lnTo>
                  <a:lnTo>
                    <a:pt x="284" y="143"/>
                  </a:lnTo>
                  <a:lnTo>
                    <a:pt x="277" y="148"/>
                  </a:lnTo>
                  <a:lnTo>
                    <a:pt x="268" y="154"/>
                  </a:lnTo>
                  <a:lnTo>
                    <a:pt x="259" y="159"/>
                  </a:lnTo>
                  <a:lnTo>
                    <a:pt x="252" y="164"/>
                  </a:lnTo>
                  <a:lnTo>
                    <a:pt x="246" y="169"/>
                  </a:lnTo>
                  <a:lnTo>
                    <a:pt x="243" y="173"/>
                  </a:lnTo>
                  <a:lnTo>
                    <a:pt x="252" y="170"/>
                  </a:lnTo>
                  <a:lnTo>
                    <a:pt x="261" y="168"/>
                  </a:lnTo>
                  <a:lnTo>
                    <a:pt x="268" y="164"/>
                  </a:lnTo>
                  <a:lnTo>
                    <a:pt x="274" y="160"/>
                  </a:lnTo>
                  <a:lnTo>
                    <a:pt x="282" y="157"/>
                  </a:lnTo>
                  <a:lnTo>
                    <a:pt x="288" y="153"/>
                  </a:lnTo>
                  <a:lnTo>
                    <a:pt x="294" y="148"/>
                  </a:lnTo>
                  <a:lnTo>
                    <a:pt x="300" y="143"/>
                  </a:lnTo>
                  <a:lnTo>
                    <a:pt x="302" y="143"/>
                  </a:lnTo>
                  <a:lnTo>
                    <a:pt x="303" y="143"/>
                  </a:lnTo>
                  <a:lnTo>
                    <a:pt x="304" y="143"/>
                  </a:lnTo>
                  <a:lnTo>
                    <a:pt x="310" y="148"/>
                  </a:lnTo>
                  <a:lnTo>
                    <a:pt x="315" y="153"/>
                  </a:lnTo>
                  <a:lnTo>
                    <a:pt x="318" y="158"/>
                  </a:lnTo>
                  <a:lnTo>
                    <a:pt x="319" y="167"/>
                  </a:lnTo>
                  <a:lnTo>
                    <a:pt x="313" y="173"/>
                  </a:lnTo>
                  <a:lnTo>
                    <a:pt x="305" y="178"/>
                  </a:lnTo>
                  <a:lnTo>
                    <a:pt x="299" y="184"/>
                  </a:lnTo>
                  <a:lnTo>
                    <a:pt x="293" y="188"/>
                  </a:lnTo>
                  <a:lnTo>
                    <a:pt x="287" y="193"/>
                  </a:lnTo>
                  <a:lnTo>
                    <a:pt x="279" y="196"/>
                  </a:lnTo>
                  <a:lnTo>
                    <a:pt x="271" y="200"/>
                  </a:lnTo>
                  <a:lnTo>
                    <a:pt x="262" y="204"/>
                  </a:lnTo>
                  <a:lnTo>
                    <a:pt x="272" y="206"/>
                  </a:lnTo>
                  <a:lnTo>
                    <a:pt x="282" y="204"/>
                  </a:lnTo>
                  <a:lnTo>
                    <a:pt x="292" y="199"/>
                  </a:lnTo>
                  <a:lnTo>
                    <a:pt x="302" y="191"/>
                  </a:lnTo>
                  <a:lnTo>
                    <a:pt x="310" y="183"/>
                  </a:lnTo>
                  <a:lnTo>
                    <a:pt x="319" y="177"/>
                  </a:lnTo>
                  <a:lnTo>
                    <a:pt x="325" y="172"/>
                  </a:lnTo>
                  <a:lnTo>
                    <a:pt x="330" y="169"/>
                  </a:lnTo>
                  <a:lnTo>
                    <a:pt x="335" y="174"/>
                  </a:lnTo>
                  <a:lnTo>
                    <a:pt x="339" y="178"/>
                  </a:lnTo>
                  <a:lnTo>
                    <a:pt x="342" y="184"/>
                  </a:lnTo>
                  <a:lnTo>
                    <a:pt x="345" y="190"/>
                  </a:lnTo>
                  <a:lnTo>
                    <a:pt x="336" y="196"/>
                  </a:lnTo>
                  <a:lnTo>
                    <a:pt x="329" y="204"/>
                  </a:lnTo>
                  <a:lnTo>
                    <a:pt x="320" y="211"/>
                  </a:lnTo>
                  <a:lnTo>
                    <a:pt x="311" y="219"/>
                  </a:lnTo>
                  <a:lnTo>
                    <a:pt x="295" y="230"/>
                  </a:lnTo>
                  <a:lnTo>
                    <a:pt x="279" y="239"/>
                  </a:lnTo>
                  <a:lnTo>
                    <a:pt x="264" y="248"/>
                  </a:lnTo>
                  <a:lnTo>
                    <a:pt x="248" y="257"/>
                  </a:lnTo>
                  <a:lnTo>
                    <a:pt x="234" y="264"/>
                  </a:lnTo>
                  <a:lnTo>
                    <a:pt x="217" y="272"/>
                  </a:lnTo>
                  <a:lnTo>
                    <a:pt x="201" y="279"/>
                  </a:lnTo>
                  <a:lnTo>
                    <a:pt x="185" y="285"/>
                  </a:lnTo>
                  <a:lnTo>
                    <a:pt x="169" y="291"/>
                  </a:lnTo>
                  <a:lnTo>
                    <a:pt x="153" y="296"/>
                  </a:lnTo>
                  <a:lnTo>
                    <a:pt x="137" y="301"/>
                  </a:lnTo>
                  <a:lnTo>
                    <a:pt x="120" y="305"/>
                  </a:lnTo>
                  <a:lnTo>
                    <a:pt x="103" y="309"/>
                  </a:lnTo>
                  <a:lnTo>
                    <a:pt x="84" y="312"/>
                  </a:lnTo>
                  <a:lnTo>
                    <a:pt x="65" y="316"/>
                  </a:lnTo>
                  <a:lnTo>
                    <a:pt x="47" y="319"/>
                  </a:lnTo>
                  <a:lnTo>
                    <a:pt x="41" y="319"/>
                  </a:lnTo>
                  <a:lnTo>
                    <a:pt x="35" y="319"/>
                  </a:lnTo>
                  <a:lnTo>
                    <a:pt x="30" y="319"/>
                  </a:lnTo>
                  <a:lnTo>
                    <a:pt x="23" y="319"/>
                  </a:lnTo>
                  <a:lnTo>
                    <a:pt x="18" y="319"/>
                  </a:lnTo>
                  <a:lnTo>
                    <a:pt x="12" y="319"/>
                  </a:lnTo>
                  <a:lnTo>
                    <a:pt x="7" y="320"/>
                  </a:lnTo>
                  <a:lnTo>
                    <a:pt x="1" y="320"/>
                  </a:lnTo>
                  <a:lnTo>
                    <a:pt x="1" y="317"/>
                  </a:lnTo>
                  <a:lnTo>
                    <a:pt x="1" y="314"/>
                  </a:lnTo>
                  <a:lnTo>
                    <a:pt x="1" y="311"/>
                  </a:lnTo>
                  <a:lnTo>
                    <a:pt x="1" y="309"/>
                  </a:lnTo>
                  <a:lnTo>
                    <a:pt x="12" y="306"/>
                  </a:lnTo>
                  <a:lnTo>
                    <a:pt x="21" y="304"/>
                  </a:lnTo>
                  <a:lnTo>
                    <a:pt x="28" y="301"/>
                  </a:lnTo>
                  <a:lnTo>
                    <a:pt x="33" y="300"/>
                  </a:lnTo>
                  <a:lnTo>
                    <a:pt x="37" y="299"/>
                  </a:lnTo>
                  <a:lnTo>
                    <a:pt x="39" y="298"/>
                  </a:lnTo>
                  <a:lnTo>
                    <a:pt x="43" y="296"/>
                  </a:lnTo>
                  <a:lnTo>
                    <a:pt x="47" y="295"/>
                  </a:lnTo>
                  <a:lnTo>
                    <a:pt x="47" y="294"/>
                  </a:lnTo>
                  <a:lnTo>
                    <a:pt x="47" y="293"/>
                  </a:lnTo>
                  <a:lnTo>
                    <a:pt x="47" y="291"/>
                  </a:lnTo>
                  <a:lnTo>
                    <a:pt x="41" y="293"/>
                  </a:lnTo>
                  <a:lnTo>
                    <a:pt x="36" y="293"/>
                  </a:lnTo>
                  <a:lnTo>
                    <a:pt x="30" y="294"/>
                  </a:lnTo>
                  <a:lnTo>
                    <a:pt x="25" y="295"/>
                  </a:lnTo>
                  <a:lnTo>
                    <a:pt x="18" y="296"/>
                  </a:lnTo>
                  <a:lnTo>
                    <a:pt x="12" y="296"/>
                  </a:lnTo>
                  <a:lnTo>
                    <a:pt x="7" y="298"/>
                  </a:lnTo>
                  <a:lnTo>
                    <a:pt x="1" y="299"/>
                  </a:lnTo>
                  <a:lnTo>
                    <a:pt x="1" y="293"/>
                  </a:lnTo>
                  <a:lnTo>
                    <a:pt x="1" y="288"/>
                  </a:lnTo>
                  <a:lnTo>
                    <a:pt x="1" y="281"/>
                  </a:lnTo>
                  <a:lnTo>
                    <a:pt x="1" y="277"/>
                  </a:lnTo>
                  <a:lnTo>
                    <a:pt x="12" y="277"/>
                  </a:lnTo>
                  <a:lnTo>
                    <a:pt x="23" y="275"/>
                  </a:lnTo>
                  <a:lnTo>
                    <a:pt x="35" y="273"/>
                  </a:lnTo>
                  <a:lnTo>
                    <a:pt x="44" y="270"/>
                  </a:lnTo>
                  <a:lnTo>
                    <a:pt x="56" y="267"/>
                  </a:lnTo>
                  <a:lnTo>
                    <a:pt x="65" y="263"/>
                  </a:lnTo>
                  <a:lnTo>
                    <a:pt x="75" y="259"/>
                  </a:lnTo>
                  <a:lnTo>
                    <a:pt x="84" y="256"/>
                  </a:lnTo>
                  <a:lnTo>
                    <a:pt x="84" y="254"/>
                  </a:lnTo>
                  <a:lnTo>
                    <a:pt x="84" y="253"/>
                  </a:lnTo>
                  <a:lnTo>
                    <a:pt x="84" y="252"/>
                  </a:lnTo>
                  <a:lnTo>
                    <a:pt x="74" y="254"/>
                  </a:lnTo>
                  <a:lnTo>
                    <a:pt x="64" y="257"/>
                  </a:lnTo>
                  <a:lnTo>
                    <a:pt x="54" y="259"/>
                  </a:lnTo>
                  <a:lnTo>
                    <a:pt x="46" y="262"/>
                  </a:lnTo>
                  <a:lnTo>
                    <a:pt x="36" y="264"/>
                  </a:lnTo>
                  <a:lnTo>
                    <a:pt x="26" y="265"/>
                  </a:lnTo>
                  <a:lnTo>
                    <a:pt x="15" y="268"/>
                  </a:lnTo>
                  <a:lnTo>
                    <a:pt x="4" y="269"/>
                  </a:lnTo>
                  <a:lnTo>
                    <a:pt x="1" y="265"/>
                  </a:lnTo>
                  <a:lnTo>
                    <a:pt x="1" y="263"/>
                  </a:lnTo>
                  <a:lnTo>
                    <a:pt x="0" y="263"/>
                  </a:lnTo>
                  <a:lnTo>
                    <a:pt x="1" y="262"/>
                  </a:lnTo>
                  <a:close/>
                </a:path>
              </a:pathLst>
            </a:custGeom>
            <a:solidFill>
              <a:srgbClr val="FF0000"/>
            </a:solidFill>
            <a:ln w="9525">
              <a:noFill/>
              <a:round/>
              <a:headEnd/>
              <a:tailEnd/>
            </a:ln>
          </p:spPr>
          <p:txBody>
            <a:bodyPr/>
            <a:lstStyle/>
            <a:p>
              <a:endParaRPr lang="el-GR"/>
            </a:p>
          </p:txBody>
        </p:sp>
        <p:sp>
          <p:nvSpPr>
            <p:cNvPr id="41221" name="Freeform 811"/>
            <p:cNvSpPr>
              <a:spLocks/>
            </p:cNvSpPr>
            <p:nvPr/>
          </p:nvSpPr>
          <p:spPr bwMode="auto">
            <a:xfrm>
              <a:off x="4360" y="2611"/>
              <a:ext cx="157" cy="167"/>
            </a:xfrm>
            <a:custGeom>
              <a:avLst/>
              <a:gdLst>
                <a:gd name="T0" fmla="*/ 1 w 157"/>
                <a:gd name="T1" fmla="*/ 63 h 167"/>
                <a:gd name="T2" fmla="*/ 13 w 157"/>
                <a:gd name="T3" fmla="*/ 54 h 167"/>
                <a:gd name="T4" fmla="*/ 33 w 157"/>
                <a:gd name="T5" fmla="*/ 43 h 167"/>
                <a:gd name="T6" fmla="*/ 10 w 157"/>
                <a:gd name="T7" fmla="*/ 46 h 167"/>
                <a:gd name="T8" fmla="*/ 2 w 157"/>
                <a:gd name="T9" fmla="*/ 37 h 167"/>
                <a:gd name="T10" fmla="*/ 3 w 157"/>
                <a:gd name="T11" fmla="*/ 27 h 167"/>
                <a:gd name="T12" fmla="*/ 8 w 157"/>
                <a:gd name="T13" fmla="*/ 26 h 167"/>
                <a:gd name="T14" fmla="*/ 8 w 157"/>
                <a:gd name="T15" fmla="*/ 22 h 167"/>
                <a:gd name="T16" fmla="*/ 6 w 157"/>
                <a:gd name="T17" fmla="*/ 20 h 167"/>
                <a:gd name="T18" fmla="*/ 3 w 157"/>
                <a:gd name="T19" fmla="*/ 17 h 167"/>
                <a:gd name="T20" fmla="*/ 2 w 157"/>
                <a:gd name="T21" fmla="*/ 14 h 167"/>
                <a:gd name="T22" fmla="*/ 24 w 157"/>
                <a:gd name="T23" fmla="*/ 9 h 167"/>
                <a:gd name="T24" fmla="*/ 44 w 157"/>
                <a:gd name="T25" fmla="*/ 3 h 167"/>
                <a:gd name="T26" fmla="*/ 63 w 157"/>
                <a:gd name="T27" fmla="*/ 8 h 167"/>
                <a:gd name="T28" fmla="*/ 85 w 157"/>
                <a:gd name="T29" fmla="*/ 35 h 167"/>
                <a:gd name="T30" fmla="*/ 74 w 157"/>
                <a:gd name="T31" fmla="*/ 43 h 167"/>
                <a:gd name="T32" fmla="*/ 84 w 157"/>
                <a:gd name="T33" fmla="*/ 45 h 167"/>
                <a:gd name="T34" fmla="*/ 99 w 157"/>
                <a:gd name="T35" fmla="*/ 45 h 167"/>
                <a:gd name="T36" fmla="*/ 108 w 157"/>
                <a:gd name="T37" fmla="*/ 59 h 167"/>
                <a:gd name="T38" fmla="*/ 87 w 157"/>
                <a:gd name="T39" fmla="*/ 72 h 167"/>
                <a:gd name="T40" fmla="*/ 81 w 157"/>
                <a:gd name="T41" fmla="*/ 78 h 167"/>
                <a:gd name="T42" fmla="*/ 91 w 157"/>
                <a:gd name="T43" fmla="*/ 75 h 167"/>
                <a:gd name="T44" fmla="*/ 117 w 157"/>
                <a:gd name="T45" fmla="*/ 66 h 167"/>
                <a:gd name="T46" fmla="*/ 129 w 157"/>
                <a:gd name="T47" fmla="*/ 79 h 167"/>
                <a:gd name="T48" fmla="*/ 112 w 157"/>
                <a:gd name="T49" fmla="*/ 95 h 167"/>
                <a:gd name="T50" fmla="*/ 102 w 157"/>
                <a:gd name="T51" fmla="*/ 108 h 167"/>
                <a:gd name="T52" fmla="*/ 121 w 157"/>
                <a:gd name="T53" fmla="*/ 99 h 167"/>
                <a:gd name="T54" fmla="*/ 137 w 157"/>
                <a:gd name="T55" fmla="*/ 92 h 167"/>
                <a:gd name="T56" fmla="*/ 150 w 157"/>
                <a:gd name="T57" fmla="*/ 100 h 167"/>
                <a:gd name="T58" fmla="*/ 139 w 157"/>
                <a:gd name="T59" fmla="*/ 126 h 167"/>
                <a:gd name="T60" fmla="*/ 85 w 157"/>
                <a:gd name="T61" fmla="*/ 155 h 167"/>
                <a:gd name="T62" fmla="*/ 23 w 157"/>
                <a:gd name="T63" fmla="*/ 167 h 167"/>
                <a:gd name="T64" fmla="*/ 0 w 157"/>
                <a:gd name="T65" fmla="*/ 158 h 167"/>
                <a:gd name="T66" fmla="*/ 6 w 157"/>
                <a:gd name="T67" fmla="*/ 150 h 167"/>
                <a:gd name="T68" fmla="*/ 31 w 157"/>
                <a:gd name="T69" fmla="*/ 147 h 167"/>
                <a:gd name="T70" fmla="*/ 52 w 157"/>
                <a:gd name="T71" fmla="*/ 141 h 167"/>
                <a:gd name="T72" fmla="*/ 42 w 157"/>
                <a:gd name="T73" fmla="*/ 138 h 167"/>
                <a:gd name="T74" fmla="*/ 22 w 157"/>
                <a:gd name="T75" fmla="*/ 141 h 167"/>
                <a:gd name="T76" fmla="*/ 1 w 157"/>
                <a:gd name="T77" fmla="*/ 142 h 167"/>
                <a:gd name="T78" fmla="*/ 0 w 157"/>
                <a:gd name="T79" fmla="*/ 126 h 167"/>
                <a:gd name="T80" fmla="*/ 12 w 157"/>
                <a:gd name="T81" fmla="*/ 120 h 167"/>
                <a:gd name="T82" fmla="*/ 34 w 157"/>
                <a:gd name="T83" fmla="*/ 116 h 167"/>
                <a:gd name="T84" fmla="*/ 48 w 157"/>
                <a:gd name="T85" fmla="*/ 109 h 167"/>
                <a:gd name="T86" fmla="*/ 21 w 157"/>
                <a:gd name="T87" fmla="*/ 111 h 167"/>
                <a:gd name="T88" fmla="*/ 8 w 157"/>
                <a:gd name="T89" fmla="*/ 113 h 167"/>
                <a:gd name="T90" fmla="*/ 1 w 157"/>
                <a:gd name="T91" fmla="*/ 105 h 167"/>
                <a:gd name="T92" fmla="*/ 1 w 157"/>
                <a:gd name="T93" fmla="*/ 88 h 167"/>
                <a:gd name="T94" fmla="*/ 33 w 157"/>
                <a:gd name="T95" fmla="*/ 84 h 167"/>
                <a:gd name="T96" fmla="*/ 44 w 157"/>
                <a:gd name="T97" fmla="*/ 80 h 167"/>
                <a:gd name="T98" fmla="*/ 39 w 157"/>
                <a:gd name="T99" fmla="*/ 78 h 167"/>
                <a:gd name="T100" fmla="*/ 19 w 157"/>
                <a:gd name="T101" fmla="*/ 78 h 167"/>
                <a:gd name="T102" fmla="*/ 3 w 157"/>
                <a:gd name="T103" fmla="*/ 79 h 167"/>
                <a:gd name="T104" fmla="*/ 1 w 157"/>
                <a:gd name="T105" fmla="*/ 75 h 167"/>
                <a:gd name="T106" fmla="*/ 1 w 157"/>
                <a:gd name="T107" fmla="*/ 73 h 167"/>
                <a:gd name="T108" fmla="*/ 1 w 157"/>
                <a:gd name="T109" fmla="*/ 73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67"/>
                <a:gd name="T167" fmla="*/ 157 w 157"/>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67">
                  <a:moveTo>
                    <a:pt x="1" y="73"/>
                  </a:moveTo>
                  <a:lnTo>
                    <a:pt x="1" y="68"/>
                  </a:lnTo>
                  <a:lnTo>
                    <a:pt x="1" y="63"/>
                  </a:lnTo>
                  <a:lnTo>
                    <a:pt x="1" y="59"/>
                  </a:lnTo>
                  <a:lnTo>
                    <a:pt x="2" y="54"/>
                  </a:lnTo>
                  <a:lnTo>
                    <a:pt x="13" y="54"/>
                  </a:lnTo>
                  <a:lnTo>
                    <a:pt x="22" y="52"/>
                  </a:lnTo>
                  <a:lnTo>
                    <a:pt x="29" y="50"/>
                  </a:lnTo>
                  <a:lnTo>
                    <a:pt x="33" y="43"/>
                  </a:lnTo>
                  <a:lnTo>
                    <a:pt x="26" y="45"/>
                  </a:lnTo>
                  <a:lnTo>
                    <a:pt x="18" y="45"/>
                  </a:lnTo>
                  <a:lnTo>
                    <a:pt x="10" y="46"/>
                  </a:lnTo>
                  <a:lnTo>
                    <a:pt x="2" y="47"/>
                  </a:lnTo>
                  <a:lnTo>
                    <a:pt x="2" y="42"/>
                  </a:lnTo>
                  <a:lnTo>
                    <a:pt x="2" y="37"/>
                  </a:lnTo>
                  <a:lnTo>
                    <a:pt x="2" y="33"/>
                  </a:lnTo>
                  <a:lnTo>
                    <a:pt x="2" y="29"/>
                  </a:lnTo>
                  <a:lnTo>
                    <a:pt x="3" y="27"/>
                  </a:lnTo>
                  <a:lnTo>
                    <a:pt x="6" y="27"/>
                  </a:lnTo>
                  <a:lnTo>
                    <a:pt x="7" y="26"/>
                  </a:lnTo>
                  <a:lnTo>
                    <a:pt x="8" y="26"/>
                  </a:lnTo>
                  <a:lnTo>
                    <a:pt x="8" y="25"/>
                  </a:lnTo>
                  <a:lnTo>
                    <a:pt x="8" y="24"/>
                  </a:lnTo>
                  <a:lnTo>
                    <a:pt x="8" y="22"/>
                  </a:lnTo>
                  <a:lnTo>
                    <a:pt x="8" y="21"/>
                  </a:lnTo>
                  <a:lnTo>
                    <a:pt x="7" y="20"/>
                  </a:lnTo>
                  <a:lnTo>
                    <a:pt x="6" y="20"/>
                  </a:lnTo>
                  <a:lnTo>
                    <a:pt x="5" y="20"/>
                  </a:lnTo>
                  <a:lnTo>
                    <a:pt x="3" y="20"/>
                  </a:lnTo>
                  <a:lnTo>
                    <a:pt x="3" y="17"/>
                  </a:lnTo>
                  <a:lnTo>
                    <a:pt x="3" y="16"/>
                  </a:lnTo>
                  <a:lnTo>
                    <a:pt x="3" y="15"/>
                  </a:lnTo>
                  <a:lnTo>
                    <a:pt x="2" y="14"/>
                  </a:lnTo>
                  <a:lnTo>
                    <a:pt x="10" y="13"/>
                  </a:lnTo>
                  <a:lnTo>
                    <a:pt x="17" y="11"/>
                  </a:lnTo>
                  <a:lnTo>
                    <a:pt x="24" y="9"/>
                  </a:lnTo>
                  <a:lnTo>
                    <a:pt x="32" y="6"/>
                  </a:lnTo>
                  <a:lnTo>
                    <a:pt x="38" y="4"/>
                  </a:lnTo>
                  <a:lnTo>
                    <a:pt x="44" y="3"/>
                  </a:lnTo>
                  <a:lnTo>
                    <a:pt x="50" y="0"/>
                  </a:lnTo>
                  <a:lnTo>
                    <a:pt x="55" y="0"/>
                  </a:lnTo>
                  <a:lnTo>
                    <a:pt x="63" y="8"/>
                  </a:lnTo>
                  <a:lnTo>
                    <a:pt x="73" y="17"/>
                  </a:lnTo>
                  <a:lnTo>
                    <a:pt x="81" y="27"/>
                  </a:lnTo>
                  <a:lnTo>
                    <a:pt x="85" y="35"/>
                  </a:lnTo>
                  <a:lnTo>
                    <a:pt x="81" y="37"/>
                  </a:lnTo>
                  <a:lnTo>
                    <a:pt x="78" y="40"/>
                  </a:lnTo>
                  <a:lnTo>
                    <a:pt x="74" y="43"/>
                  </a:lnTo>
                  <a:lnTo>
                    <a:pt x="70" y="50"/>
                  </a:lnTo>
                  <a:lnTo>
                    <a:pt x="76" y="47"/>
                  </a:lnTo>
                  <a:lnTo>
                    <a:pt x="84" y="45"/>
                  </a:lnTo>
                  <a:lnTo>
                    <a:pt x="89" y="42"/>
                  </a:lnTo>
                  <a:lnTo>
                    <a:pt x="94" y="41"/>
                  </a:lnTo>
                  <a:lnTo>
                    <a:pt x="99" y="45"/>
                  </a:lnTo>
                  <a:lnTo>
                    <a:pt x="103" y="50"/>
                  </a:lnTo>
                  <a:lnTo>
                    <a:pt x="107" y="54"/>
                  </a:lnTo>
                  <a:lnTo>
                    <a:pt x="108" y="59"/>
                  </a:lnTo>
                  <a:lnTo>
                    <a:pt x="102" y="63"/>
                  </a:lnTo>
                  <a:lnTo>
                    <a:pt x="95" y="67"/>
                  </a:lnTo>
                  <a:lnTo>
                    <a:pt x="87" y="72"/>
                  </a:lnTo>
                  <a:lnTo>
                    <a:pt x="81" y="75"/>
                  </a:lnTo>
                  <a:lnTo>
                    <a:pt x="81" y="77"/>
                  </a:lnTo>
                  <a:lnTo>
                    <a:pt x="81" y="78"/>
                  </a:lnTo>
                  <a:lnTo>
                    <a:pt x="81" y="79"/>
                  </a:lnTo>
                  <a:lnTo>
                    <a:pt x="91" y="75"/>
                  </a:lnTo>
                  <a:lnTo>
                    <a:pt x="100" y="72"/>
                  </a:lnTo>
                  <a:lnTo>
                    <a:pt x="108" y="68"/>
                  </a:lnTo>
                  <a:lnTo>
                    <a:pt x="117" y="66"/>
                  </a:lnTo>
                  <a:lnTo>
                    <a:pt x="122" y="69"/>
                  </a:lnTo>
                  <a:lnTo>
                    <a:pt x="126" y="74"/>
                  </a:lnTo>
                  <a:lnTo>
                    <a:pt x="129" y="79"/>
                  </a:lnTo>
                  <a:lnTo>
                    <a:pt x="129" y="85"/>
                  </a:lnTo>
                  <a:lnTo>
                    <a:pt x="123" y="89"/>
                  </a:lnTo>
                  <a:lnTo>
                    <a:pt x="112" y="95"/>
                  </a:lnTo>
                  <a:lnTo>
                    <a:pt x="102" y="103"/>
                  </a:lnTo>
                  <a:lnTo>
                    <a:pt x="96" y="110"/>
                  </a:lnTo>
                  <a:lnTo>
                    <a:pt x="102" y="108"/>
                  </a:lnTo>
                  <a:lnTo>
                    <a:pt x="108" y="105"/>
                  </a:lnTo>
                  <a:lnTo>
                    <a:pt x="115" y="101"/>
                  </a:lnTo>
                  <a:lnTo>
                    <a:pt x="121" y="99"/>
                  </a:lnTo>
                  <a:lnTo>
                    <a:pt x="127" y="96"/>
                  </a:lnTo>
                  <a:lnTo>
                    <a:pt x="132" y="94"/>
                  </a:lnTo>
                  <a:lnTo>
                    <a:pt x="137" y="92"/>
                  </a:lnTo>
                  <a:lnTo>
                    <a:pt x="141" y="92"/>
                  </a:lnTo>
                  <a:lnTo>
                    <a:pt x="145" y="96"/>
                  </a:lnTo>
                  <a:lnTo>
                    <a:pt x="150" y="100"/>
                  </a:lnTo>
                  <a:lnTo>
                    <a:pt x="154" y="106"/>
                  </a:lnTo>
                  <a:lnTo>
                    <a:pt x="157" y="114"/>
                  </a:lnTo>
                  <a:lnTo>
                    <a:pt x="139" y="126"/>
                  </a:lnTo>
                  <a:lnTo>
                    <a:pt x="122" y="137"/>
                  </a:lnTo>
                  <a:lnTo>
                    <a:pt x="103" y="147"/>
                  </a:lnTo>
                  <a:lnTo>
                    <a:pt x="85" y="155"/>
                  </a:lnTo>
                  <a:lnTo>
                    <a:pt x="65" y="159"/>
                  </a:lnTo>
                  <a:lnTo>
                    <a:pt x="45" y="164"/>
                  </a:lnTo>
                  <a:lnTo>
                    <a:pt x="23" y="167"/>
                  </a:lnTo>
                  <a:lnTo>
                    <a:pt x="0" y="167"/>
                  </a:lnTo>
                  <a:lnTo>
                    <a:pt x="0" y="162"/>
                  </a:lnTo>
                  <a:lnTo>
                    <a:pt x="0" y="158"/>
                  </a:lnTo>
                  <a:lnTo>
                    <a:pt x="0" y="155"/>
                  </a:lnTo>
                  <a:lnTo>
                    <a:pt x="0" y="150"/>
                  </a:lnTo>
                  <a:lnTo>
                    <a:pt x="6" y="150"/>
                  </a:lnTo>
                  <a:lnTo>
                    <a:pt x="13" y="150"/>
                  </a:lnTo>
                  <a:lnTo>
                    <a:pt x="22" y="148"/>
                  </a:lnTo>
                  <a:lnTo>
                    <a:pt x="31" y="147"/>
                  </a:lnTo>
                  <a:lnTo>
                    <a:pt x="39" y="146"/>
                  </a:lnTo>
                  <a:lnTo>
                    <a:pt x="47" y="143"/>
                  </a:lnTo>
                  <a:lnTo>
                    <a:pt x="52" y="141"/>
                  </a:lnTo>
                  <a:lnTo>
                    <a:pt x="54" y="137"/>
                  </a:lnTo>
                  <a:lnTo>
                    <a:pt x="48" y="137"/>
                  </a:lnTo>
                  <a:lnTo>
                    <a:pt x="42" y="138"/>
                  </a:lnTo>
                  <a:lnTo>
                    <a:pt x="35" y="140"/>
                  </a:lnTo>
                  <a:lnTo>
                    <a:pt x="29" y="140"/>
                  </a:lnTo>
                  <a:lnTo>
                    <a:pt x="22" y="141"/>
                  </a:lnTo>
                  <a:lnTo>
                    <a:pt x="16" y="142"/>
                  </a:lnTo>
                  <a:lnTo>
                    <a:pt x="8" y="142"/>
                  </a:lnTo>
                  <a:lnTo>
                    <a:pt x="1" y="142"/>
                  </a:lnTo>
                  <a:lnTo>
                    <a:pt x="1" y="137"/>
                  </a:lnTo>
                  <a:lnTo>
                    <a:pt x="1" y="131"/>
                  </a:lnTo>
                  <a:lnTo>
                    <a:pt x="0" y="126"/>
                  </a:lnTo>
                  <a:lnTo>
                    <a:pt x="0" y="121"/>
                  </a:lnTo>
                  <a:lnTo>
                    <a:pt x="5" y="121"/>
                  </a:lnTo>
                  <a:lnTo>
                    <a:pt x="12" y="120"/>
                  </a:lnTo>
                  <a:lnTo>
                    <a:pt x="19" y="119"/>
                  </a:lnTo>
                  <a:lnTo>
                    <a:pt x="27" y="117"/>
                  </a:lnTo>
                  <a:lnTo>
                    <a:pt x="34" y="116"/>
                  </a:lnTo>
                  <a:lnTo>
                    <a:pt x="40" y="114"/>
                  </a:lnTo>
                  <a:lnTo>
                    <a:pt x="45" y="111"/>
                  </a:lnTo>
                  <a:lnTo>
                    <a:pt x="48" y="109"/>
                  </a:lnTo>
                  <a:lnTo>
                    <a:pt x="37" y="110"/>
                  </a:lnTo>
                  <a:lnTo>
                    <a:pt x="28" y="111"/>
                  </a:lnTo>
                  <a:lnTo>
                    <a:pt x="21" y="111"/>
                  </a:lnTo>
                  <a:lnTo>
                    <a:pt x="16" y="111"/>
                  </a:lnTo>
                  <a:lnTo>
                    <a:pt x="12" y="113"/>
                  </a:lnTo>
                  <a:lnTo>
                    <a:pt x="8" y="113"/>
                  </a:lnTo>
                  <a:lnTo>
                    <a:pt x="5" y="111"/>
                  </a:lnTo>
                  <a:lnTo>
                    <a:pt x="1" y="111"/>
                  </a:lnTo>
                  <a:lnTo>
                    <a:pt x="1" y="105"/>
                  </a:lnTo>
                  <a:lnTo>
                    <a:pt x="1" y="99"/>
                  </a:lnTo>
                  <a:lnTo>
                    <a:pt x="1" y="94"/>
                  </a:lnTo>
                  <a:lnTo>
                    <a:pt x="1" y="88"/>
                  </a:lnTo>
                  <a:lnTo>
                    <a:pt x="14" y="87"/>
                  </a:lnTo>
                  <a:lnTo>
                    <a:pt x="24" y="84"/>
                  </a:lnTo>
                  <a:lnTo>
                    <a:pt x="33" y="84"/>
                  </a:lnTo>
                  <a:lnTo>
                    <a:pt x="39" y="83"/>
                  </a:lnTo>
                  <a:lnTo>
                    <a:pt x="43" y="82"/>
                  </a:lnTo>
                  <a:lnTo>
                    <a:pt x="44" y="80"/>
                  </a:lnTo>
                  <a:lnTo>
                    <a:pt x="45" y="79"/>
                  </a:lnTo>
                  <a:lnTo>
                    <a:pt x="44" y="78"/>
                  </a:lnTo>
                  <a:lnTo>
                    <a:pt x="39" y="78"/>
                  </a:lnTo>
                  <a:lnTo>
                    <a:pt x="33" y="78"/>
                  </a:lnTo>
                  <a:lnTo>
                    <a:pt x="26" y="78"/>
                  </a:lnTo>
                  <a:lnTo>
                    <a:pt x="19" y="78"/>
                  </a:lnTo>
                  <a:lnTo>
                    <a:pt x="13" y="79"/>
                  </a:lnTo>
                  <a:lnTo>
                    <a:pt x="7" y="79"/>
                  </a:lnTo>
                  <a:lnTo>
                    <a:pt x="3" y="79"/>
                  </a:lnTo>
                  <a:lnTo>
                    <a:pt x="1" y="79"/>
                  </a:lnTo>
                  <a:lnTo>
                    <a:pt x="1" y="77"/>
                  </a:lnTo>
                  <a:lnTo>
                    <a:pt x="1" y="75"/>
                  </a:lnTo>
                  <a:lnTo>
                    <a:pt x="1" y="74"/>
                  </a:lnTo>
                  <a:lnTo>
                    <a:pt x="1" y="73"/>
                  </a:lnTo>
                  <a:close/>
                </a:path>
              </a:pathLst>
            </a:custGeom>
            <a:solidFill>
              <a:srgbClr val="FFFF00"/>
            </a:solidFill>
            <a:ln w="9525">
              <a:noFill/>
              <a:round/>
              <a:headEnd/>
              <a:tailEnd/>
            </a:ln>
          </p:spPr>
          <p:txBody>
            <a:bodyPr/>
            <a:lstStyle/>
            <a:p>
              <a:endParaRPr lang="el-GR"/>
            </a:p>
          </p:txBody>
        </p:sp>
        <p:sp>
          <p:nvSpPr>
            <p:cNvPr id="41222" name="Freeform 812"/>
            <p:cNvSpPr>
              <a:spLocks/>
            </p:cNvSpPr>
            <p:nvPr/>
          </p:nvSpPr>
          <p:spPr bwMode="auto">
            <a:xfrm>
              <a:off x="4366" y="2299"/>
              <a:ext cx="178" cy="176"/>
            </a:xfrm>
            <a:custGeom>
              <a:avLst/>
              <a:gdLst>
                <a:gd name="T0" fmla="*/ 4 w 178"/>
                <a:gd name="T1" fmla="*/ 53 h 176"/>
                <a:gd name="T2" fmla="*/ 27 w 178"/>
                <a:gd name="T3" fmla="*/ 49 h 176"/>
                <a:gd name="T4" fmla="*/ 37 w 178"/>
                <a:gd name="T5" fmla="*/ 49 h 176"/>
                <a:gd name="T6" fmla="*/ 12 w 178"/>
                <a:gd name="T7" fmla="*/ 39 h 176"/>
                <a:gd name="T8" fmla="*/ 4 w 178"/>
                <a:gd name="T9" fmla="*/ 23 h 176"/>
                <a:gd name="T10" fmla="*/ 18 w 178"/>
                <a:gd name="T11" fmla="*/ 21 h 176"/>
                <a:gd name="T12" fmla="*/ 37 w 178"/>
                <a:gd name="T13" fmla="*/ 23 h 176"/>
                <a:gd name="T14" fmla="*/ 43 w 178"/>
                <a:gd name="T15" fmla="*/ 21 h 176"/>
                <a:gd name="T16" fmla="*/ 29 w 178"/>
                <a:gd name="T17" fmla="*/ 15 h 176"/>
                <a:gd name="T18" fmla="*/ 7 w 178"/>
                <a:gd name="T19" fmla="*/ 12 h 176"/>
                <a:gd name="T20" fmla="*/ 4 w 178"/>
                <a:gd name="T21" fmla="*/ 2 h 176"/>
                <a:gd name="T22" fmla="*/ 79 w 178"/>
                <a:gd name="T23" fmla="*/ 12 h 176"/>
                <a:gd name="T24" fmla="*/ 159 w 178"/>
                <a:gd name="T25" fmla="*/ 61 h 176"/>
                <a:gd name="T26" fmla="*/ 174 w 178"/>
                <a:gd name="T27" fmla="*/ 86 h 176"/>
                <a:gd name="T28" fmla="*/ 154 w 178"/>
                <a:gd name="T29" fmla="*/ 74 h 176"/>
                <a:gd name="T30" fmla="*/ 147 w 178"/>
                <a:gd name="T31" fmla="*/ 71 h 176"/>
                <a:gd name="T32" fmla="*/ 157 w 178"/>
                <a:gd name="T33" fmla="*/ 84 h 176"/>
                <a:gd name="T34" fmla="*/ 164 w 178"/>
                <a:gd name="T35" fmla="*/ 95 h 176"/>
                <a:gd name="T36" fmla="*/ 149 w 178"/>
                <a:gd name="T37" fmla="*/ 106 h 176"/>
                <a:gd name="T38" fmla="*/ 133 w 178"/>
                <a:gd name="T39" fmla="*/ 92 h 176"/>
                <a:gd name="T40" fmla="*/ 123 w 178"/>
                <a:gd name="T41" fmla="*/ 86 h 176"/>
                <a:gd name="T42" fmla="*/ 139 w 178"/>
                <a:gd name="T43" fmla="*/ 105 h 176"/>
                <a:gd name="T44" fmla="*/ 132 w 178"/>
                <a:gd name="T45" fmla="*/ 126 h 176"/>
                <a:gd name="T46" fmla="*/ 109 w 178"/>
                <a:gd name="T47" fmla="*/ 117 h 176"/>
                <a:gd name="T48" fmla="*/ 102 w 178"/>
                <a:gd name="T49" fmla="*/ 118 h 176"/>
                <a:gd name="T50" fmla="*/ 115 w 178"/>
                <a:gd name="T51" fmla="*/ 132 h 176"/>
                <a:gd name="T52" fmla="*/ 105 w 178"/>
                <a:gd name="T53" fmla="*/ 148 h 176"/>
                <a:gd name="T54" fmla="*/ 94 w 178"/>
                <a:gd name="T55" fmla="*/ 142 h 176"/>
                <a:gd name="T56" fmla="*/ 88 w 178"/>
                <a:gd name="T57" fmla="*/ 139 h 176"/>
                <a:gd name="T58" fmla="*/ 88 w 178"/>
                <a:gd name="T59" fmla="*/ 143 h 176"/>
                <a:gd name="T60" fmla="*/ 94 w 178"/>
                <a:gd name="T61" fmla="*/ 153 h 176"/>
                <a:gd name="T62" fmla="*/ 86 w 178"/>
                <a:gd name="T63" fmla="*/ 163 h 176"/>
                <a:gd name="T64" fmla="*/ 63 w 178"/>
                <a:gd name="T65" fmla="*/ 145 h 176"/>
                <a:gd name="T66" fmla="*/ 72 w 178"/>
                <a:gd name="T67" fmla="*/ 164 h 176"/>
                <a:gd name="T68" fmla="*/ 70 w 178"/>
                <a:gd name="T69" fmla="*/ 175 h 176"/>
                <a:gd name="T70" fmla="*/ 44 w 178"/>
                <a:gd name="T71" fmla="*/ 160 h 176"/>
                <a:gd name="T72" fmla="*/ 13 w 178"/>
                <a:gd name="T73" fmla="*/ 148 h 176"/>
                <a:gd name="T74" fmla="*/ 1 w 178"/>
                <a:gd name="T75" fmla="*/ 127 h 176"/>
                <a:gd name="T76" fmla="*/ 12 w 178"/>
                <a:gd name="T77" fmla="*/ 123 h 176"/>
                <a:gd name="T78" fmla="*/ 16 w 178"/>
                <a:gd name="T79" fmla="*/ 120 h 176"/>
                <a:gd name="T80" fmla="*/ 5 w 178"/>
                <a:gd name="T81" fmla="*/ 115 h 176"/>
                <a:gd name="T82" fmla="*/ 2 w 178"/>
                <a:gd name="T83" fmla="*/ 96 h 176"/>
                <a:gd name="T84" fmla="*/ 25 w 178"/>
                <a:gd name="T85" fmla="*/ 92 h 176"/>
                <a:gd name="T86" fmla="*/ 53 w 178"/>
                <a:gd name="T87" fmla="*/ 95 h 176"/>
                <a:gd name="T88" fmla="*/ 58 w 178"/>
                <a:gd name="T89" fmla="*/ 92 h 176"/>
                <a:gd name="T90" fmla="*/ 39 w 178"/>
                <a:gd name="T91" fmla="*/ 85 h 176"/>
                <a:gd name="T92" fmla="*/ 10 w 178"/>
                <a:gd name="T93" fmla="*/ 84 h 176"/>
                <a:gd name="T94" fmla="*/ 2 w 178"/>
                <a:gd name="T95" fmla="*/ 74 h 176"/>
                <a:gd name="T96" fmla="*/ 2 w 178"/>
                <a:gd name="T97" fmla="*/ 71 h 1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76"/>
                <a:gd name="T149" fmla="*/ 178 w 178"/>
                <a:gd name="T150" fmla="*/ 176 h 1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76">
                  <a:moveTo>
                    <a:pt x="2" y="71"/>
                  </a:moveTo>
                  <a:lnTo>
                    <a:pt x="2" y="65"/>
                  </a:lnTo>
                  <a:lnTo>
                    <a:pt x="4" y="59"/>
                  </a:lnTo>
                  <a:lnTo>
                    <a:pt x="4" y="53"/>
                  </a:lnTo>
                  <a:lnTo>
                    <a:pt x="4" y="47"/>
                  </a:lnTo>
                  <a:lnTo>
                    <a:pt x="11" y="47"/>
                  </a:lnTo>
                  <a:lnTo>
                    <a:pt x="20" y="48"/>
                  </a:lnTo>
                  <a:lnTo>
                    <a:pt x="27" y="49"/>
                  </a:lnTo>
                  <a:lnTo>
                    <a:pt x="36" y="50"/>
                  </a:lnTo>
                  <a:lnTo>
                    <a:pt x="37" y="49"/>
                  </a:lnTo>
                  <a:lnTo>
                    <a:pt x="37" y="48"/>
                  </a:lnTo>
                  <a:lnTo>
                    <a:pt x="31" y="44"/>
                  </a:lnTo>
                  <a:lnTo>
                    <a:pt x="22" y="42"/>
                  </a:lnTo>
                  <a:lnTo>
                    <a:pt x="12" y="39"/>
                  </a:lnTo>
                  <a:lnTo>
                    <a:pt x="4" y="38"/>
                  </a:lnTo>
                  <a:lnTo>
                    <a:pt x="4" y="33"/>
                  </a:lnTo>
                  <a:lnTo>
                    <a:pt x="4" y="28"/>
                  </a:lnTo>
                  <a:lnTo>
                    <a:pt x="4" y="23"/>
                  </a:lnTo>
                  <a:lnTo>
                    <a:pt x="4" y="18"/>
                  </a:lnTo>
                  <a:lnTo>
                    <a:pt x="8" y="19"/>
                  </a:lnTo>
                  <a:lnTo>
                    <a:pt x="13" y="19"/>
                  </a:lnTo>
                  <a:lnTo>
                    <a:pt x="18" y="21"/>
                  </a:lnTo>
                  <a:lnTo>
                    <a:pt x="23" y="21"/>
                  </a:lnTo>
                  <a:lnTo>
                    <a:pt x="27" y="22"/>
                  </a:lnTo>
                  <a:lnTo>
                    <a:pt x="32" y="23"/>
                  </a:lnTo>
                  <a:lnTo>
                    <a:pt x="37" y="23"/>
                  </a:lnTo>
                  <a:lnTo>
                    <a:pt x="42" y="24"/>
                  </a:lnTo>
                  <a:lnTo>
                    <a:pt x="43" y="23"/>
                  </a:lnTo>
                  <a:lnTo>
                    <a:pt x="43" y="22"/>
                  </a:lnTo>
                  <a:lnTo>
                    <a:pt x="43" y="21"/>
                  </a:lnTo>
                  <a:lnTo>
                    <a:pt x="39" y="18"/>
                  </a:lnTo>
                  <a:lnTo>
                    <a:pt x="34" y="16"/>
                  </a:lnTo>
                  <a:lnTo>
                    <a:pt x="29" y="15"/>
                  </a:lnTo>
                  <a:lnTo>
                    <a:pt x="23" y="15"/>
                  </a:lnTo>
                  <a:lnTo>
                    <a:pt x="18" y="15"/>
                  </a:lnTo>
                  <a:lnTo>
                    <a:pt x="12" y="13"/>
                  </a:lnTo>
                  <a:lnTo>
                    <a:pt x="7" y="12"/>
                  </a:lnTo>
                  <a:lnTo>
                    <a:pt x="4" y="11"/>
                  </a:lnTo>
                  <a:lnTo>
                    <a:pt x="4" y="8"/>
                  </a:lnTo>
                  <a:lnTo>
                    <a:pt x="4" y="5"/>
                  </a:lnTo>
                  <a:lnTo>
                    <a:pt x="4" y="2"/>
                  </a:lnTo>
                  <a:lnTo>
                    <a:pt x="4" y="0"/>
                  </a:lnTo>
                  <a:lnTo>
                    <a:pt x="31" y="2"/>
                  </a:lnTo>
                  <a:lnTo>
                    <a:pt x="55" y="6"/>
                  </a:lnTo>
                  <a:lnTo>
                    <a:pt x="79" y="12"/>
                  </a:lnTo>
                  <a:lnTo>
                    <a:pt x="100" y="21"/>
                  </a:lnTo>
                  <a:lnTo>
                    <a:pt x="121" y="32"/>
                  </a:lnTo>
                  <a:lnTo>
                    <a:pt x="141" y="45"/>
                  </a:lnTo>
                  <a:lnTo>
                    <a:pt x="159" y="61"/>
                  </a:lnTo>
                  <a:lnTo>
                    <a:pt x="178" y="79"/>
                  </a:lnTo>
                  <a:lnTo>
                    <a:pt x="178" y="82"/>
                  </a:lnTo>
                  <a:lnTo>
                    <a:pt x="177" y="85"/>
                  </a:lnTo>
                  <a:lnTo>
                    <a:pt x="174" y="86"/>
                  </a:lnTo>
                  <a:lnTo>
                    <a:pt x="170" y="87"/>
                  </a:lnTo>
                  <a:lnTo>
                    <a:pt x="165" y="82"/>
                  </a:lnTo>
                  <a:lnTo>
                    <a:pt x="160" y="78"/>
                  </a:lnTo>
                  <a:lnTo>
                    <a:pt x="154" y="74"/>
                  </a:lnTo>
                  <a:lnTo>
                    <a:pt x="149" y="69"/>
                  </a:lnTo>
                  <a:lnTo>
                    <a:pt x="148" y="70"/>
                  </a:lnTo>
                  <a:lnTo>
                    <a:pt x="147" y="70"/>
                  </a:lnTo>
                  <a:lnTo>
                    <a:pt x="147" y="71"/>
                  </a:lnTo>
                  <a:lnTo>
                    <a:pt x="146" y="73"/>
                  </a:lnTo>
                  <a:lnTo>
                    <a:pt x="148" y="76"/>
                  </a:lnTo>
                  <a:lnTo>
                    <a:pt x="152" y="79"/>
                  </a:lnTo>
                  <a:lnTo>
                    <a:pt x="157" y="84"/>
                  </a:lnTo>
                  <a:lnTo>
                    <a:pt x="164" y="90"/>
                  </a:lnTo>
                  <a:lnTo>
                    <a:pt x="164" y="91"/>
                  </a:lnTo>
                  <a:lnTo>
                    <a:pt x="164" y="92"/>
                  </a:lnTo>
                  <a:lnTo>
                    <a:pt x="164" y="95"/>
                  </a:lnTo>
                  <a:lnTo>
                    <a:pt x="164" y="96"/>
                  </a:lnTo>
                  <a:lnTo>
                    <a:pt x="158" y="101"/>
                  </a:lnTo>
                  <a:lnTo>
                    <a:pt x="153" y="105"/>
                  </a:lnTo>
                  <a:lnTo>
                    <a:pt x="149" y="106"/>
                  </a:lnTo>
                  <a:lnTo>
                    <a:pt x="147" y="105"/>
                  </a:lnTo>
                  <a:lnTo>
                    <a:pt x="143" y="102"/>
                  </a:lnTo>
                  <a:lnTo>
                    <a:pt x="139" y="99"/>
                  </a:lnTo>
                  <a:lnTo>
                    <a:pt x="133" y="92"/>
                  </a:lnTo>
                  <a:lnTo>
                    <a:pt x="126" y="85"/>
                  </a:lnTo>
                  <a:lnTo>
                    <a:pt x="125" y="85"/>
                  </a:lnTo>
                  <a:lnTo>
                    <a:pt x="123" y="85"/>
                  </a:lnTo>
                  <a:lnTo>
                    <a:pt x="123" y="86"/>
                  </a:lnTo>
                  <a:lnTo>
                    <a:pt x="122" y="87"/>
                  </a:lnTo>
                  <a:lnTo>
                    <a:pt x="128" y="94"/>
                  </a:lnTo>
                  <a:lnTo>
                    <a:pt x="135" y="99"/>
                  </a:lnTo>
                  <a:lnTo>
                    <a:pt x="139" y="105"/>
                  </a:lnTo>
                  <a:lnTo>
                    <a:pt x="144" y="110"/>
                  </a:lnTo>
                  <a:lnTo>
                    <a:pt x="142" y="116"/>
                  </a:lnTo>
                  <a:lnTo>
                    <a:pt x="138" y="121"/>
                  </a:lnTo>
                  <a:lnTo>
                    <a:pt x="132" y="126"/>
                  </a:lnTo>
                  <a:lnTo>
                    <a:pt x="125" y="131"/>
                  </a:lnTo>
                  <a:lnTo>
                    <a:pt x="120" y="126"/>
                  </a:lnTo>
                  <a:lnTo>
                    <a:pt x="114" y="121"/>
                  </a:lnTo>
                  <a:lnTo>
                    <a:pt x="109" y="117"/>
                  </a:lnTo>
                  <a:lnTo>
                    <a:pt x="102" y="116"/>
                  </a:lnTo>
                  <a:lnTo>
                    <a:pt x="102" y="117"/>
                  </a:lnTo>
                  <a:lnTo>
                    <a:pt x="102" y="118"/>
                  </a:lnTo>
                  <a:lnTo>
                    <a:pt x="102" y="120"/>
                  </a:lnTo>
                  <a:lnTo>
                    <a:pt x="107" y="123"/>
                  </a:lnTo>
                  <a:lnTo>
                    <a:pt x="111" y="127"/>
                  </a:lnTo>
                  <a:lnTo>
                    <a:pt x="115" y="132"/>
                  </a:lnTo>
                  <a:lnTo>
                    <a:pt x="116" y="138"/>
                  </a:lnTo>
                  <a:lnTo>
                    <a:pt x="114" y="141"/>
                  </a:lnTo>
                  <a:lnTo>
                    <a:pt x="110" y="144"/>
                  </a:lnTo>
                  <a:lnTo>
                    <a:pt x="105" y="148"/>
                  </a:lnTo>
                  <a:lnTo>
                    <a:pt x="100" y="149"/>
                  </a:lnTo>
                  <a:lnTo>
                    <a:pt x="97" y="147"/>
                  </a:lnTo>
                  <a:lnTo>
                    <a:pt x="96" y="144"/>
                  </a:lnTo>
                  <a:lnTo>
                    <a:pt x="94" y="142"/>
                  </a:lnTo>
                  <a:lnTo>
                    <a:pt x="91" y="139"/>
                  </a:lnTo>
                  <a:lnTo>
                    <a:pt x="90" y="139"/>
                  </a:lnTo>
                  <a:lnTo>
                    <a:pt x="89" y="139"/>
                  </a:lnTo>
                  <a:lnTo>
                    <a:pt x="88" y="139"/>
                  </a:lnTo>
                  <a:lnTo>
                    <a:pt x="88" y="141"/>
                  </a:lnTo>
                  <a:lnTo>
                    <a:pt x="88" y="142"/>
                  </a:lnTo>
                  <a:lnTo>
                    <a:pt x="88" y="143"/>
                  </a:lnTo>
                  <a:lnTo>
                    <a:pt x="86" y="144"/>
                  </a:lnTo>
                  <a:lnTo>
                    <a:pt x="90" y="147"/>
                  </a:lnTo>
                  <a:lnTo>
                    <a:pt x="93" y="149"/>
                  </a:lnTo>
                  <a:lnTo>
                    <a:pt x="94" y="153"/>
                  </a:lnTo>
                  <a:lnTo>
                    <a:pt x="95" y="158"/>
                  </a:lnTo>
                  <a:lnTo>
                    <a:pt x="93" y="159"/>
                  </a:lnTo>
                  <a:lnTo>
                    <a:pt x="90" y="162"/>
                  </a:lnTo>
                  <a:lnTo>
                    <a:pt x="86" y="163"/>
                  </a:lnTo>
                  <a:lnTo>
                    <a:pt x="84" y="165"/>
                  </a:lnTo>
                  <a:lnTo>
                    <a:pt x="76" y="160"/>
                  </a:lnTo>
                  <a:lnTo>
                    <a:pt x="69" y="153"/>
                  </a:lnTo>
                  <a:lnTo>
                    <a:pt x="63" y="145"/>
                  </a:lnTo>
                  <a:lnTo>
                    <a:pt x="53" y="142"/>
                  </a:lnTo>
                  <a:lnTo>
                    <a:pt x="58" y="150"/>
                  </a:lnTo>
                  <a:lnTo>
                    <a:pt x="65" y="157"/>
                  </a:lnTo>
                  <a:lnTo>
                    <a:pt x="72" y="164"/>
                  </a:lnTo>
                  <a:lnTo>
                    <a:pt x="75" y="171"/>
                  </a:lnTo>
                  <a:lnTo>
                    <a:pt x="74" y="173"/>
                  </a:lnTo>
                  <a:lnTo>
                    <a:pt x="72" y="174"/>
                  </a:lnTo>
                  <a:lnTo>
                    <a:pt x="70" y="175"/>
                  </a:lnTo>
                  <a:lnTo>
                    <a:pt x="68" y="176"/>
                  </a:lnTo>
                  <a:lnTo>
                    <a:pt x="59" y="170"/>
                  </a:lnTo>
                  <a:lnTo>
                    <a:pt x="52" y="165"/>
                  </a:lnTo>
                  <a:lnTo>
                    <a:pt x="44" y="160"/>
                  </a:lnTo>
                  <a:lnTo>
                    <a:pt x="38" y="157"/>
                  </a:lnTo>
                  <a:lnTo>
                    <a:pt x="31" y="154"/>
                  </a:lnTo>
                  <a:lnTo>
                    <a:pt x="22" y="150"/>
                  </a:lnTo>
                  <a:lnTo>
                    <a:pt x="13" y="148"/>
                  </a:lnTo>
                  <a:lnTo>
                    <a:pt x="2" y="144"/>
                  </a:lnTo>
                  <a:lnTo>
                    <a:pt x="1" y="138"/>
                  </a:lnTo>
                  <a:lnTo>
                    <a:pt x="1" y="133"/>
                  </a:lnTo>
                  <a:lnTo>
                    <a:pt x="1" y="127"/>
                  </a:lnTo>
                  <a:lnTo>
                    <a:pt x="0" y="122"/>
                  </a:lnTo>
                  <a:lnTo>
                    <a:pt x="5" y="122"/>
                  </a:lnTo>
                  <a:lnTo>
                    <a:pt x="8" y="123"/>
                  </a:lnTo>
                  <a:lnTo>
                    <a:pt x="12" y="123"/>
                  </a:lnTo>
                  <a:lnTo>
                    <a:pt x="16" y="122"/>
                  </a:lnTo>
                  <a:lnTo>
                    <a:pt x="16" y="121"/>
                  </a:lnTo>
                  <a:lnTo>
                    <a:pt x="16" y="120"/>
                  </a:lnTo>
                  <a:lnTo>
                    <a:pt x="16" y="118"/>
                  </a:lnTo>
                  <a:lnTo>
                    <a:pt x="12" y="117"/>
                  </a:lnTo>
                  <a:lnTo>
                    <a:pt x="8" y="116"/>
                  </a:lnTo>
                  <a:lnTo>
                    <a:pt x="5" y="115"/>
                  </a:lnTo>
                  <a:lnTo>
                    <a:pt x="1" y="115"/>
                  </a:lnTo>
                  <a:lnTo>
                    <a:pt x="2" y="108"/>
                  </a:lnTo>
                  <a:lnTo>
                    <a:pt x="2" y="102"/>
                  </a:lnTo>
                  <a:lnTo>
                    <a:pt x="2" y="96"/>
                  </a:lnTo>
                  <a:lnTo>
                    <a:pt x="2" y="90"/>
                  </a:lnTo>
                  <a:lnTo>
                    <a:pt x="10" y="90"/>
                  </a:lnTo>
                  <a:lnTo>
                    <a:pt x="17" y="91"/>
                  </a:lnTo>
                  <a:lnTo>
                    <a:pt x="25" y="92"/>
                  </a:lnTo>
                  <a:lnTo>
                    <a:pt x="32" y="92"/>
                  </a:lnTo>
                  <a:lnTo>
                    <a:pt x="39" y="94"/>
                  </a:lnTo>
                  <a:lnTo>
                    <a:pt x="47" y="95"/>
                  </a:lnTo>
                  <a:lnTo>
                    <a:pt x="53" y="95"/>
                  </a:lnTo>
                  <a:lnTo>
                    <a:pt x="58" y="95"/>
                  </a:lnTo>
                  <a:lnTo>
                    <a:pt x="58" y="94"/>
                  </a:lnTo>
                  <a:lnTo>
                    <a:pt x="58" y="92"/>
                  </a:lnTo>
                  <a:lnTo>
                    <a:pt x="58" y="91"/>
                  </a:lnTo>
                  <a:lnTo>
                    <a:pt x="53" y="89"/>
                  </a:lnTo>
                  <a:lnTo>
                    <a:pt x="46" y="87"/>
                  </a:lnTo>
                  <a:lnTo>
                    <a:pt x="39" y="85"/>
                  </a:lnTo>
                  <a:lnTo>
                    <a:pt x="32" y="85"/>
                  </a:lnTo>
                  <a:lnTo>
                    <a:pt x="25" y="84"/>
                  </a:lnTo>
                  <a:lnTo>
                    <a:pt x="17" y="84"/>
                  </a:lnTo>
                  <a:lnTo>
                    <a:pt x="10" y="84"/>
                  </a:lnTo>
                  <a:lnTo>
                    <a:pt x="2" y="84"/>
                  </a:lnTo>
                  <a:lnTo>
                    <a:pt x="2" y="80"/>
                  </a:lnTo>
                  <a:lnTo>
                    <a:pt x="2" y="78"/>
                  </a:lnTo>
                  <a:lnTo>
                    <a:pt x="2" y="74"/>
                  </a:lnTo>
                  <a:lnTo>
                    <a:pt x="2" y="71"/>
                  </a:lnTo>
                  <a:close/>
                </a:path>
              </a:pathLst>
            </a:custGeom>
            <a:solidFill>
              <a:srgbClr val="FF0000"/>
            </a:solidFill>
            <a:ln w="9525">
              <a:noFill/>
              <a:round/>
              <a:headEnd/>
              <a:tailEnd/>
            </a:ln>
          </p:spPr>
          <p:txBody>
            <a:bodyPr/>
            <a:lstStyle/>
            <a:p>
              <a:endParaRPr lang="el-GR"/>
            </a:p>
          </p:txBody>
        </p:sp>
        <p:sp>
          <p:nvSpPr>
            <p:cNvPr id="41223" name="Freeform 813"/>
            <p:cNvSpPr>
              <a:spLocks/>
            </p:cNvSpPr>
            <p:nvPr/>
          </p:nvSpPr>
          <p:spPr bwMode="auto">
            <a:xfrm>
              <a:off x="4371" y="2041"/>
              <a:ext cx="367" cy="332"/>
            </a:xfrm>
            <a:custGeom>
              <a:avLst/>
              <a:gdLst>
                <a:gd name="T0" fmla="*/ 11 w 367"/>
                <a:gd name="T1" fmla="*/ 124 h 332"/>
                <a:gd name="T2" fmla="*/ 50 w 367"/>
                <a:gd name="T3" fmla="*/ 132 h 332"/>
                <a:gd name="T4" fmla="*/ 48 w 367"/>
                <a:gd name="T5" fmla="*/ 128 h 332"/>
                <a:gd name="T6" fmla="*/ 3 w 367"/>
                <a:gd name="T7" fmla="*/ 114 h 332"/>
                <a:gd name="T8" fmla="*/ 13 w 367"/>
                <a:gd name="T9" fmla="*/ 95 h 332"/>
                <a:gd name="T10" fmla="*/ 76 w 367"/>
                <a:gd name="T11" fmla="*/ 105 h 332"/>
                <a:gd name="T12" fmla="*/ 75 w 367"/>
                <a:gd name="T13" fmla="*/ 100 h 332"/>
                <a:gd name="T14" fmla="*/ 13 w 367"/>
                <a:gd name="T15" fmla="*/ 86 h 332"/>
                <a:gd name="T16" fmla="*/ 11 w 367"/>
                <a:gd name="T17" fmla="*/ 58 h 332"/>
                <a:gd name="T18" fmla="*/ 59 w 367"/>
                <a:gd name="T19" fmla="*/ 66 h 332"/>
                <a:gd name="T20" fmla="*/ 58 w 367"/>
                <a:gd name="T21" fmla="*/ 63 h 332"/>
                <a:gd name="T22" fmla="*/ 12 w 367"/>
                <a:gd name="T23" fmla="*/ 50 h 332"/>
                <a:gd name="T24" fmla="*/ 18 w 367"/>
                <a:gd name="T25" fmla="*/ 28 h 332"/>
                <a:gd name="T26" fmla="*/ 96 w 367"/>
                <a:gd name="T27" fmla="*/ 45 h 332"/>
                <a:gd name="T28" fmla="*/ 47 w 367"/>
                <a:gd name="T29" fmla="*/ 24 h 332"/>
                <a:gd name="T30" fmla="*/ 5 w 367"/>
                <a:gd name="T31" fmla="*/ 6 h 332"/>
                <a:gd name="T32" fmla="*/ 85 w 367"/>
                <a:gd name="T33" fmla="*/ 7 h 332"/>
                <a:gd name="T34" fmla="*/ 185 w 367"/>
                <a:gd name="T35" fmla="*/ 40 h 332"/>
                <a:gd name="T36" fmla="*/ 264 w 367"/>
                <a:gd name="T37" fmla="*/ 82 h 332"/>
                <a:gd name="T38" fmla="*/ 363 w 367"/>
                <a:gd name="T39" fmla="*/ 164 h 332"/>
                <a:gd name="T40" fmla="*/ 351 w 367"/>
                <a:gd name="T41" fmla="*/ 169 h 332"/>
                <a:gd name="T42" fmla="*/ 347 w 367"/>
                <a:gd name="T43" fmla="*/ 175 h 332"/>
                <a:gd name="T44" fmla="*/ 336 w 367"/>
                <a:gd name="T45" fmla="*/ 191 h 332"/>
                <a:gd name="T46" fmla="*/ 287 w 367"/>
                <a:gd name="T47" fmla="*/ 148 h 332"/>
                <a:gd name="T48" fmla="*/ 287 w 367"/>
                <a:gd name="T49" fmla="*/ 156 h 332"/>
                <a:gd name="T50" fmla="*/ 329 w 367"/>
                <a:gd name="T51" fmla="*/ 208 h 332"/>
                <a:gd name="T52" fmla="*/ 300 w 367"/>
                <a:gd name="T53" fmla="*/ 195 h 332"/>
                <a:gd name="T54" fmla="*/ 295 w 367"/>
                <a:gd name="T55" fmla="*/ 200 h 332"/>
                <a:gd name="T56" fmla="*/ 294 w 367"/>
                <a:gd name="T57" fmla="*/ 224 h 332"/>
                <a:gd name="T58" fmla="*/ 246 w 367"/>
                <a:gd name="T59" fmla="*/ 184 h 332"/>
                <a:gd name="T60" fmla="*/ 244 w 367"/>
                <a:gd name="T61" fmla="*/ 191 h 332"/>
                <a:gd name="T62" fmla="*/ 289 w 367"/>
                <a:gd name="T63" fmla="*/ 232 h 332"/>
                <a:gd name="T64" fmla="*/ 261 w 367"/>
                <a:gd name="T65" fmla="*/ 252 h 332"/>
                <a:gd name="T66" fmla="*/ 228 w 367"/>
                <a:gd name="T67" fmla="*/ 219 h 332"/>
                <a:gd name="T68" fmla="*/ 225 w 367"/>
                <a:gd name="T69" fmla="*/ 226 h 332"/>
                <a:gd name="T70" fmla="*/ 259 w 367"/>
                <a:gd name="T71" fmla="*/ 260 h 332"/>
                <a:gd name="T72" fmla="*/ 243 w 367"/>
                <a:gd name="T73" fmla="*/ 276 h 332"/>
                <a:gd name="T74" fmla="*/ 202 w 367"/>
                <a:gd name="T75" fmla="*/ 240 h 332"/>
                <a:gd name="T76" fmla="*/ 227 w 367"/>
                <a:gd name="T77" fmla="*/ 268 h 332"/>
                <a:gd name="T78" fmla="*/ 221 w 367"/>
                <a:gd name="T79" fmla="*/ 300 h 332"/>
                <a:gd name="T80" fmla="*/ 195 w 367"/>
                <a:gd name="T81" fmla="*/ 279 h 332"/>
                <a:gd name="T82" fmla="*/ 190 w 367"/>
                <a:gd name="T83" fmla="*/ 282 h 332"/>
                <a:gd name="T84" fmla="*/ 210 w 367"/>
                <a:gd name="T85" fmla="*/ 311 h 332"/>
                <a:gd name="T86" fmla="*/ 178 w 367"/>
                <a:gd name="T87" fmla="*/ 301 h 332"/>
                <a:gd name="T88" fmla="*/ 168 w 367"/>
                <a:gd name="T89" fmla="*/ 296 h 332"/>
                <a:gd name="T90" fmla="*/ 188 w 367"/>
                <a:gd name="T91" fmla="*/ 319 h 332"/>
                <a:gd name="T92" fmla="*/ 165 w 367"/>
                <a:gd name="T93" fmla="*/ 318 h 332"/>
                <a:gd name="T94" fmla="*/ 74 w 367"/>
                <a:gd name="T95" fmla="*/ 261 h 332"/>
                <a:gd name="T96" fmla="*/ 21 w 367"/>
                <a:gd name="T97" fmla="*/ 249 h 332"/>
                <a:gd name="T98" fmla="*/ 1 w 367"/>
                <a:gd name="T99" fmla="*/ 227 h 332"/>
                <a:gd name="T100" fmla="*/ 41 w 367"/>
                <a:gd name="T101" fmla="*/ 224 h 332"/>
                <a:gd name="T102" fmla="*/ 67 w 367"/>
                <a:gd name="T103" fmla="*/ 229 h 332"/>
                <a:gd name="T104" fmla="*/ 28 w 367"/>
                <a:gd name="T105" fmla="*/ 213 h 332"/>
                <a:gd name="T106" fmla="*/ 1 w 367"/>
                <a:gd name="T107" fmla="*/ 192 h 332"/>
                <a:gd name="T108" fmla="*/ 50 w 367"/>
                <a:gd name="T109" fmla="*/ 191 h 332"/>
                <a:gd name="T110" fmla="*/ 79 w 367"/>
                <a:gd name="T111" fmla="*/ 198 h 332"/>
                <a:gd name="T112" fmla="*/ 32 w 367"/>
                <a:gd name="T113" fmla="*/ 182 h 332"/>
                <a:gd name="T114" fmla="*/ 1 w 367"/>
                <a:gd name="T115" fmla="*/ 159 h 332"/>
                <a:gd name="T116" fmla="*/ 22 w 367"/>
                <a:gd name="T117" fmla="*/ 155 h 332"/>
                <a:gd name="T118" fmla="*/ 39 w 367"/>
                <a:gd name="T119" fmla="*/ 155 h 332"/>
                <a:gd name="T120" fmla="*/ 21 w 367"/>
                <a:gd name="T121" fmla="*/ 149 h 332"/>
                <a:gd name="T122" fmla="*/ 1 w 367"/>
                <a:gd name="T123" fmla="*/ 132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7"/>
                <a:gd name="T187" fmla="*/ 0 h 332"/>
                <a:gd name="T188" fmla="*/ 367 w 367"/>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7" h="332">
                  <a:moveTo>
                    <a:pt x="1" y="128"/>
                  </a:moveTo>
                  <a:lnTo>
                    <a:pt x="1" y="127"/>
                  </a:lnTo>
                  <a:lnTo>
                    <a:pt x="1" y="126"/>
                  </a:lnTo>
                  <a:lnTo>
                    <a:pt x="1" y="124"/>
                  </a:lnTo>
                  <a:lnTo>
                    <a:pt x="2" y="123"/>
                  </a:lnTo>
                  <a:lnTo>
                    <a:pt x="11" y="124"/>
                  </a:lnTo>
                  <a:lnTo>
                    <a:pt x="18" y="126"/>
                  </a:lnTo>
                  <a:lnTo>
                    <a:pt x="24" y="127"/>
                  </a:lnTo>
                  <a:lnTo>
                    <a:pt x="29" y="128"/>
                  </a:lnTo>
                  <a:lnTo>
                    <a:pt x="36" y="129"/>
                  </a:lnTo>
                  <a:lnTo>
                    <a:pt x="42" y="131"/>
                  </a:lnTo>
                  <a:lnTo>
                    <a:pt x="50" y="132"/>
                  </a:lnTo>
                  <a:lnTo>
                    <a:pt x="60" y="134"/>
                  </a:lnTo>
                  <a:lnTo>
                    <a:pt x="59" y="133"/>
                  </a:lnTo>
                  <a:lnTo>
                    <a:pt x="59" y="132"/>
                  </a:lnTo>
                  <a:lnTo>
                    <a:pt x="48" y="128"/>
                  </a:lnTo>
                  <a:lnTo>
                    <a:pt x="38" y="126"/>
                  </a:lnTo>
                  <a:lnTo>
                    <a:pt x="28" y="122"/>
                  </a:lnTo>
                  <a:lnTo>
                    <a:pt x="20" y="119"/>
                  </a:lnTo>
                  <a:lnTo>
                    <a:pt x="12" y="118"/>
                  </a:lnTo>
                  <a:lnTo>
                    <a:pt x="7" y="116"/>
                  </a:lnTo>
                  <a:lnTo>
                    <a:pt x="3" y="114"/>
                  </a:lnTo>
                  <a:lnTo>
                    <a:pt x="1" y="113"/>
                  </a:lnTo>
                  <a:lnTo>
                    <a:pt x="2" y="108"/>
                  </a:lnTo>
                  <a:lnTo>
                    <a:pt x="2" y="103"/>
                  </a:lnTo>
                  <a:lnTo>
                    <a:pt x="2" y="100"/>
                  </a:lnTo>
                  <a:lnTo>
                    <a:pt x="2" y="95"/>
                  </a:lnTo>
                  <a:lnTo>
                    <a:pt x="13" y="95"/>
                  </a:lnTo>
                  <a:lnTo>
                    <a:pt x="24" y="95"/>
                  </a:lnTo>
                  <a:lnTo>
                    <a:pt x="34" y="96"/>
                  </a:lnTo>
                  <a:lnTo>
                    <a:pt x="46" y="98"/>
                  </a:lnTo>
                  <a:lnTo>
                    <a:pt x="55" y="100"/>
                  </a:lnTo>
                  <a:lnTo>
                    <a:pt x="65" y="102"/>
                  </a:lnTo>
                  <a:lnTo>
                    <a:pt x="76" y="105"/>
                  </a:lnTo>
                  <a:lnTo>
                    <a:pt x="86" y="107"/>
                  </a:lnTo>
                  <a:lnTo>
                    <a:pt x="86" y="106"/>
                  </a:lnTo>
                  <a:lnTo>
                    <a:pt x="86" y="105"/>
                  </a:lnTo>
                  <a:lnTo>
                    <a:pt x="85" y="105"/>
                  </a:lnTo>
                  <a:lnTo>
                    <a:pt x="85" y="103"/>
                  </a:lnTo>
                  <a:lnTo>
                    <a:pt x="75" y="100"/>
                  </a:lnTo>
                  <a:lnTo>
                    <a:pt x="64" y="96"/>
                  </a:lnTo>
                  <a:lnTo>
                    <a:pt x="54" y="94"/>
                  </a:lnTo>
                  <a:lnTo>
                    <a:pt x="46" y="91"/>
                  </a:lnTo>
                  <a:lnTo>
                    <a:pt x="34" y="89"/>
                  </a:lnTo>
                  <a:lnTo>
                    <a:pt x="24" y="87"/>
                  </a:lnTo>
                  <a:lnTo>
                    <a:pt x="13" y="86"/>
                  </a:lnTo>
                  <a:lnTo>
                    <a:pt x="1" y="85"/>
                  </a:lnTo>
                  <a:lnTo>
                    <a:pt x="2" y="77"/>
                  </a:lnTo>
                  <a:lnTo>
                    <a:pt x="2" y="71"/>
                  </a:lnTo>
                  <a:lnTo>
                    <a:pt x="2" y="64"/>
                  </a:lnTo>
                  <a:lnTo>
                    <a:pt x="2" y="58"/>
                  </a:lnTo>
                  <a:lnTo>
                    <a:pt x="11" y="58"/>
                  </a:lnTo>
                  <a:lnTo>
                    <a:pt x="20" y="59"/>
                  </a:lnTo>
                  <a:lnTo>
                    <a:pt x="27" y="60"/>
                  </a:lnTo>
                  <a:lnTo>
                    <a:pt x="36" y="61"/>
                  </a:lnTo>
                  <a:lnTo>
                    <a:pt x="43" y="63"/>
                  </a:lnTo>
                  <a:lnTo>
                    <a:pt x="50" y="65"/>
                  </a:lnTo>
                  <a:lnTo>
                    <a:pt x="59" y="66"/>
                  </a:lnTo>
                  <a:lnTo>
                    <a:pt x="67" y="69"/>
                  </a:lnTo>
                  <a:lnTo>
                    <a:pt x="67" y="68"/>
                  </a:lnTo>
                  <a:lnTo>
                    <a:pt x="67" y="66"/>
                  </a:lnTo>
                  <a:lnTo>
                    <a:pt x="65" y="65"/>
                  </a:lnTo>
                  <a:lnTo>
                    <a:pt x="58" y="63"/>
                  </a:lnTo>
                  <a:lnTo>
                    <a:pt x="50" y="59"/>
                  </a:lnTo>
                  <a:lnTo>
                    <a:pt x="43" y="56"/>
                  </a:lnTo>
                  <a:lnTo>
                    <a:pt x="37" y="55"/>
                  </a:lnTo>
                  <a:lnTo>
                    <a:pt x="28" y="53"/>
                  </a:lnTo>
                  <a:lnTo>
                    <a:pt x="21" y="52"/>
                  </a:lnTo>
                  <a:lnTo>
                    <a:pt x="12" y="50"/>
                  </a:lnTo>
                  <a:lnTo>
                    <a:pt x="3" y="49"/>
                  </a:lnTo>
                  <a:lnTo>
                    <a:pt x="2" y="44"/>
                  </a:lnTo>
                  <a:lnTo>
                    <a:pt x="2" y="40"/>
                  </a:lnTo>
                  <a:lnTo>
                    <a:pt x="2" y="35"/>
                  </a:lnTo>
                  <a:lnTo>
                    <a:pt x="3" y="27"/>
                  </a:lnTo>
                  <a:lnTo>
                    <a:pt x="18" y="28"/>
                  </a:lnTo>
                  <a:lnTo>
                    <a:pt x="32" y="29"/>
                  </a:lnTo>
                  <a:lnTo>
                    <a:pt x="44" y="32"/>
                  </a:lnTo>
                  <a:lnTo>
                    <a:pt x="58" y="34"/>
                  </a:lnTo>
                  <a:lnTo>
                    <a:pt x="70" y="37"/>
                  </a:lnTo>
                  <a:lnTo>
                    <a:pt x="83" y="42"/>
                  </a:lnTo>
                  <a:lnTo>
                    <a:pt x="96" y="45"/>
                  </a:lnTo>
                  <a:lnTo>
                    <a:pt x="110" y="50"/>
                  </a:lnTo>
                  <a:lnTo>
                    <a:pt x="106" y="44"/>
                  </a:lnTo>
                  <a:lnTo>
                    <a:pt x="96" y="38"/>
                  </a:lnTo>
                  <a:lnTo>
                    <a:pt x="81" y="32"/>
                  </a:lnTo>
                  <a:lnTo>
                    <a:pt x="65" y="27"/>
                  </a:lnTo>
                  <a:lnTo>
                    <a:pt x="47" y="24"/>
                  </a:lnTo>
                  <a:lnTo>
                    <a:pt x="29" y="21"/>
                  </a:lnTo>
                  <a:lnTo>
                    <a:pt x="15" y="19"/>
                  </a:lnTo>
                  <a:lnTo>
                    <a:pt x="5" y="19"/>
                  </a:lnTo>
                  <a:lnTo>
                    <a:pt x="5" y="14"/>
                  </a:lnTo>
                  <a:lnTo>
                    <a:pt x="5" y="10"/>
                  </a:lnTo>
                  <a:lnTo>
                    <a:pt x="5" y="6"/>
                  </a:lnTo>
                  <a:lnTo>
                    <a:pt x="5" y="1"/>
                  </a:lnTo>
                  <a:lnTo>
                    <a:pt x="20" y="0"/>
                  </a:lnTo>
                  <a:lnTo>
                    <a:pt x="36" y="1"/>
                  </a:lnTo>
                  <a:lnTo>
                    <a:pt x="52" y="2"/>
                  </a:lnTo>
                  <a:lnTo>
                    <a:pt x="69" y="5"/>
                  </a:lnTo>
                  <a:lnTo>
                    <a:pt x="85" y="7"/>
                  </a:lnTo>
                  <a:lnTo>
                    <a:pt x="102" y="11"/>
                  </a:lnTo>
                  <a:lnTo>
                    <a:pt x="120" y="16"/>
                  </a:lnTo>
                  <a:lnTo>
                    <a:pt x="137" y="22"/>
                  </a:lnTo>
                  <a:lnTo>
                    <a:pt x="153" y="27"/>
                  </a:lnTo>
                  <a:lnTo>
                    <a:pt x="169" y="33"/>
                  </a:lnTo>
                  <a:lnTo>
                    <a:pt x="185" y="40"/>
                  </a:lnTo>
                  <a:lnTo>
                    <a:pt x="201" y="48"/>
                  </a:lnTo>
                  <a:lnTo>
                    <a:pt x="216" y="54"/>
                  </a:lnTo>
                  <a:lnTo>
                    <a:pt x="231" y="61"/>
                  </a:lnTo>
                  <a:lnTo>
                    <a:pt x="244" y="69"/>
                  </a:lnTo>
                  <a:lnTo>
                    <a:pt x="257" y="76"/>
                  </a:lnTo>
                  <a:lnTo>
                    <a:pt x="264" y="82"/>
                  </a:lnTo>
                  <a:lnTo>
                    <a:pt x="279" y="92"/>
                  </a:lnTo>
                  <a:lnTo>
                    <a:pt x="296" y="105"/>
                  </a:lnTo>
                  <a:lnTo>
                    <a:pt x="316" y="119"/>
                  </a:lnTo>
                  <a:lnTo>
                    <a:pt x="335" y="135"/>
                  </a:lnTo>
                  <a:lnTo>
                    <a:pt x="351" y="150"/>
                  </a:lnTo>
                  <a:lnTo>
                    <a:pt x="363" y="164"/>
                  </a:lnTo>
                  <a:lnTo>
                    <a:pt x="367" y="174"/>
                  </a:lnTo>
                  <a:lnTo>
                    <a:pt x="366" y="175"/>
                  </a:lnTo>
                  <a:lnTo>
                    <a:pt x="363" y="176"/>
                  </a:lnTo>
                  <a:lnTo>
                    <a:pt x="361" y="177"/>
                  </a:lnTo>
                  <a:lnTo>
                    <a:pt x="357" y="177"/>
                  </a:lnTo>
                  <a:lnTo>
                    <a:pt x="351" y="169"/>
                  </a:lnTo>
                  <a:lnTo>
                    <a:pt x="343" y="163"/>
                  </a:lnTo>
                  <a:lnTo>
                    <a:pt x="336" y="156"/>
                  </a:lnTo>
                  <a:lnTo>
                    <a:pt x="326" y="152"/>
                  </a:lnTo>
                  <a:lnTo>
                    <a:pt x="330" y="158"/>
                  </a:lnTo>
                  <a:lnTo>
                    <a:pt x="338" y="166"/>
                  </a:lnTo>
                  <a:lnTo>
                    <a:pt x="347" y="175"/>
                  </a:lnTo>
                  <a:lnTo>
                    <a:pt x="353" y="181"/>
                  </a:lnTo>
                  <a:lnTo>
                    <a:pt x="352" y="185"/>
                  </a:lnTo>
                  <a:lnTo>
                    <a:pt x="350" y="189"/>
                  </a:lnTo>
                  <a:lnTo>
                    <a:pt x="346" y="192"/>
                  </a:lnTo>
                  <a:lnTo>
                    <a:pt x="341" y="196"/>
                  </a:lnTo>
                  <a:lnTo>
                    <a:pt x="336" y="191"/>
                  </a:lnTo>
                  <a:lnTo>
                    <a:pt x="329" y="184"/>
                  </a:lnTo>
                  <a:lnTo>
                    <a:pt x="321" y="175"/>
                  </a:lnTo>
                  <a:lnTo>
                    <a:pt x="312" y="166"/>
                  </a:lnTo>
                  <a:lnTo>
                    <a:pt x="304" y="158"/>
                  </a:lnTo>
                  <a:lnTo>
                    <a:pt x="295" y="152"/>
                  </a:lnTo>
                  <a:lnTo>
                    <a:pt x="287" y="148"/>
                  </a:lnTo>
                  <a:lnTo>
                    <a:pt x="279" y="147"/>
                  </a:lnTo>
                  <a:lnTo>
                    <a:pt x="279" y="148"/>
                  </a:lnTo>
                  <a:lnTo>
                    <a:pt x="279" y="149"/>
                  </a:lnTo>
                  <a:lnTo>
                    <a:pt x="279" y="150"/>
                  </a:lnTo>
                  <a:lnTo>
                    <a:pt x="279" y="152"/>
                  </a:lnTo>
                  <a:lnTo>
                    <a:pt x="287" y="156"/>
                  </a:lnTo>
                  <a:lnTo>
                    <a:pt x="296" y="164"/>
                  </a:lnTo>
                  <a:lnTo>
                    <a:pt x="309" y="173"/>
                  </a:lnTo>
                  <a:lnTo>
                    <a:pt x="320" y="182"/>
                  </a:lnTo>
                  <a:lnTo>
                    <a:pt x="327" y="192"/>
                  </a:lnTo>
                  <a:lnTo>
                    <a:pt x="331" y="201"/>
                  </a:lnTo>
                  <a:lnTo>
                    <a:pt x="329" y="208"/>
                  </a:lnTo>
                  <a:lnTo>
                    <a:pt x="317" y="213"/>
                  </a:lnTo>
                  <a:lnTo>
                    <a:pt x="314" y="208"/>
                  </a:lnTo>
                  <a:lnTo>
                    <a:pt x="310" y="203"/>
                  </a:lnTo>
                  <a:lnTo>
                    <a:pt x="306" y="200"/>
                  </a:lnTo>
                  <a:lnTo>
                    <a:pt x="301" y="195"/>
                  </a:lnTo>
                  <a:lnTo>
                    <a:pt x="300" y="195"/>
                  </a:lnTo>
                  <a:lnTo>
                    <a:pt x="299" y="195"/>
                  </a:lnTo>
                  <a:lnTo>
                    <a:pt x="296" y="195"/>
                  </a:lnTo>
                  <a:lnTo>
                    <a:pt x="295" y="196"/>
                  </a:lnTo>
                  <a:lnTo>
                    <a:pt x="295" y="197"/>
                  </a:lnTo>
                  <a:lnTo>
                    <a:pt x="295" y="198"/>
                  </a:lnTo>
                  <a:lnTo>
                    <a:pt x="295" y="200"/>
                  </a:lnTo>
                  <a:lnTo>
                    <a:pt x="295" y="201"/>
                  </a:lnTo>
                  <a:lnTo>
                    <a:pt x="306" y="210"/>
                  </a:lnTo>
                  <a:lnTo>
                    <a:pt x="311" y="216"/>
                  </a:lnTo>
                  <a:lnTo>
                    <a:pt x="309" y="222"/>
                  </a:lnTo>
                  <a:lnTo>
                    <a:pt x="300" y="232"/>
                  </a:lnTo>
                  <a:lnTo>
                    <a:pt x="294" y="224"/>
                  </a:lnTo>
                  <a:lnTo>
                    <a:pt x="287" y="217"/>
                  </a:lnTo>
                  <a:lnTo>
                    <a:pt x="279" y="210"/>
                  </a:lnTo>
                  <a:lnTo>
                    <a:pt x="272" y="202"/>
                  </a:lnTo>
                  <a:lnTo>
                    <a:pt x="263" y="195"/>
                  </a:lnTo>
                  <a:lnTo>
                    <a:pt x="256" y="189"/>
                  </a:lnTo>
                  <a:lnTo>
                    <a:pt x="246" y="184"/>
                  </a:lnTo>
                  <a:lnTo>
                    <a:pt x="237" y="181"/>
                  </a:lnTo>
                  <a:lnTo>
                    <a:pt x="237" y="182"/>
                  </a:lnTo>
                  <a:lnTo>
                    <a:pt x="237" y="184"/>
                  </a:lnTo>
                  <a:lnTo>
                    <a:pt x="237" y="186"/>
                  </a:lnTo>
                  <a:lnTo>
                    <a:pt x="237" y="187"/>
                  </a:lnTo>
                  <a:lnTo>
                    <a:pt x="244" y="191"/>
                  </a:lnTo>
                  <a:lnTo>
                    <a:pt x="252" y="197"/>
                  </a:lnTo>
                  <a:lnTo>
                    <a:pt x="261" y="203"/>
                  </a:lnTo>
                  <a:lnTo>
                    <a:pt x="269" y="210"/>
                  </a:lnTo>
                  <a:lnTo>
                    <a:pt x="278" y="217"/>
                  </a:lnTo>
                  <a:lnTo>
                    <a:pt x="284" y="224"/>
                  </a:lnTo>
                  <a:lnTo>
                    <a:pt x="289" y="232"/>
                  </a:lnTo>
                  <a:lnTo>
                    <a:pt x="291" y="239"/>
                  </a:lnTo>
                  <a:lnTo>
                    <a:pt x="287" y="244"/>
                  </a:lnTo>
                  <a:lnTo>
                    <a:pt x="280" y="250"/>
                  </a:lnTo>
                  <a:lnTo>
                    <a:pt x="274" y="255"/>
                  </a:lnTo>
                  <a:lnTo>
                    <a:pt x="265" y="258"/>
                  </a:lnTo>
                  <a:lnTo>
                    <a:pt x="261" y="252"/>
                  </a:lnTo>
                  <a:lnTo>
                    <a:pt x="256" y="245"/>
                  </a:lnTo>
                  <a:lnTo>
                    <a:pt x="251" y="239"/>
                  </a:lnTo>
                  <a:lnTo>
                    <a:pt x="246" y="234"/>
                  </a:lnTo>
                  <a:lnTo>
                    <a:pt x="241" y="228"/>
                  </a:lnTo>
                  <a:lnTo>
                    <a:pt x="235" y="223"/>
                  </a:lnTo>
                  <a:lnTo>
                    <a:pt x="228" y="219"/>
                  </a:lnTo>
                  <a:lnTo>
                    <a:pt x="222" y="216"/>
                  </a:lnTo>
                  <a:lnTo>
                    <a:pt x="221" y="217"/>
                  </a:lnTo>
                  <a:lnTo>
                    <a:pt x="221" y="218"/>
                  </a:lnTo>
                  <a:lnTo>
                    <a:pt x="220" y="219"/>
                  </a:lnTo>
                  <a:lnTo>
                    <a:pt x="220" y="221"/>
                  </a:lnTo>
                  <a:lnTo>
                    <a:pt x="225" y="226"/>
                  </a:lnTo>
                  <a:lnTo>
                    <a:pt x="231" y="231"/>
                  </a:lnTo>
                  <a:lnTo>
                    <a:pt x="237" y="236"/>
                  </a:lnTo>
                  <a:lnTo>
                    <a:pt x="243" y="242"/>
                  </a:lnTo>
                  <a:lnTo>
                    <a:pt x="249" y="248"/>
                  </a:lnTo>
                  <a:lnTo>
                    <a:pt x="254" y="254"/>
                  </a:lnTo>
                  <a:lnTo>
                    <a:pt x="259" y="260"/>
                  </a:lnTo>
                  <a:lnTo>
                    <a:pt x="262" y="266"/>
                  </a:lnTo>
                  <a:lnTo>
                    <a:pt x="258" y="270"/>
                  </a:lnTo>
                  <a:lnTo>
                    <a:pt x="254" y="273"/>
                  </a:lnTo>
                  <a:lnTo>
                    <a:pt x="251" y="276"/>
                  </a:lnTo>
                  <a:lnTo>
                    <a:pt x="247" y="280"/>
                  </a:lnTo>
                  <a:lnTo>
                    <a:pt x="243" y="276"/>
                  </a:lnTo>
                  <a:lnTo>
                    <a:pt x="238" y="270"/>
                  </a:lnTo>
                  <a:lnTo>
                    <a:pt x="231" y="263"/>
                  </a:lnTo>
                  <a:lnTo>
                    <a:pt x="223" y="254"/>
                  </a:lnTo>
                  <a:lnTo>
                    <a:pt x="215" y="248"/>
                  </a:lnTo>
                  <a:lnTo>
                    <a:pt x="209" y="243"/>
                  </a:lnTo>
                  <a:lnTo>
                    <a:pt x="202" y="240"/>
                  </a:lnTo>
                  <a:lnTo>
                    <a:pt x="198" y="243"/>
                  </a:lnTo>
                  <a:lnTo>
                    <a:pt x="202" y="247"/>
                  </a:lnTo>
                  <a:lnTo>
                    <a:pt x="209" y="252"/>
                  </a:lnTo>
                  <a:lnTo>
                    <a:pt x="215" y="257"/>
                  </a:lnTo>
                  <a:lnTo>
                    <a:pt x="221" y="261"/>
                  </a:lnTo>
                  <a:lnTo>
                    <a:pt x="227" y="268"/>
                  </a:lnTo>
                  <a:lnTo>
                    <a:pt x="232" y="274"/>
                  </a:lnTo>
                  <a:lnTo>
                    <a:pt x="236" y="280"/>
                  </a:lnTo>
                  <a:lnTo>
                    <a:pt x="237" y="287"/>
                  </a:lnTo>
                  <a:lnTo>
                    <a:pt x="230" y="294"/>
                  </a:lnTo>
                  <a:lnTo>
                    <a:pt x="225" y="297"/>
                  </a:lnTo>
                  <a:lnTo>
                    <a:pt x="221" y="300"/>
                  </a:lnTo>
                  <a:lnTo>
                    <a:pt x="219" y="300"/>
                  </a:lnTo>
                  <a:lnTo>
                    <a:pt x="215" y="298"/>
                  </a:lnTo>
                  <a:lnTo>
                    <a:pt x="210" y="294"/>
                  </a:lnTo>
                  <a:lnTo>
                    <a:pt x="205" y="289"/>
                  </a:lnTo>
                  <a:lnTo>
                    <a:pt x="196" y="280"/>
                  </a:lnTo>
                  <a:lnTo>
                    <a:pt x="195" y="279"/>
                  </a:lnTo>
                  <a:lnTo>
                    <a:pt x="193" y="279"/>
                  </a:lnTo>
                  <a:lnTo>
                    <a:pt x="191" y="279"/>
                  </a:lnTo>
                  <a:lnTo>
                    <a:pt x="190" y="279"/>
                  </a:lnTo>
                  <a:lnTo>
                    <a:pt x="190" y="280"/>
                  </a:lnTo>
                  <a:lnTo>
                    <a:pt x="190" y="281"/>
                  </a:lnTo>
                  <a:lnTo>
                    <a:pt x="190" y="282"/>
                  </a:lnTo>
                  <a:lnTo>
                    <a:pt x="189" y="282"/>
                  </a:lnTo>
                  <a:lnTo>
                    <a:pt x="196" y="287"/>
                  </a:lnTo>
                  <a:lnTo>
                    <a:pt x="204" y="294"/>
                  </a:lnTo>
                  <a:lnTo>
                    <a:pt x="211" y="301"/>
                  </a:lnTo>
                  <a:lnTo>
                    <a:pt x="214" y="308"/>
                  </a:lnTo>
                  <a:lnTo>
                    <a:pt x="210" y="311"/>
                  </a:lnTo>
                  <a:lnTo>
                    <a:pt x="206" y="315"/>
                  </a:lnTo>
                  <a:lnTo>
                    <a:pt x="201" y="318"/>
                  </a:lnTo>
                  <a:lnTo>
                    <a:pt x="195" y="319"/>
                  </a:lnTo>
                  <a:lnTo>
                    <a:pt x="189" y="313"/>
                  </a:lnTo>
                  <a:lnTo>
                    <a:pt x="184" y="307"/>
                  </a:lnTo>
                  <a:lnTo>
                    <a:pt x="178" y="301"/>
                  </a:lnTo>
                  <a:lnTo>
                    <a:pt x="172" y="295"/>
                  </a:lnTo>
                  <a:lnTo>
                    <a:pt x="170" y="295"/>
                  </a:lnTo>
                  <a:lnTo>
                    <a:pt x="169" y="295"/>
                  </a:lnTo>
                  <a:lnTo>
                    <a:pt x="168" y="295"/>
                  </a:lnTo>
                  <a:lnTo>
                    <a:pt x="168" y="296"/>
                  </a:lnTo>
                  <a:lnTo>
                    <a:pt x="168" y="297"/>
                  </a:lnTo>
                  <a:lnTo>
                    <a:pt x="168" y="298"/>
                  </a:lnTo>
                  <a:lnTo>
                    <a:pt x="168" y="300"/>
                  </a:lnTo>
                  <a:lnTo>
                    <a:pt x="174" y="306"/>
                  </a:lnTo>
                  <a:lnTo>
                    <a:pt x="181" y="312"/>
                  </a:lnTo>
                  <a:lnTo>
                    <a:pt x="188" y="319"/>
                  </a:lnTo>
                  <a:lnTo>
                    <a:pt x="190" y="327"/>
                  </a:lnTo>
                  <a:lnTo>
                    <a:pt x="189" y="328"/>
                  </a:lnTo>
                  <a:lnTo>
                    <a:pt x="188" y="331"/>
                  </a:lnTo>
                  <a:lnTo>
                    <a:pt x="185" y="332"/>
                  </a:lnTo>
                  <a:lnTo>
                    <a:pt x="180" y="332"/>
                  </a:lnTo>
                  <a:lnTo>
                    <a:pt x="165" y="318"/>
                  </a:lnTo>
                  <a:lnTo>
                    <a:pt x="151" y="306"/>
                  </a:lnTo>
                  <a:lnTo>
                    <a:pt x="137" y="296"/>
                  </a:lnTo>
                  <a:lnTo>
                    <a:pt x="122" y="286"/>
                  </a:lnTo>
                  <a:lnTo>
                    <a:pt x="107" y="277"/>
                  </a:lnTo>
                  <a:lnTo>
                    <a:pt x="91" y="269"/>
                  </a:lnTo>
                  <a:lnTo>
                    <a:pt x="74" y="261"/>
                  </a:lnTo>
                  <a:lnTo>
                    <a:pt x="54" y="254"/>
                  </a:lnTo>
                  <a:lnTo>
                    <a:pt x="47" y="253"/>
                  </a:lnTo>
                  <a:lnTo>
                    <a:pt x="41" y="253"/>
                  </a:lnTo>
                  <a:lnTo>
                    <a:pt x="33" y="252"/>
                  </a:lnTo>
                  <a:lnTo>
                    <a:pt x="27" y="250"/>
                  </a:lnTo>
                  <a:lnTo>
                    <a:pt x="21" y="249"/>
                  </a:lnTo>
                  <a:lnTo>
                    <a:pt x="13" y="249"/>
                  </a:lnTo>
                  <a:lnTo>
                    <a:pt x="7" y="248"/>
                  </a:lnTo>
                  <a:lnTo>
                    <a:pt x="0" y="248"/>
                  </a:lnTo>
                  <a:lnTo>
                    <a:pt x="1" y="240"/>
                  </a:lnTo>
                  <a:lnTo>
                    <a:pt x="1" y="233"/>
                  </a:lnTo>
                  <a:lnTo>
                    <a:pt x="1" y="227"/>
                  </a:lnTo>
                  <a:lnTo>
                    <a:pt x="1" y="219"/>
                  </a:lnTo>
                  <a:lnTo>
                    <a:pt x="10" y="219"/>
                  </a:lnTo>
                  <a:lnTo>
                    <a:pt x="18" y="219"/>
                  </a:lnTo>
                  <a:lnTo>
                    <a:pt x="26" y="221"/>
                  </a:lnTo>
                  <a:lnTo>
                    <a:pt x="33" y="222"/>
                  </a:lnTo>
                  <a:lnTo>
                    <a:pt x="41" y="224"/>
                  </a:lnTo>
                  <a:lnTo>
                    <a:pt x="48" y="227"/>
                  </a:lnTo>
                  <a:lnTo>
                    <a:pt x="55" y="229"/>
                  </a:lnTo>
                  <a:lnTo>
                    <a:pt x="64" y="232"/>
                  </a:lnTo>
                  <a:lnTo>
                    <a:pt x="65" y="231"/>
                  </a:lnTo>
                  <a:lnTo>
                    <a:pt x="67" y="229"/>
                  </a:lnTo>
                  <a:lnTo>
                    <a:pt x="58" y="224"/>
                  </a:lnTo>
                  <a:lnTo>
                    <a:pt x="49" y="221"/>
                  </a:lnTo>
                  <a:lnTo>
                    <a:pt x="42" y="218"/>
                  </a:lnTo>
                  <a:lnTo>
                    <a:pt x="36" y="216"/>
                  </a:lnTo>
                  <a:lnTo>
                    <a:pt x="28" y="213"/>
                  </a:lnTo>
                  <a:lnTo>
                    <a:pt x="20" y="212"/>
                  </a:lnTo>
                  <a:lnTo>
                    <a:pt x="11" y="211"/>
                  </a:lnTo>
                  <a:lnTo>
                    <a:pt x="0" y="210"/>
                  </a:lnTo>
                  <a:lnTo>
                    <a:pt x="1" y="203"/>
                  </a:lnTo>
                  <a:lnTo>
                    <a:pt x="1" y="198"/>
                  </a:lnTo>
                  <a:lnTo>
                    <a:pt x="1" y="192"/>
                  </a:lnTo>
                  <a:lnTo>
                    <a:pt x="1" y="187"/>
                  </a:lnTo>
                  <a:lnTo>
                    <a:pt x="12" y="187"/>
                  </a:lnTo>
                  <a:lnTo>
                    <a:pt x="23" y="187"/>
                  </a:lnTo>
                  <a:lnTo>
                    <a:pt x="32" y="187"/>
                  </a:lnTo>
                  <a:lnTo>
                    <a:pt x="42" y="190"/>
                  </a:lnTo>
                  <a:lnTo>
                    <a:pt x="50" y="191"/>
                  </a:lnTo>
                  <a:lnTo>
                    <a:pt x="59" y="195"/>
                  </a:lnTo>
                  <a:lnTo>
                    <a:pt x="69" y="197"/>
                  </a:lnTo>
                  <a:lnTo>
                    <a:pt x="79" y="201"/>
                  </a:lnTo>
                  <a:lnTo>
                    <a:pt x="79" y="200"/>
                  </a:lnTo>
                  <a:lnTo>
                    <a:pt x="79" y="198"/>
                  </a:lnTo>
                  <a:lnTo>
                    <a:pt x="79" y="197"/>
                  </a:lnTo>
                  <a:lnTo>
                    <a:pt x="68" y="194"/>
                  </a:lnTo>
                  <a:lnTo>
                    <a:pt x="58" y="190"/>
                  </a:lnTo>
                  <a:lnTo>
                    <a:pt x="49" y="186"/>
                  </a:lnTo>
                  <a:lnTo>
                    <a:pt x="41" y="184"/>
                  </a:lnTo>
                  <a:lnTo>
                    <a:pt x="32" y="182"/>
                  </a:lnTo>
                  <a:lnTo>
                    <a:pt x="22" y="180"/>
                  </a:lnTo>
                  <a:lnTo>
                    <a:pt x="12" y="179"/>
                  </a:lnTo>
                  <a:lnTo>
                    <a:pt x="0" y="177"/>
                  </a:lnTo>
                  <a:lnTo>
                    <a:pt x="1" y="171"/>
                  </a:lnTo>
                  <a:lnTo>
                    <a:pt x="1" y="165"/>
                  </a:lnTo>
                  <a:lnTo>
                    <a:pt x="1" y="159"/>
                  </a:lnTo>
                  <a:lnTo>
                    <a:pt x="1" y="153"/>
                  </a:lnTo>
                  <a:lnTo>
                    <a:pt x="6" y="153"/>
                  </a:lnTo>
                  <a:lnTo>
                    <a:pt x="11" y="154"/>
                  </a:lnTo>
                  <a:lnTo>
                    <a:pt x="15" y="154"/>
                  </a:lnTo>
                  <a:lnTo>
                    <a:pt x="18" y="154"/>
                  </a:lnTo>
                  <a:lnTo>
                    <a:pt x="22" y="155"/>
                  </a:lnTo>
                  <a:lnTo>
                    <a:pt x="26" y="155"/>
                  </a:lnTo>
                  <a:lnTo>
                    <a:pt x="32" y="156"/>
                  </a:lnTo>
                  <a:lnTo>
                    <a:pt x="39" y="158"/>
                  </a:lnTo>
                  <a:lnTo>
                    <a:pt x="39" y="156"/>
                  </a:lnTo>
                  <a:lnTo>
                    <a:pt x="39" y="155"/>
                  </a:lnTo>
                  <a:lnTo>
                    <a:pt x="38" y="154"/>
                  </a:lnTo>
                  <a:lnTo>
                    <a:pt x="34" y="153"/>
                  </a:lnTo>
                  <a:lnTo>
                    <a:pt x="31" y="152"/>
                  </a:lnTo>
                  <a:lnTo>
                    <a:pt x="28" y="150"/>
                  </a:lnTo>
                  <a:lnTo>
                    <a:pt x="26" y="150"/>
                  </a:lnTo>
                  <a:lnTo>
                    <a:pt x="21" y="149"/>
                  </a:lnTo>
                  <a:lnTo>
                    <a:pt x="16" y="148"/>
                  </a:lnTo>
                  <a:lnTo>
                    <a:pt x="10" y="147"/>
                  </a:lnTo>
                  <a:lnTo>
                    <a:pt x="1" y="144"/>
                  </a:lnTo>
                  <a:lnTo>
                    <a:pt x="1" y="139"/>
                  </a:lnTo>
                  <a:lnTo>
                    <a:pt x="1" y="135"/>
                  </a:lnTo>
                  <a:lnTo>
                    <a:pt x="1" y="132"/>
                  </a:lnTo>
                  <a:lnTo>
                    <a:pt x="1" y="128"/>
                  </a:lnTo>
                  <a:close/>
                </a:path>
              </a:pathLst>
            </a:custGeom>
            <a:solidFill>
              <a:srgbClr val="FFFF00"/>
            </a:solidFill>
            <a:ln w="9525">
              <a:noFill/>
              <a:round/>
              <a:headEnd/>
              <a:tailEnd/>
            </a:ln>
          </p:spPr>
          <p:txBody>
            <a:bodyPr/>
            <a:lstStyle/>
            <a:p>
              <a:endParaRPr lang="el-GR"/>
            </a:p>
          </p:txBody>
        </p:sp>
        <p:sp>
          <p:nvSpPr>
            <p:cNvPr id="41224" name="Freeform 814"/>
            <p:cNvSpPr>
              <a:spLocks/>
            </p:cNvSpPr>
            <p:nvPr/>
          </p:nvSpPr>
          <p:spPr bwMode="auto">
            <a:xfrm>
              <a:off x="4419" y="2677"/>
              <a:ext cx="7" cy="6"/>
            </a:xfrm>
            <a:custGeom>
              <a:avLst/>
              <a:gdLst>
                <a:gd name="T0" fmla="*/ 0 w 7"/>
                <a:gd name="T1" fmla="*/ 1 h 6"/>
                <a:gd name="T2" fmla="*/ 1 w 7"/>
                <a:gd name="T3" fmla="*/ 1 h 6"/>
                <a:gd name="T4" fmla="*/ 2 w 7"/>
                <a:gd name="T5" fmla="*/ 0 h 6"/>
                <a:gd name="T6" fmla="*/ 4 w 7"/>
                <a:gd name="T7" fmla="*/ 0 h 6"/>
                <a:gd name="T8" fmla="*/ 5 w 7"/>
                <a:gd name="T9" fmla="*/ 0 h 6"/>
                <a:gd name="T10" fmla="*/ 6 w 7"/>
                <a:gd name="T11" fmla="*/ 1 h 6"/>
                <a:gd name="T12" fmla="*/ 6 w 7"/>
                <a:gd name="T13" fmla="*/ 1 h 6"/>
                <a:gd name="T14" fmla="*/ 6 w 7"/>
                <a:gd name="T15" fmla="*/ 2 h 6"/>
                <a:gd name="T16" fmla="*/ 7 w 7"/>
                <a:gd name="T17" fmla="*/ 3 h 6"/>
                <a:gd name="T18" fmla="*/ 6 w 7"/>
                <a:gd name="T19" fmla="*/ 3 h 6"/>
                <a:gd name="T20" fmla="*/ 6 w 7"/>
                <a:gd name="T21" fmla="*/ 5 h 6"/>
                <a:gd name="T22" fmla="*/ 5 w 7"/>
                <a:gd name="T23" fmla="*/ 5 h 6"/>
                <a:gd name="T24" fmla="*/ 4 w 7"/>
                <a:gd name="T25" fmla="*/ 6 h 6"/>
                <a:gd name="T26" fmla="*/ 2 w 7"/>
                <a:gd name="T27" fmla="*/ 5 h 6"/>
                <a:gd name="T28" fmla="*/ 2 w 7"/>
                <a:gd name="T29" fmla="*/ 5 h 6"/>
                <a:gd name="T30" fmla="*/ 1 w 7"/>
                <a:gd name="T31" fmla="*/ 5 h 6"/>
                <a:gd name="T32" fmla="*/ 0 w 7"/>
                <a:gd name="T33" fmla="*/ 5 h 6"/>
                <a:gd name="T34" fmla="*/ 0 w 7"/>
                <a:gd name="T35" fmla="*/ 3 h 6"/>
                <a:gd name="T36" fmla="*/ 0 w 7"/>
                <a:gd name="T37" fmla="*/ 2 h 6"/>
                <a:gd name="T38" fmla="*/ 0 w 7"/>
                <a:gd name="T39" fmla="*/ 1 h 6"/>
                <a:gd name="T40" fmla="*/ 0 w 7"/>
                <a:gd name="T41" fmla="*/ 1 h 6"/>
                <a:gd name="T42" fmla="*/ 0 w 7"/>
                <a:gd name="T43" fmla="*/ 1 h 6"/>
                <a:gd name="T44" fmla="*/ 0 w 7"/>
                <a:gd name="T45" fmla="*/ 1 h 6"/>
                <a:gd name="T46" fmla="*/ 0 w 7"/>
                <a:gd name="T47" fmla="*/ 1 h 6"/>
                <a:gd name="T48" fmla="*/ 0 w 7"/>
                <a:gd name="T49" fmla="*/ 1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6"/>
                <a:gd name="T77" fmla="*/ 7 w 7"/>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6">
                  <a:moveTo>
                    <a:pt x="0" y="1"/>
                  </a:moveTo>
                  <a:lnTo>
                    <a:pt x="1" y="1"/>
                  </a:lnTo>
                  <a:lnTo>
                    <a:pt x="2" y="0"/>
                  </a:lnTo>
                  <a:lnTo>
                    <a:pt x="4" y="0"/>
                  </a:lnTo>
                  <a:lnTo>
                    <a:pt x="5" y="0"/>
                  </a:lnTo>
                  <a:lnTo>
                    <a:pt x="6" y="1"/>
                  </a:lnTo>
                  <a:lnTo>
                    <a:pt x="6" y="2"/>
                  </a:lnTo>
                  <a:lnTo>
                    <a:pt x="7" y="3"/>
                  </a:lnTo>
                  <a:lnTo>
                    <a:pt x="6" y="3"/>
                  </a:lnTo>
                  <a:lnTo>
                    <a:pt x="6" y="5"/>
                  </a:lnTo>
                  <a:lnTo>
                    <a:pt x="5" y="5"/>
                  </a:lnTo>
                  <a:lnTo>
                    <a:pt x="4" y="6"/>
                  </a:lnTo>
                  <a:lnTo>
                    <a:pt x="2" y="5"/>
                  </a:lnTo>
                  <a:lnTo>
                    <a:pt x="1" y="5"/>
                  </a:lnTo>
                  <a:lnTo>
                    <a:pt x="0" y="5"/>
                  </a:lnTo>
                  <a:lnTo>
                    <a:pt x="0" y="3"/>
                  </a:lnTo>
                  <a:lnTo>
                    <a:pt x="0" y="2"/>
                  </a:lnTo>
                  <a:lnTo>
                    <a:pt x="0" y="1"/>
                  </a:lnTo>
                  <a:close/>
                </a:path>
              </a:pathLst>
            </a:custGeom>
            <a:solidFill>
              <a:srgbClr val="000000"/>
            </a:solidFill>
            <a:ln w="9525">
              <a:noFill/>
              <a:round/>
              <a:headEnd/>
              <a:tailEnd/>
            </a:ln>
          </p:spPr>
          <p:txBody>
            <a:bodyPr/>
            <a:lstStyle/>
            <a:p>
              <a:endParaRPr lang="el-GR"/>
            </a:p>
          </p:txBody>
        </p:sp>
        <p:sp>
          <p:nvSpPr>
            <p:cNvPr id="41225" name="Freeform 815"/>
            <p:cNvSpPr>
              <a:spLocks/>
            </p:cNvSpPr>
            <p:nvPr/>
          </p:nvSpPr>
          <p:spPr bwMode="auto">
            <a:xfrm>
              <a:off x="4423" y="2352"/>
              <a:ext cx="15" cy="7"/>
            </a:xfrm>
            <a:custGeom>
              <a:avLst/>
              <a:gdLst>
                <a:gd name="T0" fmla="*/ 0 w 15"/>
                <a:gd name="T1" fmla="*/ 2 h 7"/>
                <a:gd name="T2" fmla="*/ 3 w 15"/>
                <a:gd name="T3" fmla="*/ 0 h 7"/>
                <a:gd name="T4" fmla="*/ 8 w 15"/>
                <a:gd name="T5" fmla="*/ 2 h 7"/>
                <a:gd name="T6" fmla="*/ 12 w 15"/>
                <a:gd name="T7" fmla="*/ 5 h 7"/>
                <a:gd name="T8" fmla="*/ 15 w 15"/>
                <a:gd name="T9" fmla="*/ 6 h 7"/>
                <a:gd name="T10" fmla="*/ 15 w 15"/>
                <a:gd name="T11" fmla="*/ 7 h 7"/>
                <a:gd name="T12" fmla="*/ 6 w 15"/>
                <a:gd name="T13" fmla="*/ 6 h 7"/>
                <a:gd name="T14" fmla="*/ 2 w 15"/>
                <a:gd name="T15" fmla="*/ 5 h 7"/>
                <a:gd name="T16" fmla="*/ 0 w 15"/>
                <a:gd name="T17" fmla="*/ 2 h 7"/>
                <a:gd name="T18" fmla="*/ 0 w 15"/>
                <a:gd name="T19" fmla="*/ 2 h 7"/>
                <a:gd name="T20" fmla="*/ 0 w 15"/>
                <a:gd name="T21" fmla="*/ 2 h 7"/>
                <a:gd name="T22" fmla="*/ 0 w 15"/>
                <a:gd name="T23" fmla="*/ 2 h 7"/>
                <a:gd name="T24" fmla="*/ 0 w 15"/>
                <a:gd name="T25" fmla="*/ 2 h 7"/>
                <a:gd name="T26" fmla="*/ 0 w 15"/>
                <a:gd name="T27" fmla="*/ 2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7"/>
                <a:gd name="T44" fmla="*/ 15 w 1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7">
                  <a:moveTo>
                    <a:pt x="0" y="2"/>
                  </a:moveTo>
                  <a:lnTo>
                    <a:pt x="3" y="0"/>
                  </a:lnTo>
                  <a:lnTo>
                    <a:pt x="8" y="2"/>
                  </a:lnTo>
                  <a:lnTo>
                    <a:pt x="12" y="5"/>
                  </a:lnTo>
                  <a:lnTo>
                    <a:pt x="15" y="6"/>
                  </a:lnTo>
                  <a:lnTo>
                    <a:pt x="15" y="7"/>
                  </a:lnTo>
                  <a:lnTo>
                    <a:pt x="6" y="6"/>
                  </a:lnTo>
                  <a:lnTo>
                    <a:pt x="2" y="5"/>
                  </a:lnTo>
                  <a:lnTo>
                    <a:pt x="0" y="2"/>
                  </a:lnTo>
                  <a:close/>
                </a:path>
              </a:pathLst>
            </a:custGeom>
            <a:solidFill>
              <a:srgbClr val="000000"/>
            </a:solidFill>
            <a:ln w="9525">
              <a:noFill/>
              <a:round/>
              <a:headEnd/>
              <a:tailEnd/>
            </a:ln>
          </p:spPr>
          <p:txBody>
            <a:bodyPr/>
            <a:lstStyle/>
            <a:p>
              <a:endParaRPr lang="el-GR"/>
            </a:p>
          </p:txBody>
        </p:sp>
        <p:sp>
          <p:nvSpPr>
            <p:cNvPr id="41226" name="Freeform 816"/>
            <p:cNvSpPr>
              <a:spLocks/>
            </p:cNvSpPr>
            <p:nvPr/>
          </p:nvSpPr>
          <p:spPr bwMode="auto">
            <a:xfrm>
              <a:off x="4423" y="2548"/>
              <a:ext cx="183" cy="168"/>
            </a:xfrm>
            <a:custGeom>
              <a:avLst/>
              <a:gdLst>
                <a:gd name="T0" fmla="*/ 19 w 183"/>
                <a:gd name="T1" fmla="*/ 27 h 168"/>
                <a:gd name="T2" fmla="*/ 32 w 183"/>
                <a:gd name="T3" fmla="*/ 0 h 168"/>
                <a:gd name="T4" fmla="*/ 39 w 183"/>
                <a:gd name="T5" fmla="*/ 0 h 168"/>
                <a:gd name="T6" fmla="*/ 39 w 183"/>
                <a:gd name="T7" fmla="*/ 11 h 168"/>
                <a:gd name="T8" fmla="*/ 40 w 183"/>
                <a:gd name="T9" fmla="*/ 19 h 168"/>
                <a:gd name="T10" fmla="*/ 44 w 183"/>
                <a:gd name="T11" fmla="*/ 15 h 168"/>
                <a:gd name="T12" fmla="*/ 47 w 183"/>
                <a:gd name="T13" fmla="*/ 0 h 168"/>
                <a:gd name="T14" fmla="*/ 63 w 183"/>
                <a:gd name="T15" fmla="*/ 0 h 168"/>
                <a:gd name="T16" fmla="*/ 68 w 183"/>
                <a:gd name="T17" fmla="*/ 16 h 168"/>
                <a:gd name="T18" fmla="*/ 65 w 183"/>
                <a:gd name="T19" fmla="*/ 34 h 168"/>
                <a:gd name="T20" fmla="*/ 68 w 183"/>
                <a:gd name="T21" fmla="*/ 34 h 168"/>
                <a:gd name="T22" fmla="*/ 74 w 183"/>
                <a:gd name="T23" fmla="*/ 8 h 168"/>
                <a:gd name="T24" fmla="*/ 86 w 183"/>
                <a:gd name="T25" fmla="*/ 0 h 168"/>
                <a:gd name="T26" fmla="*/ 97 w 183"/>
                <a:gd name="T27" fmla="*/ 8 h 168"/>
                <a:gd name="T28" fmla="*/ 95 w 183"/>
                <a:gd name="T29" fmla="*/ 30 h 168"/>
                <a:gd name="T30" fmla="*/ 99 w 183"/>
                <a:gd name="T31" fmla="*/ 30 h 168"/>
                <a:gd name="T32" fmla="*/ 102 w 183"/>
                <a:gd name="T33" fmla="*/ 16 h 168"/>
                <a:gd name="T34" fmla="*/ 112 w 183"/>
                <a:gd name="T35" fmla="*/ 3 h 168"/>
                <a:gd name="T36" fmla="*/ 133 w 183"/>
                <a:gd name="T37" fmla="*/ 1 h 168"/>
                <a:gd name="T38" fmla="*/ 129 w 183"/>
                <a:gd name="T39" fmla="*/ 27 h 168"/>
                <a:gd name="T40" fmla="*/ 131 w 183"/>
                <a:gd name="T41" fmla="*/ 36 h 168"/>
                <a:gd name="T42" fmla="*/ 136 w 183"/>
                <a:gd name="T43" fmla="*/ 26 h 168"/>
                <a:gd name="T44" fmla="*/ 139 w 183"/>
                <a:gd name="T45" fmla="*/ 1 h 168"/>
                <a:gd name="T46" fmla="*/ 157 w 183"/>
                <a:gd name="T47" fmla="*/ 3 h 168"/>
                <a:gd name="T48" fmla="*/ 164 w 183"/>
                <a:gd name="T49" fmla="*/ 6 h 168"/>
                <a:gd name="T50" fmla="*/ 165 w 183"/>
                <a:gd name="T51" fmla="*/ 10 h 168"/>
                <a:gd name="T52" fmla="*/ 169 w 183"/>
                <a:gd name="T53" fmla="*/ 10 h 168"/>
                <a:gd name="T54" fmla="*/ 170 w 183"/>
                <a:gd name="T55" fmla="*/ 5 h 168"/>
                <a:gd name="T56" fmla="*/ 176 w 183"/>
                <a:gd name="T57" fmla="*/ 4 h 168"/>
                <a:gd name="T58" fmla="*/ 181 w 183"/>
                <a:gd name="T59" fmla="*/ 27 h 168"/>
                <a:gd name="T60" fmla="*/ 160 w 183"/>
                <a:gd name="T61" fmla="*/ 93 h 168"/>
                <a:gd name="T62" fmla="*/ 122 w 183"/>
                <a:gd name="T63" fmla="*/ 151 h 168"/>
                <a:gd name="T64" fmla="*/ 102 w 183"/>
                <a:gd name="T65" fmla="*/ 167 h 168"/>
                <a:gd name="T66" fmla="*/ 101 w 183"/>
                <a:gd name="T67" fmla="*/ 162 h 168"/>
                <a:gd name="T68" fmla="*/ 107 w 183"/>
                <a:gd name="T69" fmla="*/ 148 h 168"/>
                <a:gd name="T70" fmla="*/ 97 w 183"/>
                <a:gd name="T71" fmla="*/ 156 h 168"/>
                <a:gd name="T72" fmla="*/ 87 w 183"/>
                <a:gd name="T73" fmla="*/ 153 h 168"/>
                <a:gd name="T74" fmla="*/ 91 w 183"/>
                <a:gd name="T75" fmla="*/ 143 h 168"/>
                <a:gd name="T76" fmla="*/ 115 w 183"/>
                <a:gd name="T77" fmla="*/ 109 h 168"/>
                <a:gd name="T78" fmla="*/ 97 w 183"/>
                <a:gd name="T79" fmla="*/ 126 h 168"/>
                <a:gd name="T80" fmla="*/ 80 w 183"/>
                <a:gd name="T81" fmla="*/ 142 h 168"/>
                <a:gd name="T82" fmla="*/ 70 w 183"/>
                <a:gd name="T83" fmla="*/ 132 h 168"/>
                <a:gd name="T84" fmla="*/ 84 w 183"/>
                <a:gd name="T85" fmla="*/ 111 h 168"/>
                <a:gd name="T86" fmla="*/ 86 w 183"/>
                <a:gd name="T87" fmla="*/ 104 h 168"/>
                <a:gd name="T88" fmla="*/ 69 w 183"/>
                <a:gd name="T89" fmla="*/ 119 h 168"/>
                <a:gd name="T90" fmla="*/ 58 w 183"/>
                <a:gd name="T91" fmla="*/ 100 h 168"/>
                <a:gd name="T92" fmla="*/ 73 w 183"/>
                <a:gd name="T93" fmla="*/ 77 h 168"/>
                <a:gd name="T94" fmla="*/ 50 w 183"/>
                <a:gd name="T95" fmla="*/ 99 h 168"/>
                <a:gd name="T96" fmla="*/ 36 w 183"/>
                <a:gd name="T97" fmla="*/ 96 h 168"/>
                <a:gd name="T98" fmla="*/ 36 w 183"/>
                <a:gd name="T99" fmla="*/ 85 h 168"/>
                <a:gd name="T100" fmla="*/ 49 w 183"/>
                <a:gd name="T101" fmla="*/ 68 h 168"/>
                <a:gd name="T102" fmla="*/ 32 w 183"/>
                <a:gd name="T103" fmla="*/ 79 h 168"/>
                <a:gd name="T104" fmla="*/ 21 w 183"/>
                <a:gd name="T105" fmla="*/ 71 h 168"/>
                <a:gd name="T106" fmla="*/ 27 w 183"/>
                <a:gd name="T107" fmla="*/ 61 h 168"/>
                <a:gd name="T108" fmla="*/ 23 w 183"/>
                <a:gd name="T109" fmla="*/ 61 h 168"/>
                <a:gd name="T110" fmla="*/ 15 w 183"/>
                <a:gd name="T111" fmla="*/ 68 h 168"/>
                <a:gd name="T112" fmla="*/ 1 w 183"/>
                <a:gd name="T113" fmla="*/ 56 h 168"/>
                <a:gd name="T114" fmla="*/ 0 w 183"/>
                <a:gd name="T115" fmla="*/ 55 h 168"/>
                <a:gd name="T116" fmla="*/ 0 w 183"/>
                <a:gd name="T117" fmla="*/ 55 h 1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168"/>
                <a:gd name="T179" fmla="*/ 183 w 183"/>
                <a:gd name="T180" fmla="*/ 168 h 1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168">
                  <a:moveTo>
                    <a:pt x="0" y="55"/>
                  </a:moveTo>
                  <a:lnTo>
                    <a:pt x="12" y="41"/>
                  </a:lnTo>
                  <a:lnTo>
                    <a:pt x="19" y="27"/>
                  </a:lnTo>
                  <a:lnTo>
                    <a:pt x="26" y="15"/>
                  </a:lnTo>
                  <a:lnTo>
                    <a:pt x="29" y="0"/>
                  </a:lnTo>
                  <a:lnTo>
                    <a:pt x="32" y="0"/>
                  </a:lnTo>
                  <a:lnTo>
                    <a:pt x="34" y="0"/>
                  </a:lnTo>
                  <a:lnTo>
                    <a:pt x="37" y="0"/>
                  </a:lnTo>
                  <a:lnTo>
                    <a:pt x="39" y="0"/>
                  </a:lnTo>
                  <a:lnTo>
                    <a:pt x="40" y="5"/>
                  </a:lnTo>
                  <a:lnTo>
                    <a:pt x="40" y="8"/>
                  </a:lnTo>
                  <a:lnTo>
                    <a:pt x="39" y="11"/>
                  </a:lnTo>
                  <a:lnTo>
                    <a:pt x="38" y="17"/>
                  </a:lnTo>
                  <a:lnTo>
                    <a:pt x="39" y="19"/>
                  </a:lnTo>
                  <a:lnTo>
                    <a:pt x="40" y="19"/>
                  </a:lnTo>
                  <a:lnTo>
                    <a:pt x="42" y="20"/>
                  </a:lnTo>
                  <a:lnTo>
                    <a:pt x="43" y="20"/>
                  </a:lnTo>
                  <a:lnTo>
                    <a:pt x="44" y="15"/>
                  </a:lnTo>
                  <a:lnTo>
                    <a:pt x="45" y="10"/>
                  </a:lnTo>
                  <a:lnTo>
                    <a:pt x="45" y="5"/>
                  </a:lnTo>
                  <a:lnTo>
                    <a:pt x="47" y="0"/>
                  </a:lnTo>
                  <a:lnTo>
                    <a:pt x="52" y="0"/>
                  </a:lnTo>
                  <a:lnTo>
                    <a:pt x="57" y="0"/>
                  </a:lnTo>
                  <a:lnTo>
                    <a:pt x="63" y="0"/>
                  </a:lnTo>
                  <a:lnTo>
                    <a:pt x="68" y="0"/>
                  </a:lnTo>
                  <a:lnTo>
                    <a:pt x="68" y="10"/>
                  </a:lnTo>
                  <a:lnTo>
                    <a:pt x="68" y="16"/>
                  </a:lnTo>
                  <a:lnTo>
                    <a:pt x="66" y="24"/>
                  </a:lnTo>
                  <a:lnTo>
                    <a:pt x="64" y="34"/>
                  </a:lnTo>
                  <a:lnTo>
                    <a:pt x="65" y="34"/>
                  </a:lnTo>
                  <a:lnTo>
                    <a:pt x="66" y="34"/>
                  </a:lnTo>
                  <a:lnTo>
                    <a:pt x="68" y="34"/>
                  </a:lnTo>
                  <a:lnTo>
                    <a:pt x="70" y="25"/>
                  </a:lnTo>
                  <a:lnTo>
                    <a:pt x="73" y="16"/>
                  </a:lnTo>
                  <a:lnTo>
                    <a:pt x="74" y="8"/>
                  </a:lnTo>
                  <a:lnTo>
                    <a:pt x="75" y="0"/>
                  </a:lnTo>
                  <a:lnTo>
                    <a:pt x="81" y="0"/>
                  </a:lnTo>
                  <a:lnTo>
                    <a:pt x="86" y="0"/>
                  </a:lnTo>
                  <a:lnTo>
                    <a:pt x="92" y="0"/>
                  </a:lnTo>
                  <a:lnTo>
                    <a:pt x="99" y="0"/>
                  </a:lnTo>
                  <a:lnTo>
                    <a:pt x="97" y="8"/>
                  </a:lnTo>
                  <a:lnTo>
                    <a:pt x="97" y="15"/>
                  </a:lnTo>
                  <a:lnTo>
                    <a:pt x="96" y="22"/>
                  </a:lnTo>
                  <a:lnTo>
                    <a:pt x="95" y="30"/>
                  </a:lnTo>
                  <a:lnTo>
                    <a:pt x="96" y="30"/>
                  </a:lnTo>
                  <a:lnTo>
                    <a:pt x="97" y="30"/>
                  </a:lnTo>
                  <a:lnTo>
                    <a:pt x="99" y="30"/>
                  </a:lnTo>
                  <a:lnTo>
                    <a:pt x="101" y="24"/>
                  </a:lnTo>
                  <a:lnTo>
                    <a:pt x="102" y="16"/>
                  </a:lnTo>
                  <a:lnTo>
                    <a:pt x="105" y="9"/>
                  </a:lnTo>
                  <a:lnTo>
                    <a:pt x="106" y="3"/>
                  </a:lnTo>
                  <a:lnTo>
                    <a:pt x="112" y="3"/>
                  </a:lnTo>
                  <a:lnTo>
                    <a:pt x="120" y="1"/>
                  </a:lnTo>
                  <a:lnTo>
                    <a:pt x="126" y="1"/>
                  </a:lnTo>
                  <a:lnTo>
                    <a:pt x="133" y="1"/>
                  </a:lnTo>
                  <a:lnTo>
                    <a:pt x="132" y="14"/>
                  </a:lnTo>
                  <a:lnTo>
                    <a:pt x="131" y="21"/>
                  </a:lnTo>
                  <a:lnTo>
                    <a:pt x="129" y="27"/>
                  </a:lnTo>
                  <a:lnTo>
                    <a:pt x="127" y="36"/>
                  </a:lnTo>
                  <a:lnTo>
                    <a:pt x="128" y="36"/>
                  </a:lnTo>
                  <a:lnTo>
                    <a:pt x="131" y="36"/>
                  </a:lnTo>
                  <a:lnTo>
                    <a:pt x="132" y="36"/>
                  </a:lnTo>
                  <a:lnTo>
                    <a:pt x="133" y="36"/>
                  </a:lnTo>
                  <a:lnTo>
                    <a:pt x="136" y="26"/>
                  </a:lnTo>
                  <a:lnTo>
                    <a:pt x="137" y="17"/>
                  </a:lnTo>
                  <a:lnTo>
                    <a:pt x="139" y="9"/>
                  </a:lnTo>
                  <a:lnTo>
                    <a:pt x="139" y="1"/>
                  </a:lnTo>
                  <a:lnTo>
                    <a:pt x="146" y="1"/>
                  </a:lnTo>
                  <a:lnTo>
                    <a:pt x="152" y="3"/>
                  </a:lnTo>
                  <a:lnTo>
                    <a:pt x="157" y="3"/>
                  </a:lnTo>
                  <a:lnTo>
                    <a:pt x="163" y="4"/>
                  </a:lnTo>
                  <a:lnTo>
                    <a:pt x="164" y="5"/>
                  </a:lnTo>
                  <a:lnTo>
                    <a:pt x="164" y="6"/>
                  </a:lnTo>
                  <a:lnTo>
                    <a:pt x="164" y="9"/>
                  </a:lnTo>
                  <a:lnTo>
                    <a:pt x="164" y="10"/>
                  </a:lnTo>
                  <a:lnTo>
                    <a:pt x="165" y="10"/>
                  </a:lnTo>
                  <a:lnTo>
                    <a:pt x="167" y="10"/>
                  </a:lnTo>
                  <a:lnTo>
                    <a:pt x="168" y="10"/>
                  </a:lnTo>
                  <a:lnTo>
                    <a:pt x="169" y="10"/>
                  </a:lnTo>
                  <a:lnTo>
                    <a:pt x="170" y="9"/>
                  </a:lnTo>
                  <a:lnTo>
                    <a:pt x="170" y="6"/>
                  </a:lnTo>
                  <a:lnTo>
                    <a:pt x="170" y="5"/>
                  </a:lnTo>
                  <a:lnTo>
                    <a:pt x="170" y="4"/>
                  </a:lnTo>
                  <a:lnTo>
                    <a:pt x="174" y="4"/>
                  </a:lnTo>
                  <a:lnTo>
                    <a:pt x="176" y="4"/>
                  </a:lnTo>
                  <a:lnTo>
                    <a:pt x="180" y="4"/>
                  </a:lnTo>
                  <a:lnTo>
                    <a:pt x="183" y="4"/>
                  </a:lnTo>
                  <a:lnTo>
                    <a:pt x="181" y="27"/>
                  </a:lnTo>
                  <a:lnTo>
                    <a:pt x="176" y="50"/>
                  </a:lnTo>
                  <a:lnTo>
                    <a:pt x="170" y="72"/>
                  </a:lnTo>
                  <a:lnTo>
                    <a:pt x="160" y="93"/>
                  </a:lnTo>
                  <a:lnTo>
                    <a:pt x="149" y="113"/>
                  </a:lnTo>
                  <a:lnTo>
                    <a:pt x="137" y="131"/>
                  </a:lnTo>
                  <a:lnTo>
                    <a:pt x="122" y="151"/>
                  </a:lnTo>
                  <a:lnTo>
                    <a:pt x="105" y="168"/>
                  </a:lnTo>
                  <a:lnTo>
                    <a:pt x="103" y="167"/>
                  </a:lnTo>
                  <a:lnTo>
                    <a:pt x="102" y="167"/>
                  </a:lnTo>
                  <a:lnTo>
                    <a:pt x="101" y="167"/>
                  </a:lnTo>
                  <a:lnTo>
                    <a:pt x="100" y="167"/>
                  </a:lnTo>
                  <a:lnTo>
                    <a:pt x="101" y="162"/>
                  </a:lnTo>
                  <a:lnTo>
                    <a:pt x="103" y="157"/>
                  </a:lnTo>
                  <a:lnTo>
                    <a:pt x="106" y="153"/>
                  </a:lnTo>
                  <a:lnTo>
                    <a:pt x="107" y="148"/>
                  </a:lnTo>
                  <a:lnTo>
                    <a:pt x="105" y="150"/>
                  </a:lnTo>
                  <a:lnTo>
                    <a:pt x="101" y="153"/>
                  </a:lnTo>
                  <a:lnTo>
                    <a:pt x="97" y="156"/>
                  </a:lnTo>
                  <a:lnTo>
                    <a:pt x="91" y="158"/>
                  </a:lnTo>
                  <a:lnTo>
                    <a:pt x="90" y="156"/>
                  </a:lnTo>
                  <a:lnTo>
                    <a:pt x="87" y="153"/>
                  </a:lnTo>
                  <a:lnTo>
                    <a:pt x="86" y="152"/>
                  </a:lnTo>
                  <a:lnTo>
                    <a:pt x="85" y="151"/>
                  </a:lnTo>
                  <a:lnTo>
                    <a:pt x="91" y="143"/>
                  </a:lnTo>
                  <a:lnTo>
                    <a:pt x="102" y="131"/>
                  </a:lnTo>
                  <a:lnTo>
                    <a:pt x="112" y="119"/>
                  </a:lnTo>
                  <a:lnTo>
                    <a:pt x="115" y="109"/>
                  </a:lnTo>
                  <a:lnTo>
                    <a:pt x="111" y="113"/>
                  </a:lnTo>
                  <a:lnTo>
                    <a:pt x="106" y="116"/>
                  </a:lnTo>
                  <a:lnTo>
                    <a:pt x="97" y="126"/>
                  </a:lnTo>
                  <a:lnTo>
                    <a:pt x="81" y="142"/>
                  </a:lnTo>
                  <a:lnTo>
                    <a:pt x="80" y="142"/>
                  </a:lnTo>
                  <a:lnTo>
                    <a:pt x="79" y="142"/>
                  </a:lnTo>
                  <a:lnTo>
                    <a:pt x="78" y="142"/>
                  </a:lnTo>
                  <a:lnTo>
                    <a:pt x="70" y="132"/>
                  </a:lnTo>
                  <a:lnTo>
                    <a:pt x="70" y="126"/>
                  </a:lnTo>
                  <a:lnTo>
                    <a:pt x="75" y="120"/>
                  </a:lnTo>
                  <a:lnTo>
                    <a:pt x="84" y="111"/>
                  </a:lnTo>
                  <a:lnTo>
                    <a:pt x="85" y="109"/>
                  </a:lnTo>
                  <a:lnTo>
                    <a:pt x="85" y="106"/>
                  </a:lnTo>
                  <a:lnTo>
                    <a:pt x="86" y="104"/>
                  </a:lnTo>
                  <a:lnTo>
                    <a:pt x="86" y="101"/>
                  </a:lnTo>
                  <a:lnTo>
                    <a:pt x="79" y="109"/>
                  </a:lnTo>
                  <a:lnTo>
                    <a:pt x="69" y="119"/>
                  </a:lnTo>
                  <a:lnTo>
                    <a:pt x="58" y="121"/>
                  </a:lnTo>
                  <a:lnTo>
                    <a:pt x="50" y="108"/>
                  </a:lnTo>
                  <a:lnTo>
                    <a:pt x="58" y="100"/>
                  </a:lnTo>
                  <a:lnTo>
                    <a:pt x="65" y="92"/>
                  </a:lnTo>
                  <a:lnTo>
                    <a:pt x="71" y="84"/>
                  </a:lnTo>
                  <a:lnTo>
                    <a:pt x="73" y="77"/>
                  </a:lnTo>
                  <a:lnTo>
                    <a:pt x="66" y="84"/>
                  </a:lnTo>
                  <a:lnTo>
                    <a:pt x="59" y="92"/>
                  </a:lnTo>
                  <a:lnTo>
                    <a:pt x="50" y="99"/>
                  </a:lnTo>
                  <a:lnTo>
                    <a:pt x="40" y="103"/>
                  </a:lnTo>
                  <a:lnTo>
                    <a:pt x="38" y="99"/>
                  </a:lnTo>
                  <a:lnTo>
                    <a:pt x="36" y="96"/>
                  </a:lnTo>
                  <a:lnTo>
                    <a:pt x="33" y="94"/>
                  </a:lnTo>
                  <a:lnTo>
                    <a:pt x="31" y="92"/>
                  </a:lnTo>
                  <a:lnTo>
                    <a:pt x="36" y="85"/>
                  </a:lnTo>
                  <a:lnTo>
                    <a:pt x="40" y="79"/>
                  </a:lnTo>
                  <a:lnTo>
                    <a:pt x="44" y="74"/>
                  </a:lnTo>
                  <a:lnTo>
                    <a:pt x="49" y="68"/>
                  </a:lnTo>
                  <a:lnTo>
                    <a:pt x="45" y="67"/>
                  </a:lnTo>
                  <a:lnTo>
                    <a:pt x="39" y="72"/>
                  </a:lnTo>
                  <a:lnTo>
                    <a:pt x="32" y="79"/>
                  </a:lnTo>
                  <a:lnTo>
                    <a:pt x="24" y="84"/>
                  </a:lnTo>
                  <a:lnTo>
                    <a:pt x="19" y="77"/>
                  </a:lnTo>
                  <a:lnTo>
                    <a:pt x="21" y="71"/>
                  </a:lnTo>
                  <a:lnTo>
                    <a:pt x="23" y="66"/>
                  </a:lnTo>
                  <a:lnTo>
                    <a:pt x="27" y="61"/>
                  </a:lnTo>
                  <a:lnTo>
                    <a:pt x="26" y="61"/>
                  </a:lnTo>
                  <a:lnTo>
                    <a:pt x="24" y="61"/>
                  </a:lnTo>
                  <a:lnTo>
                    <a:pt x="23" y="61"/>
                  </a:lnTo>
                  <a:lnTo>
                    <a:pt x="21" y="63"/>
                  </a:lnTo>
                  <a:lnTo>
                    <a:pt x="18" y="66"/>
                  </a:lnTo>
                  <a:lnTo>
                    <a:pt x="15" y="68"/>
                  </a:lnTo>
                  <a:lnTo>
                    <a:pt x="10" y="68"/>
                  </a:lnTo>
                  <a:lnTo>
                    <a:pt x="3" y="61"/>
                  </a:lnTo>
                  <a:lnTo>
                    <a:pt x="1" y="56"/>
                  </a:lnTo>
                  <a:lnTo>
                    <a:pt x="0" y="55"/>
                  </a:lnTo>
                  <a:close/>
                </a:path>
              </a:pathLst>
            </a:custGeom>
            <a:solidFill>
              <a:srgbClr val="FF0000"/>
            </a:solidFill>
            <a:ln w="9525">
              <a:noFill/>
              <a:round/>
              <a:headEnd/>
              <a:tailEnd/>
            </a:ln>
          </p:spPr>
          <p:txBody>
            <a:bodyPr/>
            <a:lstStyle/>
            <a:p>
              <a:endParaRPr lang="el-GR"/>
            </a:p>
          </p:txBody>
        </p:sp>
        <p:sp>
          <p:nvSpPr>
            <p:cNvPr id="41227" name="Freeform 817"/>
            <p:cNvSpPr>
              <a:spLocks/>
            </p:cNvSpPr>
            <p:nvPr/>
          </p:nvSpPr>
          <p:spPr bwMode="auto">
            <a:xfrm>
              <a:off x="4430" y="2728"/>
              <a:ext cx="21" cy="9"/>
            </a:xfrm>
            <a:custGeom>
              <a:avLst/>
              <a:gdLst>
                <a:gd name="T0" fmla="*/ 1 w 21"/>
                <a:gd name="T1" fmla="*/ 5 h 9"/>
                <a:gd name="T2" fmla="*/ 8 w 21"/>
                <a:gd name="T3" fmla="*/ 4 h 9"/>
                <a:gd name="T4" fmla="*/ 12 w 21"/>
                <a:gd name="T5" fmla="*/ 2 h 9"/>
                <a:gd name="T6" fmla="*/ 16 w 21"/>
                <a:gd name="T7" fmla="*/ 0 h 9"/>
                <a:gd name="T8" fmla="*/ 20 w 21"/>
                <a:gd name="T9" fmla="*/ 0 h 9"/>
                <a:gd name="T10" fmla="*/ 21 w 21"/>
                <a:gd name="T11" fmla="*/ 2 h 9"/>
                <a:gd name="T12" fmla="*/ 21 w 21"/>
                <a:gd name="T13" fmla="*/ 3 h 9"/>
                <a:gd name="T14" fmla="*/ 21 w 21"/>
                <a:gd name="T15" fmla="*/ 4 h 9"/>
                <a:gd name="T16" fmla="*/ 21 w 21"/>
                <a:gd name="T17" fmla="*/ 5 h 9"/>
                <a:gd name="T18" fmla="*/ 17 w 21"/>
                <a:gd name="T19" fmla="*/ 7 h 9"/>
                <a:gd name="T20" fmla="*/ 12 w 21"/>
                <a:gd name="T21" fmla="*/ 8 h 9"/>
                <a:gd name="T22" fmla="*/ 6 w 21"/>
                <a:gd name="T23" fmla="*/ 9 h 9"/>
                <a:gd name="T24" fmla="*/ 0 w 21"/>
                <a:gd name="T25" fmla="*/ 9 h 9"/>
                <a:gd name="T26" fmla="*/ 1 w 21"/>
                <a:gd name="T27" fmla="*/ 8 h 9"/>
                <a:gd name="T28" fmla="*/ 1 w 21"/>
                <a:gd name="T29" fmla="*/ 7 h 9"/>
                <a:gd name="T30" fmla="*/ 1 w 21"/>
                <a:gd name="T31" fmla="*/ 7 h 9"/>
                <a:gd name="T32" fmla="*/ 1 w 21"/>
                <a:gd name="T33" fmla="*/ 5 h 9"/>
                <a:gd name="T34" fmla="*/ 1 w 21"/>
                <a:gd name="T35" fmla="*/ 5 h 9"/>
                <a:gd name="T36" fmla="*/ 1 w 21"/>
                <a:gd name="T37" fmla="*/ 5 h 9"/>
                <a:gd name="T38" fmla="*/ 1 w 21"/>
                <a:gd name="T39" fmla="*/ 5 h 9"/>
                <a:gd name="T40" fmla="*/ 1 w 21"/>
                <a:gd name="T41" fmla="*/ 5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9"/>
                <a:gd name="T65" fmla="*/ 21 w 2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9">
                  <a:moveTo>
                    <a:pt x="1" y="5"/>
                  </a:moveTo>
                  <a:lnTo>
                    <a:pt x="8" y="4"/>
                  </a:lnTo>
                  <a:lnTo>
                    <a:pt x="12" y="2"/>
                  </a:lnTo>
                  <a:lnTo>
                    <a:pt x="16" y="0"/>
                  </a:lnTo>
                  <a:lnTo>
                    <a:pt x="20" y="0"/>
                  </a:lnTo>
                  <a:lnTo>
                    <a:pt x="21" y="2"/>
                  </a:lnTo>
                  <a:lnTo>
                    <a:pt x="21" y="3"/>
                  </a:lnTo>
                  <a:lnTo>
                    <a:pt x="21" y="4"/>
                  </a:lnTo>
                  <a:lnTo>
                    <a:pt x="21" y="5"/>
                  </a:lnTo>
                  <a:lnTo>
                    <a:pt x="17" y="7"/>
                  </a:lnTo>
                  <a:lnTo>
                    <a:pt x="12" y="8"/>
                  </a:lnTo>
                  <a:lnTo>
                    <a:pt x="6" y="9"/>
                  </a:lnTo>
                  <a:lnTo>
                    <a:pt x="0" y="9"/>
                  </a:lnTo>
                  <a:lnTo>
                    <a:pt x="1" y="8"/>
                  </a:lnTo>
                  <a:lnTo>
                    <a:pt x="1" y="7"/>
                  </a:lnTo>
                  <a:lnTo>
                    <a:pt x="1" y="5"/>
                  </a:lnTo>
                  <a:close/>
                </a:path>
              </a:pathLst>
            </a:custGeom>
            <a:solidFill>
              <a:srgbClr val="000000"/>
            </a:solidFill>
            <a:ln w="9525">
              <a:noFill/>
              <a:round/>
              <a:headEnd/>
              <a:tailEnd/>
            </a:ln>
          </p:spPr>
          <p:txBody>
            <a:bodyPr/>
            <a:lstStyle/>
            <a:p>
              <a:endParaRPr lang="el-GR"/>
            </a:p>
          </p:txBody>
        </p:sp>
        <p:sp>
          <p:nvSpPr>
            <p:cNvPr id="41228" name="Freeform 818"/>
            <p:cNvSpPr>
              <a:spLocks/>
            </p:cNvSpPr>
            <p:nvPr/>
          </p:nvSpPr>
          <p:spPr bwMode="auto">
            <a:xfrm>
              <a:off x="4441" y="2390"/>
              <a:ext cx="165" cy="152"/>
            </a:xfrm>
            <a:custGeom>
              <a:avLst/>
              <a:gdLst>
                <a:gd name="T0" fmla="*/ 9 w 165"/>
                <a:gd name="T1" fmla="*/ 84 h 152"/>
                <a:gd name="T2" fmla="*/ 26 w 165"/>
                <a:gd name="T3" fmla="*/ 71 h 152"/>
                <a:gd name="T4" fmla="*/ 39 w 165"/>
                <a:gd name="T5" fmla="*/ 64 h 152"/>
                <a:gd name="T6" fmla="*/ 45 w 165"/>
                <a:gd name="T7" fmla="*/ 77 h 152"/>
                <a:gd name="T8" fmla="*/ 50 w 165"/>
                <a:gd name="T9" fmla="*/ 82 h 152"/>
                <a:gd name="T10" fmla="*/ 50 w 165"/>
                <a:gd name="T11" fmla="*/ 75 h 152"/>
                <a:gd name="T12" fmla="*/ 43 w 165"/>
                <a:gd name="T13" fmla="*/ 57 h 152"/>
                <a:gd name="T14" fmla="*/ 51 w 165"/>
                <a:gd name="T15" fmla="*/ 53 h 152"/>
                <a:gd name="T16" fmla="*/ 62 w 165"/>
                <a:gd name="T17" fmla="*/ 40 h 152"/>
                <a:gd name="T18" fmla="*/ 78 w 165"/>
                <a:gd name="T19" fmla="*/ 48 h 152"/>
                <a:gd name="T20" fmla="*/ 92 w 165"/>
                <a:gd name="T21" fmla="*/ 87 h 152"/>
                <a:gd name="T22" fmla="*/ 94 w 165"/>
                <a:gd name="T23" fmla="*/ 85 h 152"/>
                <a:gd name="T24" fmla="*/ 92 w 165"/>
                <a:gd name="T25" fmla="*/ 57 h 152"/>
                <a:gd name="T26" fmla="*/ 79 w 165"/>
                <a:gd name="T27" fmla="*/ 25 h 152"/>
                <a:gd name="T28" fmla="*/ 94 w 165"/>
                <a:gd name="T29" fmla="*/ 17 h 152"/>
                <a:gd name="T30" fmla="*/ 108 w 165"/>
                <a:gd name="T31" fmla="*/ 50 h 152"/>
                <a:gd name="T32" fmla="*/ 118 w 165"/>
                <a:gd name="T33" fmla="*/ 68 h 152"/>
                <a:gd name="T34" fmla="*/ 116 w 165"/>
                <a:gd name="T35" fmla="*/ 52 h 152"/>
                <a:gd name="T36" fmla="*/ 99 w 165"/>
                <a:gd name="T37" fmla="*/ 8 h 152"/>
                <a:gd name="T38" fmla="*/ 110 w 165"/>
                <a:gd name="T39" fmla="*/ 1 h 152"/>
                <a:gd name="T40" fmla="*/ 136 w 165"/>
                <a:gd name="T41" fmla="*/ 37 h 152"/>
                <a:gd name="T42" fmla="*/ 156 w 165"/>
                <a:gd name="T43" fmla="*/ 89 h 152"/>
                <a:gd name="T44" fmla="*/ 165 w 165"/>
                <a:gd name="T45" fmla="*/ 152 h 152"/>
                <a:gd name="T46" fmla="*/ 145 w 165"/>
                <a:gd name="T47" fmla="*/ 152 h 152"/>
                <a:gd name="T48" fmla="*/ 139 w 165"/>
                <a:gd name="T49" fmla="*/ 120 h 152"/>
                <a:gd name="T50" fmla="*/ 132 w 165"/>
                <a:gd name="T51" fmla="*/ 89 h 152"/>
                <a:gd name="T52" fmla="*/ 130 w 165"/>
                <a:gd name="T53" fmla="*/ 90 h 152"/>
                <a:gd name="T54" fmla="*/ 132 w 165"/>
                <a:gd name="T55" fmla="*/ 126 h 152"/>
                <a:gd name="T56" fmla="*/ 121 w 165"/>
                <a:gd name="T57" fmla="*/ 150 h 152"/>
                <a:gd name="T58" fmla="*/ 107 w 165"/>
                <a:gd name="T59" fmla="*/ 145 h 152"/>
                <a:gd name="T60" fmla="*/ 104 w 165"/>
                <a:gd name="T61" fmla="*/ 115 h 152"/>
                <a:gd name="T62" fmla="*/ 100 w 165"/>
                <a:gd name="T63" fmla="*/ 115 h 152"/>
                <a:gd name="T64" fmla="*/ 99 w 165"/>
                <a:gd name="T65" fmla="*/ 131 h 152"/>
                <a:gd name="T66" fmla="*/ 92 w 165"/>
                <a:gd name="T67" fmla="*/ 150 h 152"/>
                <a:gd name="T68" fmla="*/ 74 w 165"/>
                <a:gd name="T69" fmla="*/ 148 h 152"/>
                <a:gd name="T70" fmla="*/ 72 w 165"/>
                <a:gd name="T71" fmla="*/ 112 h 152"/>
                <a:gd name="T72" fmla="*/ 66 w 165"/>
                <a:gd name="T73" fmla="*/ 122 h 152"/>
                <a:gd name="T74" fmla="*/ 57 w 165"/>
                <a:gd name="T75" fmla="*/ 150 h 152"/>
                <a:gd name="T76" fmla="*/ 42 w 165"/>
                <a:gd name="T77" fmla="*/ 147 h 152"/>
                <a:gd name="T78" fmla="*/ 41 w 165"/>
                <a:gd name="T79" fmla="*/ 126 h 152"/>
                <a:gd name="T80" fmla="*/ 34 w 165"/>
                <a:gd name="T81" fmla="*/ 133 h 152"/>
                <a:gd name="T82" fmla="*/ 19 w 165"/>
                <a:gd name="T83" fmla="*/ 147 h 152"/>
                <a:gd name="T84" fmla="*/ 9 w 165"/>
                <a:gd name="T85" fmla="*/ 115 h 152"/>
                <a:gd name="T86" fmla="*/ 0 w 165"/>
                <a:gd name="T87" fmla="*/ 96 h 152"/>
                <a:gd name="T88" fmla="*/ 0 w 165"/>
                <a:gd name="T89" fmla="*/ 9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152"/>
                <a:gd name="T137" fmla="*/ 165 w 16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152">
                  <a:moveTo>
                    <a:pt x="0" y="91"/>
                  </a:moveTo>
                  <a:lnTo>
                    <a:pt x="4" y="88"/>
                  </a:lnTo>
                  <a:lnTo>
                    <a:pt x="9" y="84"/>
                  </a:lnTo>
                  <a:lnTo>
                    <a:pt x="15" y="79"/>
                  </a:lnTo>
                  <a:lnTo>
                    <a:pt x="20" y="75"/>
                  </a:lnTo>
                  <a:lnTo>
                    <a:pt x="26" y="71"/>
                  </a:lnTo>
                  <a:lnTo>
                    <a:pt x="31" y="68"/>
                  </a:lnTo>
                  <a:lnTo>
                    <a:pt x="35" y="66"/>
                  </a:lnTo>
                  <a:lnTo>
                    <a:pt x="39" y="64"/>
                  </a:lnTo>
                  <a:lnTo>
                    <a:pt x="41" y="68"/>
                  </a:lnTo>
                  <a:lnTo>
                    <a:pt x="43" y="72"/>
                  </a:lnTo>
                  <a:lnTo>
                    <a:pt x="45" y="77"/>
                  </a:lnTo>
                  <a:lnTo>
                    <a:pt x="47" y="80"/>
                  </a:lnTo>
                  <a:lnTo>
                    <a:pt x="48" y="80"/>
                  </a:lnTo>
                  <a:lnTo>
                    <a:pt x="50" y="82"/>
                  </a:lnTo>
                  <a:lnTo>
                    <a:pt x="51" y="83"/>
                  </a:lnTo>
                  <a:lnTo>
                    <a:pt x="50" y="75"/>
                  </a:lnTo>
                  <a:lnTo>
                    <a:pt x="48" y="69"/>
                  </a:lnTo>
                  <a:lnTo>
                    <a:pt x="46" y="63"/>
                  </a:lnTo>
                  <a:lnTo>
                    <a:pt x="43" y="57"/>
                  </a:lnTo>
                  <a:lnTo>
                    <a:pt x="46" y="56"/>
                  </a:lnTo>
                  <a:lnTo>
                    <a:pt x="48" y="54"/>
                  </a:lnTo>
                  <a:lnTo>
                    <a:pt x="51" y="53"/>
                  </a:lnTo>
                  <a:lnTo>
                    <a:pt x="56" y="52"/>
                  </a:lnTo>
                  <a:lnTo>
                    <a:pt x="58" y="45"/>
                  </a:lnTo>
                  <a:lnTo>
                    <a:pt x="62" y="40"/>
                  </a:lnTo>
                  <a:lnTo>
                    <a:pt x="66" y="37"/>
                  </a:lnTo>
                  <a:lnTo>
                    <a:pt x="71" y="36"/>
                  </a:lnTo>
                  <a:lnTo>
                    <a:pt x="78" y="48"/>
                  </a:lnTo>
                  <a:lnTo>
                    <a:pt x="84" y="61"/>
                  </a:lnTo>
                  <a:lnTo>
                    <a:pt x="88" y="73"/>
                  </a:lnTo>
                  <a:lnTo>
                    <a:pt x="92" y="87"/>
                  </a:lnTo>
                  <a:lnTo>
                    <a:pt x="93" y="87"/>
                  </a:lnTo>
                  <a:lnTo>
                    <a:pt x="94" y="85"/>
                  </a:lnTo>
                  <a:lnTo>
                    <a:pt x="95" y="85"/>
                  </a:lnTo>
                  <a:lnTo>
                    <a:pt x="95" y="71"/>
                  </a:lnTo>
                  <a:lnTo>
                    <a:pt x="92" y="57"/>
                  </a:lnTo>
                  <a:lnTo>
                    <a:pt x="84" y="43"/>
                  </a:lnTo>
                  <a:lnTo>
                    <a:pt x="76" y="31"/>
                  </a:lnTo>
                  <a:lnTo>
                    <a:pt x="79" y="25"/>
                  </a:lnTo>
                  <a:lnTo>
                    <a:pt x="84" y="21"/>
                  </a:lnTo>
                  <a:lnTo>
                    <a:pt x="89" y="19"/>
                  </a:lnTo>
                  <a:lnTo>
                    <a:pt x="94" y="17"/>
                  </a:lnTo>
                  <a:lnTo>
                    <a:pt x="99" y="29"/>
                  </a:lnTo>
                  <a:lnTo>
                    <a:pt x="103" y="37"/>
                  </a:lnTo>
                  <a:lnTo>
                    <a:pt x="108" y="50"/>
                  </a:lnTo>
                  <a:lnTo>
                    <a:pt x="115" y="68"/>
                  </a:lnTo>
                  <a:lnTo>
                    <a:pt x="116" y="68"/>
                  </a:lnTo>
                  <a:lnTo>
                    <a:pt x="118" y="68"/>
                  </a:lnTo>
                  <a:lnTo>
                    <a:pt x="119" y="68"/>
                  </a:lnTo>
                  <a:lnTo>
                    <a:pt x="116" y="52"/>
                  </a:lnTo>
                  <a:lnTo>
                    <a:pt x="110" y="37"/>
                  </a:lnTo>
                  <a:lnTo>
                    <a:pt x="104" y="22"/>
                  </a:lnTo>
                  <a:lnTo>
                    <a:pt x="99" y="8"/>
                  </a:lnTo>
                  <a:lnTo>
                    <a:pt x="104" y="4"/>
                  </a:lnTo>
                  <a:lnTo>
                    <a:pt x="108" y="1"/>
                  </a:lnTo>
                  <a:lnTo>
                    <a:pt x="110" y="1"/>
                  </a:lnTo>
                  <a:lnTo>
                    <a:pt x="114" y="0"/>
                  </a:lnTo>
                  <a:lnTo>
                    <a:pt x="126" y="20"/>
                  </a:lnTo>
                  <a:lnTo>
                    <a:pt x="136" y="37"/>
                  </a:lnTo>
                  <a:lnTo>
                    <a:pt x="145" y="54"/>
                  </a:lnTo>
                  <a:lnTo>
                    <a:pt x="151" y="72"/>
                  </a:lnTo>
                  <a:lnTo>
                    <a:pt x="156" y="89"/>
                  </a:lnTo>
                  <a:lnTo>
                    <a:pt x="160" y="108"/>
                  </a:lnTo>
                  <a:lnTo>
                    <a:pt x="162" y="129"/>
                  </a:lnTo>
                  <a:lnTo>
                    <a:pt x="165" y="152"/>
                  </a:lnTo>
                  <a:lnTo>
                    <a:pt x="160" y="152"/>
                  </a:lnTo>
                  <a:lnTo>
                    <a:pt x="152" y="152"/>
                  </a:lnTo>
                  <a:lnTo>
                    <a:pt x="145" y="152"/>
                  </a:lnTo>
                  <a:lnTo>
                    <a:pt x="140" y="150"/>
                  </a:lnTo>
                  <a:lnTo>
                    <a:pt x="140" y="135"/>
                  </a:lnTo>
                  <a:lnTo>
                    <a:pt x="139" y="120"/>
                  </a:lnTo>
                  <a:lnTo>
                    <a:pt x="136" y="105"/>
                  </a:lnTo>
                  <a:lnTo>
                    <a:pt x="134" y="90"/>
                  </a:lnTo>
                  <a:lnTo>
                    <a:pt x="132" y="89"/>
                  </a:lnTo>
                  <a:lnTo>
                    <a:pt x="131" y="89"/>
                  </a:lnTo>
                  <a:lnTo>
                    <a:pt x="130" y="90"/>
                  </a:lnTo>
                  <a:lnTo>
                    <a:pt x="130" y="99"/>
                  </a:lnTo>
                  <a:lnTo>
                    <a:pt x="131" y="110"/>
                  </a:lnTo>
                  <a:lnTo>
                    <a:pt x="132" y="126"/>
                  </a:lnTo>
                  <a:lnTo>
                    <a:pt x="134" y="150"/>
                  </a:lnTo>
                  <a:lnTo>
                    <a:pt x="128" y="150"/>
                  </a:lnTo>
                  <a:lnTo>
                    <a:pt x="121" y="150"/>
                  </a:lnTo>
                  <a:lnTo>
                    <a:pt x="114" y="150"/>
                  </a:lnTo>
                  <a:lnTo>
                    <a:pt x="108" y="150"/>
                  </a:lnTo>
                  <a:lnTo>
                    <a:pt x="107" y="145"/>
                  </a:lnTo>
                  <a:lnTo>
                    <a:pt x="105" y="136"/>
                  </a:lnTo>
                  <a:lnTo>
                    <a:pt x="105" y="125"/>
                  </a:lnTo>
                  <a:lnTo>
                    <a:pt x="104" y="115"/>
                  </a:lnTo>
                  <a:lnTo>
                    <a:pt x="103" y="115"/>
                  </a:lnTo>
                  <a:lnTo>
                    <a:pt x="102" y="115"/>
                  </a:lnTo>
                  <a:lnTo>
                    <a:pt x="100" y="115"/>
                  </a:lnTo>
                  <a:lnTo>
                    <a:pt x="99" y="115"/>
                  </a:lnTo>
                  <a:lnTo>
                    <a:pt x="99" y="122"/>
                  </a:lnTo>
                  <a:lnTo>
                    <a:pt x="99" y="131"/>
                  </a:lnTo>
                  <a:lnTo>
                    <a:pt x="99" y="141"/>
                  </a:lnTo>
                  <a:lnTo>
                    <a:pt x="97" y="150"/>
                  </a:lnTo>
                  <a:lnTo>
                    <a:pt x="92" y="150"/>
                  </a:lnTo>
                  <a:lnTo>
                    <a:pt x="85" y="148"/>
                  </a:lnTo>
                  <a:lnTo>
                    <a:pt x="81" y="148"/>
                  </a:lnTo>
                  <a:lnTo>
                    <a:pt x="74" y="148"/>
                  </a:lnTo>
                  <a:lnTo>
                    <a:pt x="72" y="136"/>
                  </a:lnTo>
                  <a:lnTo>
                    <a:pt x="72" y="124"/>
                  </a:lnTo>
                  <a:lnTo>
                    <a:pt x="72" y="112"/>
                  </a:lnTo>
                  <a:lnTo>
                    <a:pt x="67" y="101"/>
                  </a:lnTo>
                  <a:lnTo>
                    <a:pt x="66" y="109"/>
                  </a:lnTo>
                  <a:lnTo>
                    <a:pt x="66" y="122"/>
                  </a:lnTo>
                  <a:lnTo>
                    <a:pt x="66" y="137"/>
                  </a:lnTo>
                  <a:lnTo>
                    <a:pt x="67" y="148"/>
                  </a:lnTo>
                  <a:lnTo>
                    <a:pt x="57" y="150"/>
                  </a:lnTo>
                  <a:lnTo>
                    <a:pt x="51" y="150"/>
                  </a:lnTo>
                  <a:lnTo>
                    <a:pt x="47" y="148"/>
                  </a:lnTo>
                  <a:lnTo>
                    <a:pt x="42" y="147"/>
                  </a:lnTo>
                  <a:lnTo>
                    <a:pt x="42" y="141"/>
                  </a:lnTo>
                  <a:lnTo>
                    <a:pt x="42" y="133"/>
                  </a:lnTo>
                  <a:lnTo>
                    <a:pt x="41" y="126"/>
                  </a:lnTo>
                  <a:lnTo>
                    <a:pt x="37" y="121"/>
                  </a:lnTo>
                  <a:lnTo>
                    <a:pt x="35" y="126"/>
                  </a:lnTo>
                  <a:lnTo>
                    <a:pt x="34" y="133"/>
                  </a:lnTo>
                  <a:lnTo>
                    <a:pt x="35" y="141"/>
                  </a:lnTo>
                  <a:lnTo>
                    <a:pt x="35" y="148"/>
                  </a:lnTo>
                  <a:lnTo>
                    <a:pt x="19" y="147"/>
                  </a:lnTo>
                  <a:lnTo>
                    <a:pt x="13" y="142"/>
                  </a:lnTo>
                  <a:lnTo>
                    <a:pt x="10" y="132"/>
                  </a:lnTo>
                  <a:lnTo>
                    <a:pt x="9" y="115"/>
                  </a:lnTo>
                  <a:lnTo>
                    <a:pt x="6" y="110"/>
                  </a:lnTo>
                  <a:lnTo>
                    <a:pt x="3" y="103"/>
                  </a:lnTo>
                  <a:lnTo>
                    <a:pt x="0" y="96"/>
                  </a:lnTo>
                  <a:lnTo>
                    <a:pt x="0" y="91"/>
                  </a:lnTo>
                  <a:close/>
                </a:path>
              </a:pathLst>
            </a:custGeom>
            <a:solidFill>
              <a:srgbClr val="FFFF00"/>
            </a:solidFill>
            <a:ln w="9525">
              <a:noFill/>
              <a:round/>
              <a:headEnd/>
              <a:tailEnd/>
            </a:ln>
          </p:spPr>
          <p:txBody>
            <a:bodyPr/>
            <a:lstStyle/>
            <a:p>
              <a:endParaRPr lang="el-GR"/>
            </a:p>
          </p:txBody>
        </p:sp>
        <p:sp>
          <p:nvSpPr>
            <p:cNvPr id="41229" name="Freeform 819"/>
            <p:cNvSpPr>
              <a:spLocks/>
            </p:cNvSpPr>
            <p:nvPr/>
          </p:nvSpPr>
          <p:spPr bwMode="auto">
            <a:xfrm>
              <a:off x="4447" y="2183"/>
              <a:ext cx="29" cy="14"/>
            </a:xfrm>
            <a:custGeom>
              <a:avLst/>
              <a:gdLst>
                <a:gd name="T0" fmla="*/ 0 w 29"/>
                <a:gd name="T1" fmla="*/ 0 h 14"/>
                <a:gd name="T2" fmla="*/ 9 w 29"/>
                <a:gd name="T3" fmla="*/ 2 h 14"/>
                <a:gd name="T4" fmla="*/ 16 w 29"/>
                <a:gd name="T5" fmla="*/ 5 h 14"/>
                <a:gd name="T6" fmla="*/ 23 w 29"/>
                <a:gd name="T7" fmla="*/ 7 h 14"/>
                <a:gd name="T8" fmla="*/ 29 w 29"/>
                <a:gd name="T9" fmla="*/ 13 h 14"/>
                <a:gd name="T10" fmla="*/ 29 w 29"/>
                <a:gd name="T11" fmla="*/ 14 h 14"/>
                <a:gd name="T12" fmla="*/ 21 w 29"/>
                <a:gd name="T13" fmla="*/ 12 h 14"/>
                <a:gd name="T14" fmla="*/ 15 w 29"/>
                <a:gd name="T15" fmla="*/ 10 h 14"/>
                <a:gd name="T16" fmla="*/ 9 w 29"/>
                <a:gd name="T17" fmla="*/ 8 h 14"/>
                <a:gd name="T18" fmla="*/ 3 w 29"/>
                <a:gd name="T19" fmla="*/ 6 h 14"/>
                <a:gd name="T20" fmla="*/ 3 w 29"/>
                <a:gd name="T21" fmla="*/ 5 h 14"/>
                <a:gd name="T22" fmla="*/ 2 w 29"/>
                <a:gd name="T23" fmla="*/ 3 h 14"/>
                <a:gd name="T24" fmla="*/ 2 w 29"/>
                <a:gd name="T25" fmla="*/ 1 h 14"/>
                <a:gd name="T26" fmla="*/ 0 w 29"/>
                <a:gd name="T27" fmla="*/ 0 h 14"/>
                <a:gd name="T28" fmla="*/ 0 w 29"/>
                <a:gd name="T29" fmla="*/ 0 h 14"/>
                <a:gd name="T30" fmla="*/ 0 w 29"/>
                <a:gd name="T31" fmla="*/ 0 h 14"/>
                <a:gd name="T32" fmla="*/ 0 w 29"/>
                <a:gd name="T33" fmla="*/ 0 h 14"/>
                <a:gd name="T34" fmla="*/ 0 w 29"/>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14"/>
                <a:gd name="T56" fmla="*/ 29 w 29"/>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14">
                  <a:moveTo>
                    <a:pt x="0" y="0"/>
                  </a:moveTo>
                  <a:lnTo>
                    <a:pt x="9" y="2"/>
                  </a:lnTo>
                  <a:lnTo>
                    <a:pt x="16" y="5"/>
                  </a:lnTo>
                  <a:lnTo>
                    <a:pt x="23" y="7"/>
                  </a:lnTo>
                  <a:lnTo>
                    <a:pt x="29" y="13"/>
                  </a:lnTo>
                  <a:lnTo>
                    <a:pt x="29" y="14"/>
                  </a:lnTo>
                  <a:lnTo>
                    <a:pt x="21" y="12"/>
                  </a:lnTo>
                  <a:lnTo>
                    <a:pt x="15" y="10"/>
                  </a:lnTo>
                  <a:lnTo>
                    <a:pt x="9" y="8"/>
                  </a:lnTo>
                  <a:lnTo>
                    <a:pt x="3" y="6"/>
                  </a:lnTo>
                  <a:lnTo>
                    <a:pt x="3" y="5"/>
                  </a:lnTo>
                  <a:lnTo>
                    <a:pt x="2" y="3"/>
                  </a:lnTo>
                  <a:lnTo>
                    <a:pt x="2" y="1"/>
                  </a:lnTo>
                  <a:lnTo>
                    <a:pt x="0" y="0"/>
                  </a:lnTo>
                  <a:close/>
                </a:path>
              </a:pathLst>
            </a:custGeom>
            <a:solidFill>
              <a:srgbClr val="000000"/>
            </a:solidFill>
            <a:ln w="9525">
              <a:noFill/>
              <a:round/>
              <a:headEnd/>
              <a:tailEnd/>
            </a:ln>
          </p:spPr>
          <p:txBody>
            <a:bodyPr/>
            <a:lstStyle/>
            <a:p>
              <a:endParaRPr lang="el-GR"/>
            </a:p>
          </p:txBody>
        </p:sp>
        <p:sp>
          <p:nvSpPr>
            <p:cNvPr id="41230" name="Freeform 820"/>
            <p:cNvSpPr>
              <a:spLocks/>
            </p:cNvSpPr>
            <p:nvPr/>
          </p:nvSpPr>
          <p:spPr bwMode="auto">
            <a:xfrm>
              <a:off x="4446" y="2819"/>
              <a:ext cx="11" cy="8"/>
            </a:xfrm>
            <a:custGeom>
              <a:avLst/>
              <a:gdLst>
                <a:gd name="T0" fmla="*/ 1 w 11"/>
                <a:gd name="T1" fmla="*/ 2 h 8"/>
                <a:gd name="T2" fmla="*/ 5 w 11"/>
                <a:gd name="T3" fmla="*/ 0 h 8"/>
                <a:gd name="T4" fmla="*/ 9 w 11"/>
                <a:gd name="T5" fmla="*/ 1 h 8"/>
                <a:gd name="T6" fmla="*/ 10 w 11"/>
                <a:gd name="T7" fmla="*/ 3 h 8"/>
                <a:gd name="T8" fmla="*/ 11 w 11"/>
                <a:gd name="T9" fmla="*/ 7 h 8"/>
                <a:gd name="T10" fmla="*/ 10 w 11"/>
                <a:gd name="T11" fmla="*/ 7 h 8"/>
                <a:gd name="T12" fmla="*/ 8 w 11"/>
                <a:gd name="T13" fmla="*/ 7 h 8"/>
                <a:gd name="T14" fmla="*/ 6 w 11"/>
                <a:gd name="T15" fmla="*/ 8 h 8"/>
                <a:gd name="T16" fmla="*/ 4 w 11"/>
                <a:gd name="T17" fmla="*/ 8 h 8"/>
                <a:gd name="T18" fmla="*/ 1 w 11"/>
                <a:gd name="T19" fmla="*/ 6 h 8"/>
                <a:gd name="T20" fmla="*/ 1 w 11"/>
                <a:gd name="T21" fmla="*/ 3 h 8"/>
                <a:gd name="T22" fmla="*/ 0 w 11"/>
                <a:gd name="T23" fmla="*/ 3 h 8"/>
                <a:gd name="T24" fmla="*/ 1 w 11"/>
                <a:gd name="T25" fmla="*/ 2 h 8"/>
                <a:gd name="T26" fmla="*/ 1 w 11"/>
                <a:gd name="T27" fmla="*/ 2 h 8"/>
                <a:gd name="T28" fmla="*/ 1 w 11"/>
                <a:gd name="T29" fmla="*/ 2 h 8"/>
                <a:gd name="T30" fmla="*/ 1 w 11"/>
                <a:gd name="T31" fmla="*/ 2 h 8"/>
                <a:gd name="T32" fmla="*/ 1 w 11"/>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1" y="2"/>
                  </a:moveTo>
                  <a:lnTo>
                    <a:pt x="5" y="0"/>
                  </a:lnTo>
                  <a:lnTo>
                    <a:pt x="9" y="1"/>
                  </a:lnTo>
                  <a:lnTo>
                    <a:pt x="10" y="3"/>
                  </a:lnTo>
                  <a:lnTo>
                    <a:pt x="11" y="7"/>
                  </a:lnTo>
                  <a:lnTo>
                    <a:pt x="10" y="7"/>
                  </a:lnTo>
                  <a:lnTo>
                    <a:pt x="8" y="7"/>
                  </a:lnTo>
                  <a:lnTo>
                    <a:pt x="6" y="8"/>
                  </a:lnTo>
                  <a:lnTo>
                    <a:pt x="4" y="8"/>
                  </a:lnTo>
                  <a:lnTo>
                    <a:pt x="1" y="6"/>
                  </a:lnTo>
                  <a:lnTo>
                    <a:pt x="1" y="3"/>
                  </a:lnTo>
                  <a:lnTo>
                    <a:pt x="0" y="3"/>
                  </a:lnTo>
                  <a:lnTo>
                    <a:pt x="1" y="2"/>
                  </a:lnTo>
                  <a:close/>
                </a:path>
              </a:pathLst>
            </a:custGeom>
            <a:solidFill>
              <a:srgbClr val="000000"/>
            </a:solidFill>
            <a:ln w="9525">
              <a:noFill/>
              <a:round/>
              <a:headEnd/>
              <a:tailEnd/>
            </a:ln>
          </p:spPr>
          <p:txBody>
            <a:bodyPr/>
            <a:lstStyle/>
            <a:p>
              <a:endParaRPr lang="el-GR"/>
            </a:p>
          </p:txBody>
        </p:sp>
        <p:sp>
          <p:nvSpPr>
            <p:cNvPr id="41231" name="Freeform 821"/>
            <p:cNvSpPr>
              <a:spLocks/>
            </p:cNvSpPr>
            <p:nvPr/>
          </p:nvSpPr>
          <p:spPr bwMode="auto">
            <a:xfrm>
              <a:off x="4450" y="2337"/>
              <a:ext cx="10" cy="5"/>
            </a:xfrm>
            <a:custGeom>
              <a:avLst/>
              <a:gdLst>
                <a:gd name="T0" fmla="*/ 0 w 10"/>
                <a:gd name="T1" fmla="*/ 1 h 5"/>
                <a:gd name="T2" fmla="*/ 2 w 10"/>
                <a:gd name="T3" fmla="*/ 0 h 5"/>
                <a:gd name="T4" fmla="*/ 4 w 10"/>
                <a:gd name="T5" fmla="*/ 0 h 5"/>
                <a:gd name="T6" fmla="*/ 6 w 10"/>
                <a:gd name="T7" fmla="*/ 0 h 5"/>
                <a:gd name="T8" fmla="*/ 7 w 10"/>
                <a:gd name="T9" fmla="*/ 0 h 5"/>
                <a:gd name="T10" fmla="*/ 9 w 10"/>
                <a:gd name="T11" fmla="*/ 1 h 5"/>
                <a:gd name="T12" fmla="*/ 9 w 10"/>
                <a:gd name="T13" fmla="*/ 1 h 5"/>
                <a:gd name="T14" fmla="*/ 10 w 10"/>
                <a:gd name="T15" fmla="*/ 1 h 5"/>
                <a:gd name="T16" fmla="*/ 10 w 10"/>
                <a:gd name="T17" fmla="*/ 2 h 5"/>
                <a:gd name="T18" fmla="*/ 10 w 10"/>
                <a:gd name="T19" fmla="*/ 4 h 5"/>
                <a:gd name="T20" fmla="*/ 10 w 10"/>
                <a:gd name="T21" fmla="*/ 4 h 5"/>
                <a:gd name="T22" fmla="*/ 10 w 10"/>
                <a:gd name="T23" fmla="*/ 4 h 5"/>
                <a:gd name="T24" fmla="*/ 9 w 10"/>
                <a:gd name="T25" fmla="*/ 5 h 5"/>
                <a:gd name="T26" fmla="*/ 4 w 10"/>
                <a:gd name="T27" fmla="*/ 4 h 5"/>
                <a:gd name="T28" fmla="*/ 1 w 10"/>
                <a:gd name="T29" fmla="*/ 2 h 5"/>
                <a:gd name="T30" fmla="*/ 0 w 10"/>
                <a:gd name="T31" fmla="*/ 1 h 5"/>
                <a:gd name="T32" fmla="*/ 0 w 10"/>
                <a:gd name="T33" fmla="*/ 1 h 5"/>
                <a:gd name="T34" fmla="*/ 0 w 10"/>
                <a:gd name="T35" fmla="*/ 1 h 5"/>
                <a:gd name="T36" fmla="*/ 0 w 10"/>
                <a:gd name="T37" fmla="*/ 1 h 5"/>
                <a:gd name="T38" fmla="*/ 0 w 10"/>
                <a:gd name="T39" fmla="*/ 1 h 5"/>
                <a:gd name="T40" fmla="*/ 0 w 10"/>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
                <a:gd name="T65" fmla="*/ 10 w 10"/>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
                  <a:moveTo>
                    <a:pt x="0" y="1"/>
                  </a:moveTo>
                  <a:lnTo>
                    <a:pt x="2" y="0"/>
                  </a:lnTo>
                  <a:lnTo>
                    <a:pt x="4" y="0"/>
                  </a:lnTo>
                  <a:lnTo>
                    <a:pt x="6" y="0"/>
                  </a:lnTo>
                  <a:lnTo>
                    <a:pt x="7" y="0"/>
                  </a:lnTo>
                  <a:lnTo>
                    <a:pt x="9" y="1"/>
                  </a:lnTo>
                  <a:lnTo>
                    <a:pt x="10" y="1"/>
                  </a:lnTo>
                  <a:lnTo>
                    <a:pt x="10" y="2"/>
                  </a:lnTo>
                  <a:lnTo>
                    <a:pt x="10" y="4"/>
                  </a:lnTo>
                  <a:lnTo>
                    <a:pt x="9" y="5"/>
                  </a:lnTo>
                  <a:lnTo>
                    <a:pt x="4" y="4"/>
                  </a:lnTo>
                  <a:lnTo>
                    <a:pt x="1" y="2"/>
                  </a:lnTo>
                  <a:lnTo>
                    <a:pt x="0" y="1"/>
                  </a:lnTo>
                  <a:close/>
                </a:path>
              </a:pathLst>
            </a:custGeom>
            <a:solidFill>
              <a:srgbClr val="000000"/>
            </a:solidFill>
            <a:ln w="9525">
              <a:noFill/>
              <a:round/>
              <a:headEnd/>
              <a:tailEnd/>
            </a:ln>
          </p:spPr>
          <p:txBody>
            <a:bodyPr/>
            <a:lstStyle/>
            <a:p>
              <a:endParaRPr lang="el-GR"/>
            </a:p>
          </p:txBody>
        </p:sp>
        <p:sp>
          <p:nvSpPr>
            <p:cNvPr id="41232" name="Freeform 822"/>
            <p:cNvSpPr>
              <a:spLocks/>
            </p:cNvSpPr>
            <p:nvPr/>
          </p:nvSpPr>
          <p:spPr bwMode="auto">
            <a:xfrm>
              <a:off x="4457" y="2114"/>
              <a:ext cx="15" cy="8"/>
            </a:xfrm>
            <a:custGeom>
              <a:avLst/>
              <a:gdLst>
                <a:gd name="T0" fmla="*/ 0 w 15"/>
                <a:gd name="T1" fmla="*/ 0 h 8"/>
                <a:gd name="T2" fmla="*/ 5 w 15"/>
                <a:gd name="T3" fmla="*/ 0 h 8"/>
                <a:gd name="T4" fmla="*/ 9 w 15"/>
                <a:gd name="T5" fmla="*/ 1 h 8"/>
                <a:gd name="T6" fmla="*/ 11 w 15"/>
                <a:gd name="T7" fmla="*/ 1 h 8"/>
                <a:gd name="T8" fmla="*/ 15 w 15"/>
                <a:gd name="T9" fmla="*/ 2 h 8"/>
                <a:gd name="T10" fmla="*/ 15 w 15"/>
                <a:gd name="T11" fmla="*/ 3 h 8"/>
                <a:gd name="T12" fmla="*/ 15 w 15"/>
                <a:gd name="T13" fmla="*/ 4 h 8"/>
                <a:gd name="T14" fmla="*/ 15 w 15"/>
                <a:gd name="T15" fmla="*/ 7 h 8"/>
                <a:gd name="T16" fmla="*/ 15 w 15"/>
                <a:gd name="T17" fmla="*/ 8 h 8"/>
                <a:gd name="T18" fmla="*/ 13 w 15"/>
                <a:gd name="T19" fmla="*/ 7 h 8"/>
                <a:gd name="T20" fmla="*/ 9 w 15"/>
                <a:gd name="T21" fmla="*/ 6 h 8"/>
                <a:gd name="T22" fmla="*/ 5 w 15"/>
                <a:gd name="T23" fmla="*/ 4 h 8"/>
                <a:gd name="T24" fmla="*/ 0 w 15"/>
                <a:gd name="T25" fmla="*/ 3 h 8"/>
                <a:gd name="T26" fmla="*/ 0 w 15"/>
                <a:gd name="T27" fmla="*/ 2 h 8"/>
                <a:gd name="T28" fmla="*/ 0 w 15"/>
                <a:gd name="T29" fmla="*/ 1 h 8"/>
                <a:gd name="T30" fmla="*/ 0 w 15"/>
                <a:gd name="T31" fmla="*/ 1 h 8"/>
                <a:gd name="T32" fmla="*/ 0 w 15"/>
                <a:gd name="T33" fmla="*/ 0 h 8"/>
                <a:gd name="T34" fmla="*/ 0 w 15"/>
                <a:gd name="T35" fmla="*/ 0 h 8"/>
                <a:gd name="T36" fmla="*/ 0 w 15"/>
                <a:gd name="T37" fmla="*/ 0 h 8"/>
                <a:gd name="T38" fmla="*/ 0 w 15"/>
                <a:gd name="T39" fmla="*/ 0 h 8"/>
                <a:gd name="T40" fmla="*/ 0 w 15"/>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8"/>
                <a:gd name="T65" fmla="*/ 15 w 15"/>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8">
                  <a:moveTo>
                    <a:pt x="0" y="0"/>
                  </a:moveTo>
                  <a:lnTo>
                    <a:pt x="5" y="0"/>
                  </a:lnTo>
                  <a:lnTo>
                    <a:pt x="9" y="1"/>
                  </a:lnTo>
                  <a:lnTo>
                    <a:pt x="11" y="1"/>
                  </a:lnTo>
                  <a:lnTo>
                    <a:pt x="15" y="2"/>
                  </a:lnTo>
                  <a:lnTo>
                    <a:pt x="15" y="3"/>
                  </a:lnTo>
                  <a:lnTo>
                    <a:pt x="15" y="4"/>
                  </a:lnTo>
                  <a:lnTo>
                    <a:pt x="15" y="7"/>
                  </a:lnTo>
                  <a:lnTo>
                    <a:pt x="15" y="8"/>
                  </a:lnTo>
                  <a:lnTo>
                    <a:pt x="13" y="7"/>
                  </a:lnTo>
                  <a:lnTo>
                    <a:pt x="9" y="6"/>
                  </a:lnTo>
                  <a:lnTo>
                    <a:pt x="5" y="4"/>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233" name="Freeform 823"/>
            <p:cNvSpPr>
              <a:spLocks/>
            </p:cNvSpPr>
            <p:nvPr/>
          </p:nvSpPr>
          <p:spPr bwMode="auto">
            <a:xfrm>
              <a:off x="4452" y="2878"/>
              <a:ext cx="36" cy="17"/>
            </a:xfrm>
            <a:custGeom>
              <a:avLst/>
              <a:gdLst>
                <a:gd name="T0" fmla="*/ 0 w 36"/>
                <a:gd name="T1" fmla="*/ 12 h 17"/>
                <a:gd name="T2" fmla="*/ 10 w 36"/>
                <a:gd name="T3" fmla="*/ 11 h 17"/>
                <a:gd name="T4" fmla="*/ 16 w 36"/>
                <a:gd name="T5" fmla="*/ 9 h 17"/>
                <a:gd name="T6" fmla="*/ 24 w 36"/>
                <a:gd name="T7" fmla="*/ 6 h 17"/>
                <a:gd name="T8" fmla="*/ 34 w 36"/>
                <a:gd name="T9" fmla="*/ 0 h 17"/>
                <a:gd name="T10" fmla="*/ 35 w 36"/>
                <a:gd name="T11" fmla="*/ 1 h 17"/>
                <a:gd name="T12" fmla="*/ 36 w 36"/>
                <a:gd name="T13" fmla="*/ 2 h 17"/>
                <a:gd name="T14" fmla="*/ 36 w 36"/>
                <a:gd name="T15" fmla="*/ 4 h 17"/>
                <a:gd name="T16" fmla="*/ 36 w 36"/>
                <a:gd name="T17" fmla="*/ 5 h 17"/>
                <a:gd name="T18" fmla="*/ 28 w 36"/>
                <a:gd name="T19" fmla="*/ 10 h 17"/>
                <a:gd name="T20" fmla="*/ 20 w 36"/>
                <a:gd name="T21" fmla="*/ 15 h 17"/>
                <a:gd name="T22" fmla="*/ 11 w 36"/>
                <a:gd name="T23" fmla="*/ 17 h 17"/>
                <a:gd name="T24" fmla="*/ 0 w 36"/>
                <a:gd name="T25" fmla="*/ 17 h 17"/>
                <a:gd name="T26" fmla="*/ 0 w 36"/>
                <a:gd name="T27" fmla="*/ 16 h 17"/>
                <a:gd name="T28" fmla="*/ 0 w 36"/>
                <a:gd name="T29" fmla="*/ 15 h 17"/>
                <a:gd name="T30" fmla="*/ 0 w 36"/>
                <a:gd name="T31" fmla="*/ 13 h 17"/>
                <a:gd name="T32" fmla="*/ 0 w 36"/>
                <a:gd name="T33" fmla="*/ 12 h 17"/>
                <a:gd name="T34" fmla="*/ 0 w 36"/>
                <a:gd name="T35" fmla="*/ 12 h 17"/>
                <a:gd name="T36" fmla="*/ 0 w 36"/>
                <a:gd name="T37" fmla="*/ 12 h 17"/>
                <a:gd name="T38" fmla="*/ 0 w 36"/>
                <a:gd name="T39" fmla="*/ 12 h 17"/>
                <a:gd name="T40" fmla="*/ 0 w 36"/>
                <a:gd name="T41" fmla="*/ 12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7"/>
                <a:gd name="T65" fmla="*/ 36 w 3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7">
                  <a:moveTo>
                    <a:pt x="0" y="12"/>
                  </a:moveTo>
                  <a:lnTo>
                    <a:pt x="10" y="11"/>
                  </a:lnTo>
                  <a:lnTo>
                    <a:pt x="16" y="9"/>
                  </a:lnTo>
                  <a:lnTo>
                    <a:pt x="24" y="6"/>
                  </a:lnTo>
                  <a:lnTo>
                    <a:pt x="34" y="0"/>
                  </a:lnTo>
                  <a:lnTo>
                    <a:pt x="35" y="1"/>
                  </a:lnTo>
                  <a:lnTo>
                    <a:pt x="36" y="2"/>
                  </a:lnTo>
                  <a:lnTo>
                    <a:pt x="36" y="4"/>
                  </a:lnTo>
                  <a:lnTo>
                    <a:pt x="36" y="5"/>
                  </a:lnTo>
                  <a:lnTo>
                    <a:pt x="28" y="10"/>
                  </a:lnTo>
                  <a:lnTo>
                    <a:pt x="20" y="15"/>
                  </a:lnTo>
                  <a:lnTo>
                    <a:pt x="11" y="17"/>
                  </a:lnTo>
                  <a:lnTo>
                    <a:pt x="0" y="17"/>
                  </a:lnTo>
                  <a:lnTo>
                    <a:pt x="0" y="16"/>
                  </a:lnTo>
                  <a:lnTo>
                    <a:pt x="0" y="15"/>
                  </a:lnTo>
                  <a:lnTo>
                    <a:pt x="0" y="13"/>
                  </a:lnTo>
                  <a:lnTo>
                    <a:pt x="0" y="12"/>
                  </a:lnTo>
                  <a:close/>
                </a:path>
              </a:pathLst>
            </a:custGeom>
            <a:solidFill>
              <a:srgbClr val="000000"/>
            </a:solidFill>
            <a:ln w="9525">
              <a:noFill/>
              <a:round/>
              <a:headEnd/>
              <a:tailEnd/>
            </a:ln>
          </p:spPr>
          <p:txBody>
            <a:bodyPr/>
            <a:lstStyle/>
            <a:p>
              <a:endParaRPr lang="el-GR"/>
            </a:p>
          </p:txBody>
        </p:sp>
        <p:sp>
          <p:nvSpPr>
            <p:cNvPr id="41234" name="Freeform 824"/>
            <p:cNvSpPr>
              <a:spLocks/>
            </p:cNvSpPr>
            <p:nvPr/>
          </p:nvSpPr>
          <p:spPr bwMode="auto">
            <a:xfrm>
              <a:off x="4456" y="2975"/>
              <a:ext cx="28" cy="14"/>
            </a:xfrm>
            <a:custGeom>
              <a:avLst/>
              <a:gdLst>
                <a:gd name="T0" fmla="*/ 0 w 28"/>
                <a:gd name="T1" fmla="*/ 9 h 14"/>
                <a:gd name="T2" fmla="*/ 9 w 28"/>
                <a:gd name="T3" fmla="*/ 7 h 14"/>
                <a:gd name="T4" fmla="*/ 16 w 28"/>
                <a:gd name="T5" fmla="*/ 4 h 14"/>
                <a:gd name="T6" fmla="*/ 22 w 28"/>
                <a:gd name="T7" fmla="*/ 2 h 14"/>
                <a:gd name="T8" fmla="*/ 28 w 28"/>
                <a:gd name="T9" fmla="*/ 0 h 14"/>
                <a:gd name="T10" fmla="*/ 28 w 28"/>
                <a:gd name="T11" fmla="*/ 2 h 14"/>
                <a:gd name="T12" fmla="*/ 28 w 28"/>
                <a:gd name="T13" fmla="*/ 3 h 14"/>
                <a:gd name="T14" fmla="*/ 28 w 28"/>
                <a:gd name="T15" fmla="*/ 5 h 14"/>
                <a:gd name="T16" fmla="*/ 28 w 28"/>
                <a:gd name="T17" fmla="*/ 7 h 14"/>
                <a:gd name="T18" fmla="*/ 24 w 28"/>
                <a:gd name="T19" fmla="*/ 9 h 14"/>
                <a:gd name="T20" fmla="*/ 15 w 28"/>
                <a:gd name="T21" fmla="*/ 13 h 14"/>
                <a:gd name="T22" fmla="*/ 5 w 28"/>
                <a:gd name="T23" fmla="*/ 14 h 14"/>
                <a:gd name="T24" fmla="*/ 0 w 28"/>
                <a:gd name="T25" fmla="*/ 9 h 14"/>
                <a:gd name="T26" fmla="*/ 0 w 28"/>
                <a:gd name="T27" fmla="*/ 9 h 14"/>
                <a:gd name="T28" fmla="*/ 0 w 28"/>
                <a:gd name="T29" fmla="*/ 9 h 14"/>
                <a:gd name="T30" fmla="*/ 0 w 28"/>
                <a:gd name="T31" fmla="*/ 9 h 14"/>
                <a:gd name="T32" fmla="*/ 0 w 28"/>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4"/>
                <a:gd name="T53" fmla="*/ 28 w 28"/>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4">
                  <a:moveTo>
                    <a:pt x="0" y="9"/>
                  </a:moveTo>
                  <a:lnTo>
                    <a:pt x="9" y="7"/>
                  </a:lnTo>
                  <a:lnTo>
                    <a:pt x="16" y="4"/>
                  </a:lnTo>
                  <a:lnTo>
                    <a:pt x="22" y="2"/>
                  </a:lnTo>
                  <a:lnTo>
                    <a:pt x="28" y="0"/>
                  </a:lnTo>
                  <a:lnTo>
                    <a:pt x="28" y="2"/>
                  </a:lnTo>
                  <a:lnTo>
                    <a:pt x="28" y="3"/>
                  </a:lnTo>
                  <a:lnTo>
                    <a:pt x="28" y="5"/>
                  </a:lnTo>
                  <a:lnTo>
                    <a:pt x="28" y="7"/>
                  </a:lnTo>
                  <a:lnTo>
                    <a:pt x="24" y="9"/>
                  </a:lnTo>
                  <a:lnTo>
                    <a:pt x="15" y="13"/>
                  </a:lnTo>
                  <a:lnTo>
                    <a:pt x="5" y="14"/>
                  </a:lnTo>
                  <a:lnTo>
                    <a:pt x="0" y="9"/>
                  </a:lnTo>
                  <a:close/>
                </a:path>
              </a:pathLst>
            </a:custGeom>
            <a:solidFill>
              <a:srgbClr val="000000"/>
            </a:solidFill>
            <a:ln w="9525">
              <a:noFill/>
              <a:round/>
              <a:headEnd/>
              <a:tailEnd/>
            </a:ln>
          </p:spPr>
          <p:txBody>
            <a:bodyPr/>
            <a:lstStyle/>
            <a:p>
              <a:endParaRPr lang="el-GR"/>
            </a:p>
          </p:txBody>
        </p:sp>
        <p:sp>
          <p:nvSpPr>
            <p:cNvPr id="41235" name="Freeform 825"/>
            <p:cNvSpPr>
              <a:spLocks/>
            </p:cNvSpPr>
            <p:nvPr/>
          </p:nvSpPr>
          <p:spPr bwMode="auto">
            <a:xfrm>
              <a:off x="4470" y="2242"/>
              <a:ext cx="6" cy="7"/>
            </a:xfrm>
            <a:custGeom>
              <a:avLst/>
              <a:gdLst>
                <a:gd name="T0" fmla="*/ 0 w 6"/>
                <a:gd name="T1" fmla="*/ 1 h 7"/>
                <a:gd name="T2" fmla="*/ 1 w 6"/>
                <a:gd name="T3" fmla="*/ 0 h 7"/>
                <a:gd name="T4" fmla="*/ 1 w 6"/>
                <a:gd name="T5" fmla="*/ 0 h 7"/>
                <a:gd name="T6" fmla="*/ 3 w 6"/>
                <a:gd name="T7" fmla="*/ 1 h 7"/>
                <a:gd name="T8" fmla="*/ 6 w 6"/>
                <a:gd name="T9" fmla="*/ 2 h 7"/>
                <a:gd name="T10" fmla="*/ 6 w 6"/>
                <a:gd name="T11" fmla="*/ 4 h 7"/>
                <a:gd name="T12" fmla="*/ 6 w 6"/>
                <a:gd name="T13" fmla="*/ 5 h 7"/>
                <a:gd name="T14" fmla="*/ 6 w 6"/>
                <a:gd name="T15" fmla="*/ 6 h 7"/>
                <a:gd name="T16" fmla="*/ 6 w 6"/>
                <a:gd name="T17" fmla="*/ 7 h 7"/>
                <a:gd name="T18" fmla="*/ 5 w 6"/>
                <a:gd name="T19" fmla="*/ 6 h 7"/>
                <a:gd name="T20" fmla="*/ 3 w 6"/>
                <a:gd name="T21" fmla="*/ 6 h 7"/>
                <a:gd name="T22" fmla="*/ 1 w 6"/>
                <a:gd name="T23" fmla="*/ 6 h 7"/>
                <a:gd name="T24" fmla="*/ 0 w 6"/>
                <a:gd name="T25" fmla="*/ 6 h 7"/>
                <a:gd name="T26" fmla="*/ 0 w 6"/>
                <a:gd name="T27" fmla="*/ 5 h 7"/>
                <a:gd name="T28" fmla="*/ 0 w 6"/>
                <a:gd name="T29" fmla="*/ 4 h 7"/>
                <a:gd name="T30" fmla="*/ 0 w 6"/>
                <a:gd name="T31" fmla="*/ 2 h 7"/>
                <a:gd name="T32" fmla="*/ 0 w 6"/>
                <a:gd name="T33" fmla="*/ 1 h 7"/>
                <a:gd name="T34" fmla="*/ 0 w 6"/>
                <a:gd name="T35" fmla="*/ 1 h 7"/>
                <a:gd name="T36" fmla="*/ 0 w 6"/>
                <a:gd name="T37" fmla="*/ 1 h 7"/>
                <a:gd name="T38" fmla="*/ 0 w 6"/>
                <a:gd name="T39" fmla="*/ 1 h 7"/>
                <a:gd name="T40" fmla="*/ 0 w 6"/>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7"/>
                <a:gd name="T65" fmla="*/ 6 w 6"/>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7">
                  <a:moveTo>
                    <a:pt x="0" y="1"/>
                  </a:moveTo>
                  <a:lnTo>
                    <a:pt x="1" y="0"/>
                  </a:lnTo>
                  <a:lnTo>
                    <a:pt x="3" y="1"/>
                  </a:lnTo>
                  <a:lnTo>
                    <a:pt x="6" y="2"/>
                  </a:lnTo>
                  <a:lnTo>
                    <a:pt x="6" y="4"/>
                  </a:lnTo>
                  <a:lnTo>
                    <a:pt x="6" y="5"/>
                  </a:lnTo>
                  <a:lnTo>
                    <a:pt x="6" y="6"/>
                  </a:lnTo>
                  <a:lnTo>
                    <a:pt x="6" y="7"/>
                  </a:lnTo>
                  <a:lnTo>
                    <a:pt x="5" y="6"/>
                  </a:lnTo>
                  <a:lnTo>
                    <a:pt x="3" y="6"/>
                  </a:lnTo>
                  <a:lnTo>
                    <a:pt x="1" y="6"/>
                  </a:lnTo>
                  <a:lnTo>
                    <a:pt x="0" y="6"/>
                  </a:lnTo>
                  <a:lnTo>
                    <a:pt x="0" y="5"/>
                  </a:lnTo>
                  <a:lnTo>
                    <a:pt x="0" y="4"/>
                  </a:lnTo>
                  <a:lnTo>
                    <a:pt x="0" y="2"/>
                  </a:lnTo>
                  <a:lnTo>
                    <a:pt x="0" y="1"/>
                  </a:lnTo>
                  <a:close/>
                </a:path>
              </a:pathLst>
            </a:custGeom>
            <a:solidFill>
              <a:srgbClr val="000000"/>
            </a:solidFill>
            <a:ln w="9525">
              <a:noFill/>
              <a:round/>
              <a:headEnd/>
              <a:tailEnd/>
            </a:ln>
          </p:spPr>
          <p:txBody>
            <a:bodyPr/>
            <a:lstStyle/>
            <a:p>
              <a:endParaRPr lang="el-GR"/>
            </a:p>
          </p:txBody>
        </p:sp>
        <p:sp>
          <p:nvSpPr>
            <p:cNvPr id="41236" name="Freeform 826"/>
            <p:cNvSpPr>
              <a:spLocks/>
            </p:cNvSpPr>
            <p:nvPr/>
          </p:nvSpPr>
          <p:spPr bwMode="auto">
            <a:xfrm>
              <a:off x="4476" y="2146"/>
              <a:ext cx="18" cy="11"/>
            </a:xfrm>
            <a:custGeom>
              <a:avLst/>
              <a:gdLst>
                <a:gd name="T0" fmla="*/ 0 w 18"/>
                <a:gd name="T1" fmla="*/ 0 h 11"/>
                <a:gd name="T2" fmla="*/ 5 w 18"/>
                <a:gd name="T3" fmla="*/ 1 h 11"/>
                <a:gd name="T4" fmla="*/ 8 w 18"/>
                <a:gd name="T5" fmla="*/ 2 h 11"/>
                <a:gd name="T6" fmla="*/ 12 w 18"/>
                <a:gd name="T7" fmla="*/ 3 h 11"/>
                <a:gd name="T8" fmla="*/ 18 w 18"/>
                <a:gd name="T9" fmla="*/ 6 h 11"/>
                <a:gd name="T10" fmla="*/ 18 w 18"/>
                <a:gd name="T11" fmla="*/ 7 h 11"/>
                <a:gd name="T12" fmla="*/ 18 w 18"/>
                <a:gd name="T13" fmla="*/ 8 h 11"/>
                <a:gd name="T14" fmla="*/ 18 w 18"/>
                <a:gd name="T15" fmla="*/ 9 h 11"/>
                <a:gd name="T16" fmla="*/ 18 w 18"/>
                <a:gd name="T17" fmla="*/ 11 h 11"/>
                <a:gd name="T18" fmla="*/ 15 w 18"/>
                <a:gd name="T19" fmla="*/ 11 h 11"/>
                <a:gd name="T20" fmla="*/ 10 w 18"/>
                <a:gd name="T21" fmla="*/ 9 h 11"/>
                <a:gd name="T22" fmla="*/ 6 w 18"/>
                <a:gd name="T23" fmla="*/ 7 h 11"/>
                <a:gd name="T24" fmla="*/ 0 w 18"/>
                <a:gd name="T25" fmla="*/ 5 h 11"/>
                <a:gd name="T26" fmla="*/ 0 w 18"/>
                <a:gd name="T27" fmla="*/ 3 h 11"/>
                <a:gd name="T28" fmla="*/ 0 w 18"/>
                <a:gd name="T29" fmla="*/ 2 h 11"/>
                <a:gd name="T30" fmla="*/ 0 w 18"/>
                <a:gd name="T31" fmla="*/ 1 h 11"/>
                <a:gd name="T32" fmla="*/ 0 w 18"/>
                <a:gd name="T33" fmla="*/ 0 h 11"/>
                <a:gd name="T34" fmla="*/ 0 w 18"/>
                <a:gd name="T35" fmla="*/ 0 h 11"/>
                <a:gd name="T36" fmla="*/ 0 w 18"/>
                <a:gd name="T37" fmla="*/ 0 h 11"/>
                <a:gd name="T38" fmla="*/ 0 w 18"/>
                <a:gd name="T39" fmla="*/ 0 h 11"/>
                <a:gd name="T40" fmla="*/ 0 w 1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1"/>
                <a:gd name="T65" fmla="*/ 18 w 1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1">
                  <a:moveTo>
                    <a:pt x="0" y="0"/>
                  </a:moveTo>
                  <a:lnTo>
                    <a:pt x="5" y="1"/>
                  </a:lnTo>
                  <a:lnTo>
                    <a:pt x="8" y="2"/>
                  </a:lnTo>
                  <a:lnTo>
                    <a:pt x="12" y="3"/>
                  </a:lnTo>
                  <a:lnTo>
                    <a:pt x="18" y="6"/>
                  </a:lnTo>
                  <a:lnTo>
                    <a:pt x="18" y="7"/>
                  </a:lnTo>
                  <a:lnTo>
                    <a:pt x="18" y="8"/>
                  </a:lnTo>
                  <a:lnTo>
                    <a:pt x="18" y="9"/>
                  </a:lnTo>
                  <a:lnTo>
                    <a:pt x="18" y="11"/>
                  </a:lnTo>
                  <a:lnTo>
                    <a:pt x="15" y="11"/>
                  </a:lnTo>
                  <a:lnTo>
                    <a:pt x="10" y="9"/>
                  </a:lnTo>
                  <a:lnTo>
                    <a:pt x="6" y="7"/>
                  </a:lnTo>
                  <a:lnTo>
                    <a:pt x="0" y="5"/>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237" name="Freeform 827"/>
            <p:cNvSpPr>
              <a:spLocks/>
            </p:cNvSpPr>
            <p:nvPr/>
          </p:nvSpPr>
          <p:spPr bwMode="auto">
            <a:xfrm>
              <a:off x="4472" y="3017"/>
              <a:ext cx="11" cy="8"/>
            </a:xfrm>
            <a:custGeom>
              <a:avLst/>
              <a:gdLst>
                <a:gd name="T0" fmla="*/ 0 w 11"/>
                <a:gd name="T1" fmla="*/ 3 h 8"/>
                <a:gd name="T2" fmla="*/ 5 w 11"/>
                <a:gd name="T3" fmla="*/ 2 h 8"/>
                <a:gd name="T4" fmla="*/ 9 w 11"/>
                <a:gd name="T5" fmla="*/ 0 h 8"/>
                <a:gd name="T6" fmla="*/ 11 w 11"/>
                <a:gd name="T7" fmla="*/ 3 h 8"/>
                <a:gd name="T8" fmla="*/ 11 w 11"/>
                <a:gd name="T9" fmla="*/ 7 h 8"/>
                <a:gd name="T10" fmla="*/ 9 w 11"/>
                <a:gd name="T11" fmla="*/ 8 h 8"/>
                <a:gd name="T12" fmla="*/ 8 w 11"/>
                <a:gd name="T13" fmla="*/ 8 h 8"/>
                <a:gd name="T14" fmla="*/ 5 w 11"/>
                <a:gd name="T15" fmla="*/ 8 h 8"/>
                <a:gd name="T16" fmla="*/ 0 w 11"/>
                <a:gd name="T17" fmla="*/ 8 h 8"/>
                <a:gd name="T18" fmla="*/ 0 w 11"/>
                <a:gd name="T19" fmla="*/ 7 h 8"/>
                <a:gd name="T20" fmla="*/ 0 w 11"/>
                <a:gd name="T21" fmla="*/ 5 h 8"/>
                <a:gd name="T22" fmla="*/ 0 w 11"/>
                <a:gd name="T23" fmla="*/ 4 h 8"/>
                <a:gd name="T24" fmla="*/ 0 w 11"/>
                <a:gd name="T25" fmla="*/ 3 h 8"/>
                <a:gd name="T26" fmla="*/ 0 w 11"/>
                <a:gd name="T27" fmla="*/ 3 h 8"/>
                <a:gd name="T28" fmla="*/ 0 w 11"/>
                <a:gd name="T29" fmla="*/ 3 h 8"/>
                <a:gd name="T30" fmla="*/ 0 w 11"/>
                <a:gd name="T31" fmla="*/ 3 h 8"/>
                <a:gd name="T32" fmla="*/ 0 w 11"/>
                <a:gd name="T33" fmla="*/ 3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0" y="3"/>
                  </a:moveTo>
                  <a:lnTo>
                    <a:pt x="5" y="2"/>
                  </a:lnTo>
                  <a:lnTo>
                    <a:pt x="9" y="0"/>
                  </a:lnTo>
                  <a:lnTo>
                    <a:pt x="11" y="3"/>
                  </a:lnTo>
                  <a:lnTo>
                    <a:pt x="11" y="7"/>
                  </a:lnTo>
                  <a:lnTo>
                    <a:pt x="9" y="8"/>
                  </a:lnTo>
                  <a:lnTo>
                    <a:pt x="8" y="8"/>
                  </a:lnTo>
                  <a:lnTo>
                    <a:pt x="5" y="8"/>
                  </a:lnTo>
                  <a:lnTo>
                    <a:pt x="0" y="8"/>
                  </a:lnTo>
                  <a:lnTo>
                    <a:pt x="0" y="7"/>
                  </a:lnTo>
                  <a:lnTo>
                    <a:pt x="0" y="5"/>
                  </a:lnTo>
                  <a:lnTo>
                    <a:pt x="0" y="4"/>
                  </a:lnTo>
                  <a:lnTo>
                    <a:pt x="0" y="3"/>
                  </a:lnTo>
                  <a:close/>
                </a:path>
              </a:pathLst>
            </a:custGeom>
            <a:solidFill>
              <a:srgbClr val="000000"/>
            </a:solidFill>
            <a:ln w="9525">
              <a:noFill/>
              <a:round/>
              <a:headEnd/>
              <a:tailEnd/>
            </a:ln>
          </p:spPr>
          <p:txBody>
            <a:bodyPr/>
            <a:lstStyle/>
            <a:p>
              <a:endParaRPr lang="el-GR"/>
            </a:p>
          </p:txBody>
        </p:sp>
        <p:sp>
          <p:nvSpPr>
            <p:cNvPr id="41238" name="Freeform 828"/>
            <p:cNvSpPr>
              <a:spLocks/>
            </p:cNvSpPr>
            <p:nvPr/>
          </p:nvSpPr>
          <p:spPr bwMode="auto">
            <a:xfrm>
              <a:off x="4482" y="2811"/>
              <a:ext cx="17" cy="9"/>
            </a:xfrm>
            <a:custGeom>
              <a:avLst/>
              <a:gdLst>
                <a:gd name="T0" fmla="*/ 0 w 17"/>
                <a:gd name="T1" fmla="*/ 4 h 9"/>
                <a:gd name="T2" fmla="*/ 6 w 17"/>
                <a:gd name="T3" fmla="*/ 3 h 9"/>
                <a:gd name="T4" fmla="*/ 10 w 17"/>
                <a:gd name="T5" fmla="*/ 1 h 9"/>
                <a:gd name="T6" fmla="*/ 14 w 17"/>
                <a:gd name="T7" fmla="*/ 1 h 9"/>
                <a:gd name="T8" fmla="*/ 17 w 17"/>
                <a:gd name="T9" fmla="*/ 0 h 9"/>
                <a:gd name="T10" fmla="*/ 17 w 17"/>
                <a:gd name="T11" fmla="*/ 1 h 9"/>
                <a:gd name="T12" fmla="*/ 17 w 17"/>
                <a:gd name="T13" fmla="*/ 1 h 9"/>
                <a:gd name="T14" fmla="*/ 17 w 17"/>
                <a:gd name="T15" fmla="*/ 3 h 9"/>
                <a:gd name="T16" fmla="*/ 17 w 17"/>
                <a:gd name="T17" fmla="*/ 4 h 9"/>
                <a:gd name="T18" fmla="*/ 14 w 17"/>
                <a:gd name="T19" fmla="*/ 6 h 9"/>
                <a:gd name="T20" fmla="*/ 10 w 17"/>
                <a:gd name="T21" fmla="*/ 8 h 9"/>
                <a:gd name="T22" fmla="*/ 6 w 17"/>
                <a:gd name="T23" fmla="*/ 9 h 9"/>
                <a:gd name="T24" fmla="*/ 0 w 17"/>
                <a:gd name="T25" fmla="*/ 8 h 9"/>
                <a:gd name="T26" fmla="*/ 0 w 17"/>
                <a:gd name="T27" fmla="*/ 8 h 9"/>
                <a:gd name="T28" fmla="*/ 0 w 17"/>
                <a:gd name="T29" fmla="*/ 6 h 9"/>
                <a:gd name="T30" fmla="*/ 0 w 17"/>
                <a:gd name="T31" fmla="*/ 5 h 9"/>
                <a:gd name="T32" fmla="*/ 0 w 17"/>
                <a:gd name="T33" fmla="*/ 4 h 9"/>
                <a:gd name="T34" fmla="*/ 0 w 17"/>
                <a:gd name="T35" fmla="*/ 4 h 9"/>
                <a:gd name="T36" fmla="*/ 0 w 17"/>
                <a:gd name="T37" fmla="*/ 4 h 9"/>
                <a:gd name="T38" fmla="*/ 0 w 17"/>
                <a:gd name="T39" fmla="*/ 4 h 9"/>
                <a:gd name="T40" fmla="*/ 0 w 17"/>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9"/>
                <a:gd name="T65" fmla="*/ 17 w 17"/>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9">
                  <a:moveTo>
                    <a:pt x="0" y="4"/>
                  </a:moveTo>
                  <a:lnTo>
                    <a:pt x="6" y="3"/>
                  </a:lnTo>
                  <a:lnTo>
                    <a:pt x="10" y="1"/>
                  </a:lnTo>
                  <a:lnTo>
                    <a:pt x="14" y="1"/>
                  </a:lnTo>
                  <a:lnTo>
                    <a:pt x="17" y="0"/>
                  </a:lnTo>
                  <a:lnTo>
                    <a:pt x="17" y="1"/>
                  </a:lnTo>
                  <a:lnTo>
                    <a:pt x="17" y="3"/>
                  </a:lnTo>
                  <a:lnTo>
                    <a:pt x="17" y="4"/>
                  </a:lnTo>
                  <a:lnTo>
                    <a:pt x="14" y="6"/>
                  </a:lnTo>
                  <a:lnTo>
                    <a:pt x="10" y="8"/>
                  </a:lnTo>
                  <a:lnTo>
                    <a:pt x="6" y="9"/>
                  </a:lnTo>
                  <a:lnTo>
                    <a:pt x="0" y="8"/>
                  </a:lnTo>
                  <a:lnTo>
                    <a:pt x="0" y="6"/>
                  </a:lnTo>
                  <a:lnTo>
                    <a:pt x="0" y="5"/>
                  </a:lnTo>
                  <a:lnTo>
                    <a:pt x="0" y="4"/>
                  </a:lnTo>
                  <a:close/>
                </a:path>
              </a:pathLst>
            </a:custGeom>
            <a:solidFill>
              <a:srgbClr val="000000"/>
            </a:solidFill>
            <a:ln w="9525">
              <a:noFill/>
              <a:round/>
              <a:headEnd/>
              <a:tailEnd/>
            </a:ln>
          </p:spPr>
          <p:txBody>
            <a:bodyPr/>
            <a:lstStyle/>
            <a:p>
              <a:endParaRPr lang="el-GR"/>
            </a:p>
          </p:txBody>
        </p:sp>
        <p:sp>
          <p:nvSpPr>
            <p:cNvPr id="41239" name="Freeform 829"/>
            <p:cNvSpPr>
              <a:spLocks/>
            </p:cNvSpPr>
            <p:nvPr/>
          </p:nvSpPr>
          <p:spPr bwMode="auto">
            <a:xfrm>
              <a:off x="4505" y="2097"/>
              <a:ext cx="25" cy="13"/>
            </a:xfrm>
            <a:custGeom>
              <a:avLst/>
              <a:gdLst>
                <a:gd name="T0" fmla="*/ 0 w 25"/>
                <a:gd name="T1" fmla="*/ 0 h 13"/>
                <a:gd name="T2" fmla="*/ 8 w 25"/>
                <a:gd name="T3" fmla="*/ 2 h 13"/>
                <a:gd name="T4" fmla="*/ 15 w 25"/>
                <a:gd name="T5" fmla="*/ 3 h 13"/>
                <a:gd name="T6" fmla="*/ 20 w 25"/>
                <a:gd name="T7" fmla="*/ 7 h 13"/>
                <a:gd name="T8" fmla="*/ 25 w 25"/>
                <a:gd name="T9" fmla="*/ 12 h 13"/>
                <a:gd name="T10" fmla="*/ 20 w 25"/>
                <a:gd name="T11" fmla="*/ 13 h 13"/>
                <a:gd name="T12" fmla="*/ 12 w 25"/>
                <a:gd name="T13" fmla="*/ 9 h 13"/>
                <a:gd name="T14" fmla="*/ 3 w 25"/>
                <a:gd name="T15" fmla="*/ 4 h 13"/>
                <a:gd name="T16" fmla="*/ 0 w 25"/>
                <a:gd name="T17" fmla="*/ 0 h 13"/>
                <a:gd name="T18" fmla="*/ 0 w 25"/>
                <a:gd name="T19" fmla="*/ 0 h 13"/>
                <a:gd name="T20" fmla="*/ 0 w 25"/>
                <a:gd name="T21" fmla="*/ 0 h 13"/>
                <a:gd name="T22" fmla="*/ 0 w 25"/>
                <a:gd name="T23" fmla="*/ 0 h 13"/>
                <a:gd name="T24" fmla="*/ 0 w 2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3"/>
                <a:gd name="T41" fmla="*/ 25 w 2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3">
                  <a:moveTo>
                    <a:pt x="0" y="0"/>
                  </a:moveTo>
                  <a:lnTo>
                    <a:pt x="8" y="2"/>
                  </a:lnTo>
                  <a:lnTo>
                    <a:pt x="15" y="3"/>
                  </a:lnTo>
                  <a:lnTo>
                    <a:pt x="20" y="7"/>
                  </a:lnTo>
                  <a:lnTo>
                    <a:pt x="25" y="12"/>
                  </a:lnTo>
                  <a:lnTo>
                    <a:pt x="20" y="13"/>
                  </a:lnTo>
                  <a:lnTo>
                    <a:pt x="12" y="9"/>
                  </a:lnTo>
                  <a:lnTo>
                    <a:pt x="3" y="4"/>
                  </a:lnTo>
                  <a:lnTo>
                    <a:pt x="0" y="0"/>
                  </a:lnTo>
                  <a:close/>
                </a:path>
              </a:pathLst>
            </a:custGeom>
            <a:solidFill>
              <a:srgbClr val="000000"/>
            </a:solidFill>
            <a:ln w="9525">
              <a:noFill/>
              <a:round/>
              <a:headEnd/>
              <a:tailEnd/>
            </a:ln>
          </p:spPr>
          <p:txBody>
            <a:bodyPr/>
            <a:lstStyle/>
            <a:p>
              <a:endParaRPr lang="el-GR"/>
            </a:p>
          </p:txBody>
        </p:sp>
        <p:sp>
          <p:nvSpPr>
            <p:cNvPr id="41240" name="Freeform 830"/>
            <p:cNvSpPr>
              <a:spLocks/>
            </p:cNvSpPr>
            <p:nvPr/>
          </p:nvSpPr>
          <p:spPr bwMode="auto">
            <a:xfrm>
              <a:off x="4507" y="2599"/>
              <a:ext cx="6" cy="10"/>
            </a:xfrm>
            <a:custGeom>
              <a:avLst/>
              <a:gdLst>
                <a:gd name="T0" fmla="*/ 0 w 6"/>
                <a:gd name="T1" fmla="*/ 5 h 10"/>
                <a:gd name="T2" fmla="*/ 2 w 6"/>
                <a:gd name="T3" fmla="*/ 1 h 10"/>
                <a:gd name="T4" fmla="*/ 3 w 6"/>
                <a:gd name="T5" fmla="*/ 0 h 10"/>
                <a:gd name="T6" fmla="*/ 5 w 6"/>
                <a:gd name="T7" fmla="*/ 0 h 10"/>
                <a:gd name="T8" fmla="*/ 6 w 6"/>
                <a:gd name="T9" fmla="*/ 0 h 10"/>
                <a:gd name="T10" fmla="*/ 6 w 6"/>
                <a:gd name="T11" fmla="*/ 2 h 10"/>
                <a:gd name="T12" fmla="*/ 6 w 6"/>
                <a:gd name="T13" fmla="*/ 5 h 10"/>
                <a:gd name="T14" fmla="*/ 5 w 6"/>
                <a:gd name="T15" fmla="*/ 7 h 10"/>
                <a:gd name="T16" fmla="*/ 5 w 6"/>
                <a:gd name="T17" fmla="*/ 10 h 10"/>
                <a:gd name="T18" fmla="*/ 3 w 6"/>
                <a:gd name="T19" fmla="*/ 10 h 10"/>
                <a:gd name="T20" fmla="*/ 2 w 6"/>
                <a:gd name="T21" fmla="*/ 10 h 10"/>
                <a:gd name="T22" fmla="*/ 1 w 6"/>
                <a:gd name="T23" fmla="*/ 10 h 10"/>
                <a:gd name="T24" fmla="*/ 0 w 6"/>
                <a:gd name="T25" fmla="*/ 10 h 10"/>
                <a:gd name="T26" fmla="*/ 0 w 6"/>
                <a:gd name="T27" fmla="*/ 8 h 10"/>
                <a:gd name="T28" fmla="*/ 0 w 6"/>
                <a:gd name="T29" fmla="*/ 7 h 10"/>
                <a:gd name="T30" fmla="*/ 0 w 6"/>
                <a:gd name="T31" fmla="*/ 6 h 10"/>
                <a:gd name="T32" fmla="*/ 0 w 6"/>
                <a:gd name="T33" fmla="*/ 5 h 10"/>
                <a:gd name="T34" fmla="*/ 0 w 6"/>
                <a:gd name="T35" fmla="*/ 5 h 10"/>
                <a:gd name="T36" fmla="*/ 0 w 6"/>
                <a:gd name="T37" fmla="*/ 5 h 10"/>
                <a:gd name="T38" fmla="*/ 0 w 6"/>
                <a:gd name="T39" fmla="*/ 5 h 10"/>
                <a:gd name="T40" fmla="*/ 0 w 6"/>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0"/>
                <a:gd name="T65" fmla="*/ 6 w 6"/>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0">
                  <a:moveTo>
                    <a:pt x="0" y="5"/>
                  </a:moveTo>
                  <a:lnTo>
                    <a:pt x="2" y="1"/>
                  </a:lnTo>
                  <a:lnTo>
                    <a:pt x="3" y="0"/>
                  </a:lnTo>
                  <a:lnTo>
                    <a:pt x="5" y="0"/>
                  </a:lnTo>
                  <a:lnTo>
                    <a:pt x="6" y="0"/>
                  </a:lnTo>
                  <a:lnTo>
                    <a:pt x="6" y="2"/>
                  </a:lnTo>
                  <a:lnTo>
                    <a:pt x="6" y="5"/>
                  </a:lnTo>
                  <a:lnTo>
                    <a:pt x="5" y="7"/>
                  </a:lnTo>
                  <a:lnTo>
                    <a:pt x="5" y="10"/>
                  </a:lnTo>
                  <a:lnTo>
                    <a:pt x="3" y="10"/>
                  </a:lnTo>
                  <a:lnTo>
                    <a:pt x="2" y="10"/>
                  </a:lnTo>
                  <a:lnTo>
                    <a:pt x="1" y="10"/>
                  </a:lnTo>
                  <a:lnTo>
                    <a:pt x="0" y="10"/>
                  </a:lnTo>
                  <a:lnTo>
                    <a:pt x="0" y="8"/>
                  </a:lnTo>
                  <a:lnTo>
                    <a:pt x="0" y="7"/>
                  </a:lnTo>
                  <a:lnTo>
                    <a:pt x="0" y="6"/>
                  </a:lnTo>
                  <a:lnTo>
                    <a:pt x="0" y="5"/>
                  </a:lnTo>
                  <a:close/>
                </a:path>
              </a:pathLst>
            </a:custGeom>
            <a:solidFill>
              <a:srgbClr val="000000"/>
            </a:solidFill>
            <a:ln w="9525">
              <a:noFill/>
              <a:round/>
              <a:headEnd/>
              <a:tailEnd/>
            </a:ln>
          </p:spPr>
          <p:txBody>
            <a:bodyPr/>
            <a:lstStyle/>
            <a:p>
              <a:endParaRPr lang="el-GR"/>
            </a:p>
          </p:txBody>
        </p:sp>
        <p:sp>
          <p:nvSpPr>
            <p:cNvPr id="41241" name="Freeform 831"/>
            <p:cNvSpPr>
              <a:spLocks/>
            </p:cNvSpPr>
            <p:nvPr/>
          </p:nvSpPr>
          <p:spPr bwMode="auto">
            <a:xfrm>
              <a:off x="4519" y="2931"/>
              <a:ext cx="14" cy="9"/>
            </a:xfrm>
            <a:custGeom>
              <a:avLst/>
              <a:gdLst>
                <a:gd name="T0" fmla="*/ 0 w 14"/>
                <a:gd name="T1" fmla="*/ 4 h 9"/>
                <a:gd name="T2" fmla="*/ 3 w 14"/>
                <a:gd name="T3" fmla="*/ 2 h 9"/>
                <a:gd name="T4" fmla="*/ 9 w 14"/>
                <a:gd name="T5" fmla="*/ 0 h 9"/>
                <a:gd name="T6" fmla="*/ 14 w 14"/>
                <a:gd name="T7" fmla="*/ 1 h 9"/>
                <a:gd name="T8" fmla="*/ 14 w 14"/>
                <a:gd name="T9" fmla="*/ 6 h 9"/>
                <a:gd name="T10" fmla="*/ 11 w 14"/>
                <a:gd name="T11" fmla="*/ 7 h 9"/>
                <a:gd name="T12" fmla="*/ 9 w 14"/>
                <a:gd name="T13" fmla="*/ 9 h 9"/>
                <a:gd name="T14" fmla="*/ 5 w 14"/>
                <a:gd name="T15" fmla="*/ 9 h 9"/>
                <a:gd name="T16" fmla="*/ 0 w 14"/>
                <a:gd name="T17" fmla="*/ 9 h 9"/>
                <a:gd name="T18" fmla="*/ 0 w 14"/>
                <a:gd name="T19" fmla="*/ 7 h 9"/>
                <a:gd name="T20" fmla="*/ 0 w 14"/>
                <a:gd name="T21" fmla="*/ 6 h 9"/>
                <a:gd name="T22" fmla="*/ 0 w 14"/>
                <a:gd name="T23" fmla="*/ 5 h 9"/>
                <a:gd name="T24" fmla="*/ 0 w 14"/>
                <a:gd name="T25" fmla="*/ 4 h 9"/>
                <a:gd name="T26" fmla="*/ 0 w 14"/>
                <a:gd name="T27" fmla="*/ 4 h 9"/>
                <a:gd name="T28" fmla="*/ 0 w 14"/>
                <a:gd name="T29" fmla="*/ 4 h 9"/>
                <a:gd name="T30" fmla="*/ 0 w 14"/>
                <a:gd name="T31" fmla="*/ 4 h 9"/>
                <a:gd name="T32" fmla="*/ 0 w 14"/>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9"/>
                <a:gd name="T53" fmla="*/ 14 w 14"/>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9">
                  <a:moveTo>
                    <a:pt x="0" y="4"/>
                  </a:moveTo>
                  <a:lnTo>
                    <a:pt x="3" y="2"/>
                  </a:lnTo>
                  <a:lnTo>
                    <a:pt x="9" y="0"/>
                  </a:lnTo>
                  <a:lnTo>
                    <a:pt x="14" y="1"/>
                  </a:lnTo>
                  <a:lnTo>
                    <a:pt x="14" y="6"/>
                  </a:lnTo>
                  <a:lnTo>
                    <a:pt x="11" y="7"/>
                  </a:lnTo>
                  <a:lnTo>
                    <a:pt x="9" y="9"/>
                  </a:lnTo>
                  <a:lnTo>
                    <a:pt x="5" y="9"/>
                  </a:lnTo>
                  <a:lnTo>
                    <a:pt x="0" y="9"/>
                  </a:lnTo>
                  <a:lnTo>
                    <a:pt x="0" y="7"/>
                  </a:lnTo>
                  <a:lnTo>
                    <a:pt x="0" y="6"/>
                  </a:lnTo>
                  <a:lnTo>
                    <a:pt x="0" y="5"/>
                  </a:lnTo>
                  <a:lnTo>
                    <a:pt x="0" y="4"/>
                  </a:lnTo>
                  <a:close/>
                </a:path>
              </a:pathLst>
            </a:custGeom>
            <a:solidFill>
              <a:srgbClr val="000000"/>
            </a:solidFill>
            <a:ln w="9525">
              <a:noFill/>
              <a:round/>
              <a:headEnd/>
              <a:tailEnd/>
            </a:ln>
          </p:spPr>
          <p:txBody>
            <a:bodyPr/>
            <a:lstStyle/>
            <a:p>
              <a:endParaRPr lang="el-GR"/>
            </a:p>
          </p:txBody>
        </p:sp>
        <p:sp>
          <p:nvSpPr>
            <p:cNvPr id="41242" name="Freeform 832"/>
            <p:cNvSpPr>
              <a:spLocks/>
            </p:cNvSpPr>
            <p:nvPr/>
          </p:nvSpPr>
          <p:spPr bwMode="auto">
            <a:xfrm>
              <a:off x="4524" y="2201"/>
              <a:ext cx="19" cy="13"/>
            </a:xfrm>
            <a:custGeom>
              <a:avLst/>
              <a:gdLst>
                <a:gd name="T0" fmla="*/ 0 w 19"/>
                <a:gd name="T1" fmla="*/ 0 h 13"/>
                <a:gd name="T2" fmla="*/ 6 w 19"/>
                <a:gd name="T3" fmla="*/ 3 h 13"/>
                <a:gd name="T4" fmla="*/ 11 w 19"/>
                <a:gd name="T5" fmla="*/ 4 h 13"/>
                <a:gd name="T6" fmla="*/ 14 w 19"/>
                <a:gd name="T7" fmla="*/ 6 h 13"/>
                <a:gd name="T8" fmla="*/ 19 w 19"/>
                <a:gd name="T9" fmla="*/ 9 h 13"/>
                <a:gd name="T10" fmla="*/ 17 w 19"/>
                <a:gd name="T11" fmla="*/ 9 h 13"/>
                <a:gd name="T12" fmla="*/ 17 w 19"/>
                <a:gd name="T13" fmla="*/ 10 h 13"/>
                <a:gd name="T14" fmla="*/ 17 w 19"/>
                <a:gd name="T15" fmla="*/ 11 h 13"/>
                <a:gd name="T16" fmla="*/ 17 w 19"/>
                <a:gd name="T17" fmla="*/ 13 h 13"/>
                <a:gd name="T18" fmla="*/ 12 w 19"/>
                <a:gd name="T19" fmla="*/ 11 h 13"/>
                <a:gd name="T20" fmla="*/ 10 w 19"/>
                <a:gd name="T21" fmla="*/ 11 h 13"/>
                <a:gd name="T22" fmla="*/ 6 w 19"/>
                <a:gd name="T23" fmla="*/ 9 h 13"/>
                <a:gd name="T24" fmla="*/ 1 w 19"/>
                <a:gd name="T25" fmla="*/ 6 h 13"/>
                <a:gd name="T26" fmla="*/ 0 w 19"/>
                <a:gd name="T27" fmla="*/ 5 h 13"/>
                <a:gd name="T28" fmla="*/ 0 w 19"/>
                <a:gd name="T29" fmla="*/ 4 h 13"/>
                <a:gd name="T30" fmla="*/ 0 w 19"/>
                <a:gd name="T31" fmla="*/ 1 h 13"/>
                <a:gd name="T32" fmla="*/ 0 w 19"/>
                <a:gd name="T33" fmla="*/ 0 h 13"/>
                <a:gd name="T34" fmla="*/ 0 w 19"/>
                <a:gd name="T35" fmla="*/ 0 h 13"/>
                <a:gd name="T36" fmla="*/ 0 w 19"/>
                <a:gd name="T37" fmla="*/ 0 h 13"/>
                <a:gd name="T38" fmla="*/ 0 w 19"/>
                <a:gd name="T39" fmla="*/ 0 h 13"/>
                <a:gd name="T40" fmla="*/ 0 w 1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3"/>
                <a:gd name="T65" fmla="*/ 19 w 1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3">
                  <a:moveTo>
                    <a:pt x="0" y="0"/>
                  </a:moveTo>
                  <a:lnTo>
                    <a:pt x="6" y="3"/>
                  </a:lnTo>
                  <a:lnTo>
                    <a:pt x="11" y="4"/>
                  </a:lnTo>
                  <a:lnTo>
                    <a:pt x="14" y="6"/>
                  </a:lnTo>
                  <a:lnTo>
                    <a:pt x="19" y="9"/>
                  </a:lnTo>
                  <a:lnTo>
                    <a:pt x="17" y="9"/>
                  </a:lnTo>
                  <a:lnTo>
                    <a:pt x="17" y="10"/>
                  </a:lnTo>
                  <a:lnTo>
                    <a:pt x="17" y="11"/>
                  </a:lnTo>
                  <a:lnTo>
                    <a:pt x="17" y="13"/>
                  </a:lnTo>
                  <a:lnTo>
                    <a:pt x="12" y="11"/>
                  </a:lnTo>
                  <a:lnTo>
                    <a:pt x="10" y="11"/>
                  </a:lnTo>
                  <a:lnTo>
                    <a:pt x="6" y="9"/>
                  </a:lnTo>
                  <a:lnTo>
                    <a:pt x="1" y="6"/>
                  </a:lnTo>
                  <a:lnTo>
                    <a:pt x="0" y="5"/>
                  </a:lnTo>
                  <a:lnTo>
                    <a:pt x="0" y="4"/>
                  </a:lnTo>
                  <a:lnTo>
                    <a:pt x="0" y="1"/>
                  </a:lnTo>
                  <a:lnTo>
                    <a:pt x="0" y="0"/>
                  </a:lnTo>
                  <a:close/>
                </a:path>
              </a:pathLst>
            </a:custGeom>
            <a:solidFill>
              <a:srgbClr val="000000"/>
            </a:solidFill>
            <a:ln w="9525">
              <a:noFill/>
              <a:round/>
              <a:headEnd/>
              <a:tailEnd/>
            </a:ln>
          </p:spPr>
          <p:txBody>
            <a:bodyPr/>
            <a:lstStyle/>
            <a:p>
              <a:endParaRPr lang="el-GR"/>
            </a:p>
          </p:txBody>
        </p:sp>
        <p:sp>
          <p:nvSpPr>
            <p:cNvPr id="41243" name="Freeform 833"/>
            <p:cNvSpPr>
              <a:spLocks/>
            </p:cNvSpPr>
            <p:nvPr/>
          </p:nvSpPr>
          <p:spPr bwMode="auto">
            <a:xfrm>
              <a:off x="4528" y="2260"/>
              <a:ext cx="28" cy="17"/>
            </a:xfrm>
            <a:custGeom>
              <a:avLst/>
              <a:gdLst>
                <a:gd name="T0" fmla="*/ 0 w 28"/>
                <a:gd name="T1" fmla="*/ 0 h 17"/>
                <a:gd name="T2" fmla="*/ 10 w 28"/>
                <a:gd name="T3" fmla="*/ 2 h 17"/>
                <a:gd name="T4" fmla="*/ 18 w 28"/>
                <a:gd name="T5" fmla="*/ 4 h 17"/>
                <a:gd name="T6" fmla="*/ 24 w 28"/>
                <a:gd name="T7" fmla="*/ 9 h 17"/>
                <a:gd name="T8" fmla="*/ 28 w 28"/>
                <a:gd name="T9" fmla="*/ 17 h 17"/>
                <a:gd name="T10" fmla="*/ 21 w 28"/>
                <a:gd name="T11" fmla="*/ 15 h 17"/>
                <a:gd name="T12" fmla="*/ 12 w 28"/>
                <a:gd name="T13" fmla="*/ 10 h 17"/>
                <a:gd name="T14" fmla="*/ 3 w 28"/>
                <a:gd name="T15" fmla="*/ 5 h 17"/>
                <a:gd name="T16" fmla="*/ 0 w 28"/>
                <a:gd name="T17" fmla="*/ 0 h 17"/>
                <a:gd name="T18" fmla="*/ 0 w 28"/>
                <a:gd name="T19" fmla="*/ 0 h 17"/>
                <a:gd name="T20" fmla="*/ 0 w 28"/>
                <a:gd name="T21" fmla="*/ 0 h 17"/>
                <a:gd name="T22" fmla="*/ 0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0" y="0"/>
                  </a:moveTo>
                  <a:lnTo>
                    <a:pt x="10" y="2"/>
                  </a:lnTo>
                  <a:lnTo>
                    <a:pt x="18" y="4"/>
                  </a:lnTo>
                  <a:lnTo>
                    <a:pt x="24" y="9"/>
                  </a:lnTo>
                  <a:lnTo>
                    <a:pt x="28" y="17"/>
                  </a:lnTo>
                  <a:lnTo>
                    <a:pt x="21" y="15"/>
                  </a:lnTo>
                  <a:lnTo>
                    <a:pt x="12" y="10"/>
                  </a:lnTo>
                  <a:lnTo>
                    <a:pt x="3" y="5"/>
                  </a:lnTo>
                  <a:lnTo>
                    <a:pt x="0" y="0"/>
                  </a:lnTo>
                  <a:close/>
                </a:path>
              </a:pathLst>
            </a:custGeom>
            <a:solidFill>
              <a:srgbClr val="000000"/>
            </a:solidFill>
            <a:ln w="9525">
              <a:noFill/>
              <a:round/>
              <a:headEnd/>
              <a:tailEnd/>
            </a:ln>
          </p:spPr>
          <p:txBody>
            <a:bodyPr/>
            <a:lstStyle/>
            <a:p>
              <a:endParaRPr lang="el-GR"/>
            </a:p>
          </p:txBody>
        </p:sp>
        <p:sp>
          <p:nvSpPr>
            <p:cNvPr id="41244" name="Freeform 834"/>
            <p:cNvSpPr>
              <a:spLocks/>
            </p:cNvSpPr>
            <p:nvPr/>
          </p:nvSpPr>
          <p:spPr bwMode="auto">
            <a:xfrm>
              <a:off x="4533" y="2552"/>
              <a:ext cx="330" cy="357"/>
            </a:xfrm>
            <a:custGeom>
              <a:avLst/>
              <a:gdLst>
                <a:gd name="T0" fmla="*/ 58 w 330"/>
                <a:gd name="T1" fmla="*/ 91 h 357"/>
                <a:gd name="T2" fmla="*/ 86 w 330"/>
                <a:gd name="T3" fmla="*/ 0 h 357"/>
                <a:gd name="T4" fmla="*/ 97 w 330"/>
                <a:gd name="T5" fmla="*/ 21 h 357"/>
                <a:gd name="T6" fmla="*/ 94 w 330"/>
                <a:gd name="T7" fmla="*/ 53 h 357"/>
                <a:gd name="T8" fmla="*/ 106 w 330"/>
                <a:gd name="T9" fmla="*/ 0 h 357"/>
                <a:gd name="T10" fmla="*/ 138 w 330"/>
                <a:gd name="T11" fmla="*/ 6 h 357"/>
                <a:gd name="T12" fmla="*/ 138 w 330"/>
                <a:gd name="T13" fmla="*/ 30 h 357"/>
                <a:gd name="T14" fmla="*/ 146 w 330"/>
                <a:gd name="T15" fmla="*/ 7 h 357"/>
                <a:gd name="T16" fmla="*/ 168 w 330"/>
                <a:gd name="T17" fmla="*/ 1 h 357"/>
                <a:gd name="T18" fmla="*/ 190 w 330"/>
                <a:gd name="T19" fmla="*/ 6 h 357"/>
                <a:gd name="T20" fmla="*/ 189 w 330"/>
                <a:gd name="T21" fmla="*/ 28 h 357"/>
                <a:gd name="T22" fmla="*/ 196 w 330"/>
                <a:gd name="T23" fmla="*/ 10 h 357"/>
                <a:gd name="T24" fmla="*/ 227 w 330"/>
                <a:gd name="T25" fmla="*/ 2 h 357"/>
                <a:gd name="T26" fmla="*/ 211 w 330"/>
                <a:gd name="T27" fmla="*/ 72 h 357"/>
                <a:gd name="T28" fmla="*/ 227 w 330"/>
                <a:gd name="T29" fmla="*/ 38 h 357"/>
                <a:gd name="T30" fmla="*/ 256 w 330"/>
                <a:gd name="T31" fmla="*/ 4 h 357"/>
                <a:gd name="T32" fmla="*/ 257 w 330"/>
                <a:gd name="T33" fmla="*/ 34 h 357"/>
                <a:gd name="T34" fmla="*/ 263 w 330"/>
                <a:gd name="T35" fmla="*/ 28 h 357"/>
                <a:gd name="T36" fmla="*/ 278 w 330"/>
                <a:gd name="T37" fmla="*/ 5 h 357"/>
                <a:gd name="T38" fmla="*/ 278 w 330"/>
                <a:gd name="T39" fmla="*/ 36 h 357"/>
                <a:gd name="T40" fmla="*/ 277 w 330"/>
                <a:gd name="T41" fmla="*/ 51 h 357"/>
                <a:gd name="T42" fmla="*/ 298 w 330"/>
                <a:gd name="T43" fmla="*/ 5 h 357"/>
                <a:gd name="T44" fmla="*/ 304 w 330"/>
                <a:gd name="T45" fmla="*/ 46 h 357"/>
                <a:gd name="T46" fmla="*/ 298 w 330"/>
                <a:gd name="T47" fmla="*/ 86 h 357"/>
                <a:gd name="T48" fmla="*/ 322 w 330"/>
                <a:gd name="T49" fmla="*/ 6 h 357"/>
                <a:gd name="T50" fmla="*/ 326 w 330"/>
                <a:gd name="T51" fmla="*/ 57 h 357"/>
                <a:gd name="T52" fmla="*/ 242 w 330"/>
                <a:gd name="T53" fmla="*/ 278 h 357"/>
                <a:gd name="T54" fmla="*/ 169 w 330"/>
                <a:gd name="T55" fmla="*/ 352 h 357"/>
                <a:gd name="T56" fmla="*/ 197 w 330"/>
                <a:gd name="T57" fmla="*/ 315 h 357"/>
                <a:gd name="T58" fmla="*/ 210 w 330"/>
                <a:gd name="T59" fmla="*/ 279 h 357"/>
                <a:gd name="T60" fmla="*/ 200 w 330"/>
                <a:gd name="T61" fmla="*/ 296 h 357"/>
                <a:gd name="T62" fmla="*/ 168 w 330"/>
                <a:gd name="T63" fmla="*/ 336 h 357"/>
                <a:gd name="T64" fmla="*/ 148 w 330"/>
                <a:gd name="T65" fmla="*/ 332 h 357"/>
                <a:gd name="T66" fmla="*/ 164 w 330"/>
                <a:gd name="T67" fmla="*/ 305 h 357"/>
                <a:gd name="T68" fmla="*/ 201 w 330"/>
                <a:gd name="T69" fmla="*/ 236 h 357"/>
                <a:gd name="T70" fmla="*/ 204 w 330"/>
                <a:gd name="T71" fmla="*/ 212 h 357"/>
                <a:gd name="T72" fmla="*/ 176 w 330"/>
                <a:gd name="T73" fmla="*/ 269 h 357"/>
                <a:gd name="T74" fmla="*/ 134 w 330"/>
                <a:gd name="T75" fmla="*/ 316 h 357"/>
                <a:gd name="T76" fmla="*/ 128 w 330"/>
                <a:gd name="T77" fmla="*/ 276 h 357"/>
                <a:gd name="T78" fmla="*/ 118 w 330"/>
                <a:gd name="T79" fmla="*/ 280 h 357"/>
                <a:gd name="T80" fmla="*/ 107 w 330"/>
                <a:gd name="T81" fmla="*/ 289 h 357"/>
                <a:gd name="T82" fmla="*/ 102 w 330"/>
                <a:gd name="T83" fmla="*/ 263 h 357"/>
                <a:gd name="T84" fmla="*/ 129 w 330"/>
                <a:gd name="T85" fmla="*/ 222 h 357"/>
                <a:gd name="T86" fmla="*/ 116 w 330"/>
                <a:gd name="T87" fmla="*/ 226 h 357"/>
                <a:gd name="T88" fmla="*/ 85 w 330"/>
                <a:gd name="T89" fmla="*/ 267 h 357"/>
                <a:gd name="T90" fmla="*/ 73 w 330"/>
                <a:gd name="T91" fmla="*/ 236 h 357"/>
                <a:gd name="T92" fmla="*/ 103 w 330"/>
                <a:gd name="T93" fmla="*/ 194 h 357"/>
                <a:gd name="T94" fmla="*/ 92 w 330"/>
                <a:gd name="T95" fmla="*/ 195 h 357"/>
                <a:gd name="T96" fmla="*/ 59 w 330"/>
                <a:gd name="T97" fmla="*/ 236 h 357"/>
                <a:gd name="T98" fmla="*/ 68 w 330"/>
                <a:gd name="T99" fmla="*/ 176 h 357"/>
                <a:gd name="T100" fmla="*/ 81 w 330"/>
                <a:gd name="T101" fmla="*/ 151 h 357"/>
                <a:gd name="T102" fmla="*/ 65 w 330"/>
                <a:gd name="T103" fmla="*/ 172 h 357"/>
                <a:gd name="T104" fmla="*/ 31 w 330"/>
                <a:gd name="T105" fmla="*/ 207 h 357"/>
                <a:gd name="T106" fmla="*/ 22 w 330"/>
                <a:gd name="T107" fmla="*/ 186 h 357"/>
                <a:gd name="T108" fmla="*/ 17 w 330"/>
                <a:gd name="T109" fmla="*/ 181 h 357"/>
                <a:gd name="T110" fmla="*/ 0 w 330"/>
                <a:gd name="T111" fmla="*/ 170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0"/>
                <a:gd name="T169" fmla="*/ 0 h 357"/>
                <a:gd name="T170" fmla="*/ 330 w 330"/>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0" h="357">
                  <a:moveTo>
                    <a:pt x="0" y="170"/>
                  </a:moveTo>
                  <a:lnTo>
                    <a:pt x="18" y="151"/>
                  </a:lnTo>
                  <a:lnTo>
                    <a:pt x="33" y="131"/>
                  </a:lnTo>
                  <a:lnTo>
                    <a:pt x="47" y="111"/>
                  </a:lnTo>
                  <a:lnTo>
                    <a:pt x="58" y="91"/>
                  </a:lnTo>
                  <a:lnTo>
                    <a:pt x="66" y="70"/>
                  </a:lnTo>
                  <a:lnTo>
                    <a:pt x="73" y="48"/>
                  </a:lnTo>
                  <a:lnTo>
                    <a:pt x="79" y="25"/>
                  </a:lnTo>
                  <a:lnTo>
                    <a:pt x="82" y="0"/>
                  </a:lnTo>
                  <a:lnTo>
                    <a:pt x="86" y="0"/>
                  </a:lnTo>
                  <a:lnTo>
                    <a:pt x="90" y="0"/>
                  </a:lnTo>
                  <a:lnTo>
                    <a:pt x="94" y="0"/>
                  </a:lnTo>
                  <a:lnTo>
                    <a:pt x="99" y="0"/>
                  </a:lnTo>
                  <a:lnTo>
                    <a:pt x="97" y="12"/>
                  </a:lnTo>
                  <a:lnTo>
                    <a:pt x="97" y="21"/>
                  </a:lnTo>
                  <a:lnTo>
                    <a:pt x="95" y="33"/>
                  </a:lnTo>
                  <a:lnTo>
                    <a:pt x="91" y="53"/>
                  </a:lnTo>
                  <a:lnTo>
                    <a:pt x="92" y="53"/>
                  </a:lnTo>
                  <a:lnTo>
                    <a:pt x="94" y="53"/>
                  </a:lnTo>
                  <a:lnTo>
                    <a:pt x="95" y="53"/>
                  </a:lnTo>
                  <a:lnTo>
                    <a:pt x="101" y="31"/>
                  </a:lnTo>
                  <a:lnTo>
                    <a:pt x="103" y="18"/>
                  </a:lnTo>
                  <a:lnTo>
                    <a:pt x="105" y="10"/>
                  </a:lnTo>
                  <a:lnTo>
                    <a:pt x="106" y="0"/>
                  </a:lnTo>
                  <a:lnTo>
                    <a:pt x="113" y="0"/>
                  </a:lnTo>
                  <a:lnTo>
                    <a:pt x="122" y="0"/>
                  </a:lnTo>
                  <a:lnTo>
                    <a:pt x="129" y="0"/>
                  </a:lnTo>
                  <a:lnTo>
                    <a:pt x="137" y="0"/>
                  </a:lnTo>
                  <a:lnTo>
                    <a:pt x="138" y="6"/>
                  </a:lnTo>
                  <a:lnTo>
                    <a:pt x="138" y="13"/>
                  </a:lnTo>
                  <a:lnTo>
                    <a:pt x="137" y="21"/>
                  </a:lnTo>
                  <a:lnTo>
                    <a:pt x="136" y="30"/>
                  </a:lnTo>
                  <a:lnTo>
                    <a:pt x="137" y="30"/>
                  </a:lnTo>
                  <a:lnTo>
                    <a:pt x="138" y="30"/>
                  </a:lnTo>
                  <a:lnTo>
                    <a:pt x="139" y="30"/>
                  </a:lnTo>
                  <a:lnTo>
                    <a:pt x="141" y="30"/>
                  </a:lnTo>
                  <a:lnTo>
                    <a:pt x="143" y="22"/>
                  </a:lnTo>
                  <a:lnTo>
                    <a:pt x="144" y="15"/>
                  </a:lnTo>
                  <a:lnTo>
                    <a:pt x="146" y="7"/>
                  </a:lnTo>
                  <a:lnTo>
                    <a:pt x="146" y="1"/>
                  </a:lnTo>
                  <a:lnTo>
                    <a:pt x="152" y="1"/>
                  </a:lnTo>
                  <a:lnTo>
                    <a:pt x="157" y="1"/>
                  </a:lnTo>
                  <a:lnTo>
                    <a:pt x="163" y="1"/>
                  </a:lnTo>
                  <a:lnTo>
                    <a:pt x="168" y="1"/>
                  </a:lnTo>
                  <a:lnTo>
                    <a:pt x="174" y="2"/>
                  </a:lnTo>
                  <a:lnTo>
                    <a:pt x="179" y="2"/>
                  </a:lnTo>
                  <a:lnTo>
                    <a:pt x="185" y="2"/>
                  </a:lnTo>
                  <a:lnTo>
                    <a:pt x="190" y="2"/>
                  </a:lnTo>
                  <a:lnTo>
                    <a:pt x="190" y="6"/>
                  </a:lnTo>
                  <a:lnTo>
                    <a:pt x="190" y="10"/>
                  </a:lnTo>
                  <a:lnTo>
                    <a:pt x="189" y="17"/>
                  </a:lnTo>
                  <a:lnTo>
                    <a:pt x="186" y="28"/>
                  </a:lnTo>
                  <a:lnTo>
                    <a:pt x="188" y="28"/>
                  </a:lnTo>
                  <a:lnTo>
                    <a:pt x="189" y="28"/>
                  </a:lnTo>
                  <a:lnTo>
                    <a:pt x="190" y="28"/>
                  </a:lnTo>
                  <a:lnTo>
                    <a:pt x="192" y="20"/>
                  </a:lnTo>
                  <a:lnTo>
                    <a:pt x="195" y="15"/>
                  </a:lnTo>
                  <a:lnTo>
                    <a:pt x="196" y="10"/>
                  </a:lnTo>
                  <a:lnTo>
                    <a:pt x="199" y="2"/>
                  </a:lnTo>
                  <a:lnTo>
                    <a:pt x="205" y="2"/>
                  </a:lnTo>
                  <a:lnTo>
                    <a:pt x="212" y="2"/>
                  </a:lnTo>
                  <a:lnTo>
                    <a:pt x="220" y="2"/>
                  </a:lnTo>
                  <a:lnTo>
                    <a:pt x="227" y="2"/>
                  </a:lnTo>
                  <a:lnTo>
                    <a:pt x="226" y="18"/>
                  </a:lnTo>
                  <a:lnTo>
                    <a:pt x="221" y="36"/>
                  </a:lnTo>
                  <a:lnTo>
                    <a:pt x="216" y="53"/>
                  </a:lnTo>
                  <a:lnTo>
                    <a:pt x="211" y="72"/>
                  </a:lnTo>
                  <a:lnTo>
                    <a:pt x="212" y="73"/>
                  </a:lnTo>
                  <a:lnTo>
                    <a:pt x="220" y="59"/>
                  </a:lnTo>
                  <a:lnTo>
                    <a:pt x="227" y="38"/>
                  </a:lnTo>
                  <a:lnTo>
                    <a:pt x="232" y="16"/>
                  </a:lnTo>
                  <a:lnTo>
                    <a:pt x="236" y="2"/>
                  </a:lnTo>
                  <a:lnTo>
                    <a:pt x="242" y="4"/>
                  </a:lnTo>
                  <a:lnTo>
                    <a:pt x="249" y="4"/>
                  </a:lnTo>
                  <a:lnTo>
                    <a:pt x="256" y="4"/>
                  </a:lnTo>
                  <a:lnTo>
                    <a:pt x="262" y="4"/>
                  </a:lnTo>
                  <a:lnTo>
                    <a:pt x="260" y="11"/>
                  </a:lnTo>
                  <a:lnTo>
                    <a:pt x="259" y="18"/>
                  </a:lnTo>
                  <a:lnTo>
                    <a:pt x="258" y="27"/>
                  </a:lnTo>
                  <a:lnTo>
                    <a:pt x="257" y="34"/>
                  </a:lnTo>
                  <a:lnTo>
                    <a:pt x="258" y="34"/>
                  </a:lnTo>
                  <a:lnTo>
                    <a:pt x="259" y="34"/>
                  </a:lnTo>
                  <a:lnTo>
                    <a:pt x="260" y="34"/>
                  </a:lnTo>
                  <a:lnTo>
                    <a:pt x="263" y="28"/>
                  </a:lnTo>
                  <a:lnTo>
                    <a:pt x="265" y="21"/>
                  </a:lnTo>
                  <a:lnTo>
                    <a:pt x="268" y="13"/>
                  </a:lnTo>
                  <a:lnTo>
                    <a:pt x="270" y="6"/>
                  </a:lnTo>
                  <a:lnTo>
                    <a:pt x="274" y="5"/>
                  </a:lnTo>
                  <a:lnTo>
                    <a:pt x="278" y="5"/>
                  </a:lnTo>
                  <a:lnTo>
                    <a:pt x="281" y="5"/>
                  </a:lnTo>
                  <a:lnTo>
                    <a:pt x="285" y="4"/>
                  </a:lnTo>
                  <a:lnTo>
                    <a:pt x="283" y="18"/>
                  </a:lnTo>
                  <a:lnTo>
                    <a:pt x="280" y="27"/>
                  </a:lnTo>
                  <a:lnTo>
                    <a:pt x="278" y="36"/>
                  </a:lnTo>
                  <a:lnTo>
                    <a:pt x="274" y="48"/>
                  </a:lnTo>
                  <a:lnTo>
                    <a:pt x="275" y="49"/>
                  </a:lnTo>
                  <a:lnTo>
                    <a:pt x="277" y="51"/>
                  </a:lnTo>
                  <a:lnTo>
                    <a:pt x="283" y="38"/>
                  </a:lnTo>
                  <a:lnTo>
                    <a:pt x="288" y="27"/>
                  </a:lnTo>
                  <a:lnTo>
                    <a:pt x="291" y="16"/>
                  </a:lnTo>
                  <a:lnTo>
                    <a:pt x="293" y="5"/>
                  </a:lnTo>
                  <a:lnTo>
                    <a:pt x="298" y="5"/>
                  </a:lnTo>
                  <a:lnTo>
                    <a:pt x="304" y="5"/>
                  </a:lnTo>
                  <a:lnTo>
                    <a:pt x="309" y="5"/>
                  </a:lnTo>
                  <a:lnTo>
                    <a:pt x="315" y="6"/>
                  </a:lnTo>
                  <a:lnTo>
                    <a:pt x="311" y="26"/>
                  </a:lnTo>
                  <a:lnTo>
                    <a:pt x="304" y="46"/>
                  </a:lnTo>
                  <a:lnTo>
                    <a:pt x="298" y="65"/>
                  </a:lnTo>
                  <a:lnTo>
                    <a:pt x="295" y="85"/>
                  </a:lnTo>
                  <a:lnTo>
                    <a:pt x="296" y="86"/>
                  </a:lnTo>
                  <a:lnTo>
                    <a:pt x="298" y="86"/>
                  </a:lnTo>
                  <a:lnTo>
                    <a:pt x="298" y="88"/>
                  </a:lnTo>
                  <a:lnTo>
                    <a:pt x="306" y="67"/>
                  </a:lnTo>
                  <a:lnTo>
                    <a:pt x="312" y="47"/>
                  </a:lnTo>
                  <a:lnTo>
                    <a:pt x="319" y="26"/>
                  </a:lnTo>
                  <a:lnTo>
                    <a:pt x="322" y="6"/>
                  </a:lnTo>
                  <a:lnTo>
                    <a:pt x="325" y="6"/>
                  </a:lnTo>
                  <a:lnTo>
                    <a:pt x="326" y="6"/>
                  </a:lnTo>
                  <a:lnTo>
                    <a:pt x="328" y="6"/>
                  </a:lnTo>
                  <a:lnTo>
                    <a:pt x="330" y="6"/>
                  </a:lnTo>
                  <a:lnTo>
                    <a:pt x="326" y="57"/>
                  </a:lnTo>
                  <a:lnTo>
                    <a:pt x="317" y="105"/>
                  </a:lnTo>
                  <a:lnTo>
                    <a:pt x="305" y="151"/>
                  </a:lnTo>
                  <a:lnTo>
                    <a:pt x="289" y="194"/>
                  </a:lnTo>
                  <a:lnTo>
                    <a:pt x="267" y="237"/>
                  </a:lnTo>
                  <a:lnTo>
                    <a:pt x="242" y="278"/>
                  </a:lnTo>
                  <a:lnTo>
                    <a:pt x="212" y="317"/>
                  </a:lnTo>
                  <a:lnTo>
                    <a:pt x="178" y="357"/>
                  </a:lnTo>
                  <a:lnTo>
                    <a:pt x="173" y="357"/>
                  </a:lnTo>
                  <a:lnTo>
                    <a:pt x="170" y="354"/>
                  </a:lnTo>
                  <a:lnTo>
                    <a:pt x="169" y="352"/>
                  </a:lnTo>
                  <a:lnTo>
                    <a:pt x="168" y="348"/>
                  </a:lnTo>
                  <a:lnTo>
                    <a:pt x="175" y="342"/>
                  </a:lnTo>
                  <a:lnTo>
                    <a:pt x="183" y="333"/>
                  </a:lnTo>
                  <a:lnTo>
                    <a:pt x="190" y="325"/>
                  </a:lnTo>
                  <a:lnTo>
                    <a:pt x="197" y="315"/>
                  </a:lnTo>
                  <a:lnTo>
                    <a:pt x="204" y="305"/>
                  </a:lnTo>
                  <a:lnTo>
                    <a:pt x="209" y="295"/>
                  </a:lnTo>
                  <a:lnTo>
                    <a:pt x="211" y="286"/>
                  </a:lnTo>
                  <a:lnTo>
                    <a:pt x="211" y="278"/>
                  </a:lnTo>
                  <a:lnTo>
                    <a:pt x="210" y="279"/>
                  </a:lnTo>
                  <a:lnTo>
                    <a:pt x="209" y="279"/>
                  </a:lnTo>
                  <a:lnTo>
                    <a:pt x="207" y="279"/>
                  </a:lnTo>
                  <a:lnTo>
                    <a:pt x="204" y="288"/>
                  </a:lnTo>
                  <a:lnTo>
                    <a:pt x="200" y="296"/>
                  </a:lnTo>
                  <a:lnTo>
                    <a:pt x="194" y="304"/>
                  </a:lnTo>
                  <a:lnTo>
                    <a:pt x="188" y="312"/>
                  </a:lnTo>
                  <a:lnTo>
                    <a:pt x="181" y="320"/>
                  </a:lnTo>
                  <a:lnTo>
                    <a:pt x="174" y="327"/>
                  </a:lnTo>
                  <a:lnTo>
                    <a:pt x="168" y="336"/>
                  </a:lnTo>
                  <a:lnTo>
                    <a:pt x="160" y="343"/>
                  </a:lnTo>
                  <a:lnTo>
                    <a:pt x="157" y="341"/>
                  </a:lnTo>
                  <a:lnTo>
                    <a:pt x="154" y="337"/>
                  </a:lnTo>
                  <a:lnTo>
                    <a:pt x="150" y="335"/>
                  </a:lnTo>
                  <a:lnTo>
                    <a:pt x="148" y="332"/>
                  </a:lnTo>
                  <a:lnTo>
                    <a:pt x="149" y="326"/>
                  </a:lnTo>
                  <a:lnTo>
                    <a:pt x="152" y="322"/>
                  </a:lnTo>
                  <a:lnTo>
                    <a:pt x="154" y="318"/>
                  </a:lnTo>
                  <a:lnTo>
                    <a:pt x="158" y="316"/>
                  </a:lnTo>
                  <a:lnTo>
                    <a:pt x="164" y="305"/>
                  </a:lnTo>
                  <a:lnTo>
                    <a:pt x="173" y="293"/>
                  </a:lnTo>
                  <a:lnTo>
                    <a:pt x="181" y="279"/>
                  </a:lnTo>
                  <a:lnTo>
                    <a:pt x="189" y="264"/>
                  </a:lnTo>
                  <a:lnTo>
                    <a:pt x="196" y="249"/>
                  </a:lnTo>
                  <a:lnTo>
                    <a:pt x="201" y="236"/>
                  </a:lnTo>
                  <a:lnTo>
                    <a:pt x="205" y="222"/>
                  </a:lnTo>
                  <a:lnTo>
                    <a:pt x="205" y="210"/>
                  </a:lnTo>
                  <a:lnTo>
                    <a:pt x="205" y="211"/>
                  </a:lnTo>
                  <a:lnTo>
                    <a:pt x="204" y="211"/>
                  </a:lnTo>
                  <a:lnTo>
                    <a:pt x="204" y="212"/>
                  </a:lnTo>
                  <a:lnTo>
                    <a:pt x="202" y="214"/>
                  </a:lnTo>
                  <a:lnTo>
                    <a:pt x="197" y="227"/>
                  </a:lnTo>
                  <a:lnTo>
                    <a:pt x="191" y="241"/>
                  </a:lnTo>
                  <a:lnTo>
                    <a:pt x="184" y="255"/>
                  </a:lnTo>
                  <a:lnTo>
                    <a:pt x="176" y="269"/>
                  </a:lnTo>
                  <a:lnTo>
                    <a:pt x="168" y="283"/>
                  </a:lnTo>
                  <a:lnTo>
                    <a:pt x="159" y="296"/>
                  </a:lnTo>
                  <a:lnTo>
                    <a:pt x="149" y="310"/>
                  </a:lnTo>
                  <a:lnTo>
                    <a:pt x="139" y="322"/>
                  </a:lnTo>
                  <a:lnTo>
                    <a:pt x="134" y="316"/>
                  </a:lnTo>
                  <a:lnTo>
                    <a:pt x="128" y="310"/>
                  </a:lnTo>
                  <a:lnTo>
                    <a:pt x="123" y="305"/>
                  </a:lnTo>
                  <a:lnTo>
                    <a:pt x="117" y="299"/>
                  </a:lnTo>
                  <a:lnTo>
                    <a:pt x="122" y="288"/>
                  </a:lnTo>
                  <a:lnTo>
                    <a:pt x="128" y="276"/>
                  </a:lnTo>
                  <a:lnTo>
                    <a:pt x="136" y="267"/>
                  </a:lnTo>
                  <a:lnTo>
                    <a:pt x="139" y="255"/>
                  </a:lnTo>
                  <a:lnTo>
                    <a:pt x="133" y="260"/>
                  </a:lnTo>
                  <a:lnTo>
                    <a:pt x="126" y="269"/>
                  </a:lnTo>
                  <a:lnTo>
                    <a:pt x="118" y="280"/>
                  </a:lnTo>
                  <a:lnTo>
                    <a:pt x="112" y="289"/>
                  </a:lnTo>
                  <a:lnTo>
                    <a:pt x="111" y="289"/>
                  </a:lnTo>
                  <a:lnTo>
                    <a:pt x="110" y="289"/>
                  </a:lnTo>
                  <a:lnTo>
                    <a:pt x="108" y="289"/>
                  </a:lnTo>
                  <a:lnTo>
                    <a:pt x="107" y="289"/>
                  </a:lnTo>
                  <a:lnTo>
                    <a:pt x="103" y="285"/>
                  </a:lnTo>
                  <a:lnTo>
                    <a:pt x="100" y="280"/>
                  </a:lnTo>
                  <a:lnTo>
                    <a:pt x="97" y="276"/>
                  </a:lnTo>
                  <a:lnTo>
                    <a:pt x="96" y="272"/>
                  </a:lnTo>
                  <a:lnTo>
                    <a:pt x="102" y="263"/>
                  </a:lnTo>
                  <a:lnTo>
                    <a:pt x="108" y="255"/>
                  </a:lnTo>
                  <a:lnTo>
                    <a:pt x="115" y="247"/>
                  </a:lnTo>
                  <a:lnTo>
                    <a:pt x="121" y="238"/>
                  </a:lnTo>
                  <a:lnTo>
                    <a:pt x="126" y="230"/>
                  </a:lnTo>
                  <a:lnTo>
                    <a:pt x="129" y="222"/>
                  </a:lnTo>
                  <a:lnTo>
                    <a:pt x="133" y="214"/>
                  </a:lnTo>
                  <a:lnTo>
                    <a:pt x="137" y="206"/>
                  </a:lnTo>
                  <a:lnTo>
                    <a:pt x="128" y="209"/>
                  </a:lnTo>
                  <a:lnTo>
                    <a:pt x="122" y="216"/>
                  </a:lnTo>
                  <a:lnTo>
                    <a:pt x="116" y="226"/>
                  </a:lnTo>
                  <a:lnTo>
                    <a:pt x="111" y="236"/>
                  </a:lnTo>
                  <a:lnTo>
                    <a:pt x="105" y="247"/>
                  </a:lnTo>
                  <a:lnTo>
                    <a:pt x="99" y="257"/>
                  </a:lnTo>
                  <a:lnTo>
                    <a:pt x="92" y="264"/>
                  </a:lnTo>
                  <a:lnTo>
                    <a:pt x="85" y="267"/>
                  </a:lnTo>
                  <a:lnTo>
                    <a:pt x="81" y="262"/>
                  </a:lnTo>
                  <a:lnTo>
                    <a:pt x="75" y="255"/>
                  </a:lnTo>
                  <a:lnTo>
                    <a:pt x="70" y="249"/>
                  </a:lnTo>
                  <a:lnTo>
                    <a:pt x="68" y="243"/>
                  </a:lnTo>
                  <a:lnTo>
                    <a:pt x="73" y="236"/>
                  </a:lnTo>
                  <a:lnTo>
                    <a:pt x="79" y="228"/>
                  </a:lnTo>
                  <a:lnTo>
                    <a:pt x="86" y="220"/>
                  </a:lnTo>
                  <a:lnTo>
                    <a:pt x="92" y="211"/>
                  </a:lnTo>
                  <a:lnTo>
                    <a:pt x="99" y="201"/>
                  </a:lnTo>
                  <a:lnTo>
                    <a:pt x="103" y="194"/>
                  </a:lnTo>
                  <a:lnTo>
                    <a:pt x="107" y="185"/>
                  </a:lnTo>
                  <a:lnTo>
                    <a:pt x="110" y="179"/>
                  </a:lnTo>
                  <a:lnTo>
                    <a:pt x="103" y="181"/>
                  </a:lnTo>
                  <a:lnTo>
                    <a:pt x="99" y="186"/>
                  </a:lnTo>
                  <a:lnTo>
                    <a:pt x="92" y="195"/>
                  </a:lnTo>
                  <a:lnTo>
                    <a:pt x="86" y="204"/>
                  </a:lnTo>
                  <a:lnTo>
                    <a:pt x="80" y="214"/>
                  </a:lnTo>
                  <a:lnTo>
                    <a:pt x="74" y="223"/>
                  </a:lnTo>
                  <a:lnTo>
                    <a:pt x="66" y="231"/>
                  </a:lnTo>
                  <a:lnTo>
                    <a:pt x="59" y="236"/>
                  </a:lnTo>
                  <a:lnTo>
                    <a:pt x="47" y="223"/>
                  </a:lnTo>
                  <a:lnTo>
                    <a:pt x="42" y="216"/>
                  </a:lnTo>
                  <a:lnTo>
                    <a:pt x="45" y="209"/>
                  </a:lnTo>
                  <a:lnTo>
                    <a:pt x="57" y="196"/>
                  </a:lnTo>
                  <a:lnTo>
                    <a:pt x="68" y="176"/>
                  </a:lnTo>
                  <a:lnTo>
                    <a:pt x="75" y="165"/>
                  </a:lnTo>
                  <a:lnTo>
                    <a:pt x="79" y="158"/>
                  </a:lnTo>
                  <a:lnTo>
                    <a:pt x="82" y="151"/>
                  </a:lnTo>
                  <a:lnTo>
                    <a:pt x="81" y="151"/>
                  </a:lnTo>
                  <a:lnTo>
                    <a:pt x="80" y="151"/>
                  </a:lnTo>
                  <a:lnTo>
                    <a:pt x="79" y="151"/>
                  </a:lnTo>
                  <a:lnTo>
                    <a:pt x="75" y="155"/>
                  </a:lnTo>
                  <a:lnTo>
                    <a:pt x="71" y="163"/>
                  </a:lnTo>
                  <a:lnTo>
                    <a:pt x="65" y="172"/>
                  </a:lnTo>
                  <a:lnTo>
                    <a:pt x="59" y="180"/>
                  </a:lnTo>
                  <a:lnTo>
                    <a:pt x="52" y="190"/>
                  </a:lnTo>
                  <a:lnTo>
                    <a:pt x="44" y="199"/>
                  </a:lnTo>
                  <a:lnTo>
                    <a:pt x="37" y="204"/>
                  </a:lnTo>
                  <a:lnTo>
                    <a:pt x="31" y="207"/>
                  </a:lnTo>
                  <a:lnTo>
                    <a:pt x="26" y="201"/>
                  </a:lnTo>
                  <a:lnTo>
                    <a:pt x="22" y="197"/>
                  </a:lnTo>
                  <a:lnTo>
                    <a:pt x="19" y="195"/>
                  </a:lnTo>
                  <a:lnTo>
                    <a:pt x="17" y="191"/>
                  </a:lnTo>
                  <a:lnTo>
                    <a:pt x="22" y="186"/>
                  </a:lnTo>
                  <a:lnTo>
                    <a:pt x="26" y="181"/>
                  </a:lnTo>
                  <a:lnTo>
                    <a:pt x="31" y="178"/>
                  </a:lnTo>
                  <a:lnTo>
                    <a:pt x="34" y="173"/>
                  </a:lnTo>
                  <a:lnTo>
                    <a:pt x="27" y="174"/>
                  </a:lnTo>
                  <a:lnTo>
                    <a:pt x="17" y="181"/>
                  </a:lnTo>
                  <a:lnTo>
                    <a:pt x="7" y="184"/>
                  </a:lnTo>
                  <a:lnTo>
                    <a:pt x="0" y="170"/>
                  </a:lnTo>
                  <a:close/>
                </a:path>
              </a:pathLst>
            </a:custGeom>
            <a:solidFill>
              <a:srgbClr val="FFFF00"/>
            </a:solidFill>
            <a:ln w="9525">
              <a:noFill/>
              <a:round/>
              <a:headEnd/>
              <a:tailEnd/>
            </a:ln>
          </p:spPr>
          <p:txBody>
            <a:bodyPr/>
            <a:lstStyle/>
            <a:p>
              <a:endParaRPr lang="el-GR"/>
            </a:p>
          </p:txBody>
        </p:sp>
        <p:sp>
          <p:nvSpPr>
            <p:cNvPr id="41245" name="Freeform 835"/>
            <p:cNvSpPr>
              <a:spLocks/>
            </p:cNvSpPr>
            <p:nvPr/>
          </p:nvSpPr>
          <p:spPr bwMode="auto">
            <a:xfrm>
              <a:off x="4538" y="2611"/>
              <a:ext cx="6" cy="10"/>
            </a:xfrm>
            <a:custGeom>
              <a:avLst/>
              <a:gdLst>
                <a:gd name="T0" fmla="*/ 0 w 6"/>
                <a:gd name="T1" fmla="*/ 3 h 10"/>
                <a:gd name="T2" fmla="*/ 1 w 6"/>
                <a:gd name="T3" fmla="*/ 1 h 10"/>
                <a:gd name="T4" fmla="*/ 1 w 6"/>
                <a:gd name="T5" fmla="*/ 0 h 10"/>
                <a:gd name="T6" fmla="*/ 3 w 6"/>
                <a:gd name="T7" fmla="*/ 0 h 10"/>
                <a:gd name="T8" fmla="*/ 6 w 6"/>
                <a:gd name="T9" fmla="*/ 0 h 10"/>
                <a:gd name="T10" fmla="*/ 6 w 6"/>
                <a:gd name="T11" fmla="*/ 5 h 10"/>
                <a:gd name="T12" fmla="*/ 6 w 6"/>
                <a:gd name="T13" fmla="*/ 8 h 10"/>
                <a:gd name="T14" fmla="*/ 5 w 6"/>
                <a:gd name="T15" fmla="*/ 9 h 10"/>
                <a:gd name="T16" fmla="*/ 3 w 6"/>
                <a:gd name="T17" fmla="*/ 10 h 10"/>
                <a:gd name="T18" fmla="*/ 1 w 6"/>
                <a:gd name="T19" fmla="*/ 8 h 10"/>
                <a:gd name="T20" fmla="*/ 0 w 6"/>
                <a:gd name="T21" fmla="*/ 6 h 10"/>
                <a:gd name="T22" fmla="*/ 0 w 6"/>
                <a:gd name="T23" fmla="*/ 4 h 10"/>
                <a:gd name="T24" fmla="*/ 0 w 6"/>
                <a:gd name="T25" fmla="*/ 3 h 10"/>
                <a:gd name="T26" fmla="*/ 0 w 6"/>
                <a:gd name="T27" fmla="*/ 3 h 10"/>
                <a:gd name="T28" fmla="*/ 0 w 6"/>
                <a:gd name="T29" fmla="*/ 3 h 10"/>
                <a:gd name="T30" fmla="*/ 0 w 6"/>
                <a:gd name="T31" fmla="*/ 3 h 10"/>
                <a:gd name="T32" fmla="*/ 0 w 6"/>
                <a:gd name="T33" fmla="*/ 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
                <a:gd name="T53" fmla="*/ 6 w 6"/>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
                  <a:moveTo>
                    <a:pt x="0" y="3"/>
                  </a:moveTo>
                  <a:lnTo>
                    <a:pt x="1" y="1"/>
                  </a:lnTo>
                  <a:lnTo>
                    <a:pt x="1" y="0"/>
                  </a:lnTo>
                  <a:lnTo>
                    <a:pt x="3" y="0"/>
                  </a:lnTo>
                  <a:lnTo>
                    <a:pt x="6" y="0"/>
                  </a:lnTo>
                  <a:lnTo>
                    <a:pt x="6" y="5"/>
                  </a:lnTo>
                  <a:lnTo>
                    <a:pt x="6" y="8"/>
                  </a:lnTo>
                  <a:lnTo>
                    <a:pt x="5" y="9"/>
                  </a:lnTo>
                  <a:lnTo>
                    <a:pt x="3" y="10"/>
                  </a:lnTo>
                  <a:lnTo>
                    <a:pt x="1" y="8"/>
                  </a:lnTo>
                  <a:lnTo>
                    <a:pt x="0" y="6"/>
                  </a:lnTo>
                  <a:lnTo>
                    <a:pt x="0" y="4"/>
                  </a:lnTo>
                  <a:lnTo>
                    <a:pt x="0" y="3"/>
                  </a:lnTo>
                  <a:close/>
                </a:path>
              </a:pathLst>
            </a:custGeom>
            <a:solidFill>
              <a:srgbClr val="000000"/>
            </a:solidFill>
            <a:ln w="9525">
              <a:noFill/>
              <a:round/>
              <a:headEnd/>
              <a:tailEnd/>
            </a:ln>
          </p:spPr>
          <p:txBody>
            <a:bodyPr/>
            <a:lstStyle/>
            <a:p>
              <a:endParaRPr lang="el-GR"/>
            </a:p>
          </p:txBody>
        </p:sp>
        <p:sp>
          <p:nvSpPr>
            <p:cNvPr id="41246" name="Freeform 836"/>
            <p:cNvSpPr>
              <a:spLocks/>
            </p:cNvSpPr>
            <p:nvPr/>
          </p:nvSpPr>
          <p:spPr bwMode="auto">
            <a:xfrm>
              <a:off x="4560" y="2222"/>
              <a:ext cx="303" cy="324"/>
            </a:xfrm>
            <a:custGeom>
              <a:avLst/>
              <a:gdLst>
                <a:gd name="T0" fmla="*/ 13 w 303"/>
                <a:gd name="T1" fmla="*/ 152 h 324"/>
                <a:gd name="T2" fmla="*/ 28 w 303"/>
                <a:gd name="T3" fmla="*/ 135 h 324"/>
                <a:gd name="T4" fmla="*/ 51 w 303"/>
                <a:gd name="T5" fmla="*/ 117 h 324"/>
                <a:gd name="T6" fmla="*/ 75 w 303"/>
                <a:gd name="T7" fmla="*/ 153 h 324"/>
                <a:gd name="T8" fmla="*/ 89 w 303"/>
                <a:gd name="T9" fmla="*/ 195 h 324"/>
                <a:gd name="T10" fmla="*/ 88 w 303"/>
                <a:gd name="T11" fmla="*/ 163 h 324"/>
                <a:gd name="T12" fmla="*/ 64 w 303"/>
                <a:gd name="T13" fmla="*/ 115 h 324"/>
                <a:gd name="T14" fmla="*/ 89 w 303"/>
                <a:gd name="T15" fmla="*/ 83 h 324"/>
                <a:gd name="T16" fmla="*/ 120 w 303"/>
                <a:gd name="T17" fmla="*/ 117 h 324"/>
                <a:gd name="T18" fmla="*/ 141 w 303"/>
                <a:gd name="T19" fmla="*/ 173 h 324"/>
                <a:gd name="T20" fmla="*/ 149 w 303"/>
                <a:gd name="T21" fmla="*/ 189 h 324"/>
                <a:gd name="T22" fmla="*/ 141 w 303"/>
                <a:gd name="T23" fmla="*/ 143 h 324"/>
                <a:gd name="T24" fmla="*/ 111 w 303"/>
                <a:gd name="T25" fmla="*/ 85 h 324"/>
                <a:gd name="T26" fmla="*/ 121 w 303"/>
                <a:gd name="T27" fmla="*/ 53 h 324"/>
                <a:gd name="T28" fmla="*/ 148 w 303"/>
                <a:gd name="T29" fmla="*/ 31 h 324"/>
                <a:gd name="T30" fmla="*/ 182 w 303"/>
                <a:gd name="T31" fmla="*/ 87 h 324"/>
                <a:gd name="T32" fmla="*/ 190 w 303"/>
                <a:gd name="T33" fmla="*/ 106 h 324"/>
                <a:gd name="T34" fmla="*/ 170 w 303"/>
                <a:gd name="T35" fmla="*/ 43 h 324"/>
                <a:gd name="T36" fmla="*/ 159 w 303"/>
                <a:gd name="T37" fmla="*/ 22 h 324"/>
                <a:gd name="T38" fmla="*/ 172 w 303"/>
                <a:gd name="T39" fmla="*/ 11 h 324"/>
                <a:gd name="T40" fmla="*/ 188 w 303"/>
                <a:gd name="T41" fmla="*/ 32 h 324"/>
                <a:gd name="T42" fmla="*/ 191 w 303"/>
                <a:gd name="T43" fmla="*/ 32 h 324"/>
                <a:gd name="T44" fmla="*/ 184 w 303"/>
                <a:gd name="T45" fmla="*/ 8 h 324"/>
                <a:gd name="T46" fmla="*/ 185 w 303"/>
                <a:gd name="T47" fmla="*/ 0 h 324"/>
                <a:gd name="T48" fmla="*/ 203 w 303"/>
                <a:gd name="T49" fmla="*/ 20 h 324"/>
                <a:gd name="T50" fmla="*/ 221 w 303"/>
                <a:gd name="T51" fmla="*/ 46 h 324"/>
                <a:gd name="T52" fmla="*/ 267 w 303"/>
                <a:gd name="T53" fmla="*/ 136 h 324"/>
                <a:gd name="T54" fmla="*/ 299 w 303"/>
                <a:gd name="T55" fmla="*/ 250 h 324"/>
                <a:gd name="T56" fmla="*/ 303 w 303"/>
                <a:gd name="T57" fmla="*/ 313 h 324"/>
                <a:gd name="T58" fmla="*/ 289 w 303"/>
                <a:gd name="T59" fmla="*/ 324 h 324"/>
                <a:gd name="T60" fmla="*/ 280 w 303"/>
                <a:gd name="T61" fmla="*/ 277 h 324"/>
                <a:gd name="T62" fmla="*/ 275 w 303"/>
                <a:gd name="T63" fmla="*/ 268 h 324"/>
                <a:gd name="T64" fmla="*/ 277 w 303"/>
                <a:gd name="T65" fmla="*/ 309 h 324"/>
                <a:gd name="T66" fmla="*/ 252 w 303"/>
                <a:gd name="T67" fmla="*/ 322 h 324"/>
                <a:gd name="T68" fmla="*/ 240 w 303"/>
                <a:gd name="T69" fmla="*/ 226 h 324"/>
                <a:gd name="T70" fmla="*/ 227 w 303"/>
                <a:gd name="T71" fmla="*/ 203 h 324"/>
                <a:gd name="T72" fmla="*/ 230 w 303"/>
                <a:gd name="T73" fmla="*/ 225 h 324"/>
                <a:gd name="T74" fmla="*/ 236 w 303"/>
                <a:gd name="T75" fmla="*/ 293 h 324"/>
                <a:gd name="T76" fmla="*/ 204 w 303"/>
                <a:gd name="T77" fmla="*/ 322 h 324"/>
                <a:gd name="T78" fmla="*/ 161 w 303"/>
                <a:gd name="T79" fmla="*/ 321 h 324"/>
                <a:gd name="T80" fmla="*/ 147 w 303"/>
                <a:gd name="T81" fmla="*/ 293 h 324"/>
                <a:gd name="T82" fmla="*/ 137 w 303"/>
                <a:gd name="T83" fmla="*/ 234 h 324"/>
                <a:gd name="T84" fmla="*/ 130 w 303"/>
                <a:gd name="T85" fmla="*/ 220 h 324"/>
                <a:gd name="T86" fmla="*/ 140 w 303"/>
                <a:gd name="T87" fmla="*/ 294 h 324"/>
                <a:gd name="T88" fmla="*/ 110 w 303"/>
                <a:gd name="T89" fmla="*/ 321 h 324"/>
                <a:gd name="T90" fmla="*/ 99 w 303"/>
                <a:gd name="T91" fmla="*/ 320 h 324"/>
                <a:gd name="T92" fmla="*/ 91 w 303"/>
                <a:gd name="T93" fmla="*/ 252 h 324"/>
                <a:gd name="T94" fmla="*/ 79 w 303"/>
                <a:gd name="T95" fmla="*/ 232 h 324"/>
                <a:gd name="T96" fmla="*/ 86 w 303"/>
                <a:gd name="T97" fmla="*/ 273 h 324"/>
                <a:gd name="T98" fmla="*/ 90 w 303"/>
                <a:gd name="T99" fmla="*/ 311 h 324"/>
                <a:gd name="T100" fmla="*/ 64 w 303"/>
                <a:gd name="T101" fmla="*/ 319 h 324"/>
                <a:gd name="T102" fmla="*/ 53 w 303"/>
                <a:gd name="T103" fmla="*/ 301 h 324"/>
                <a:gd name="T104" fmla="*/ 33 w 303"/>
                <a:gd name="T105" fmla="*/ 219 h 324"/>
                <a:gd name="T106" fmla="*/ 0 w 303"/>
                <a:gd name="T107" fmla="*/ 162 h 324"/>
                <a:gd name="T108" fmla="*/ 0 w 303"/>
                <a:gd name="T109" fmla="*/ 159 h 3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3"/>
                <a:gd name="T166" fmla="*/ 0 h 324"/>
                <a:gd name="T167" fmla="*/ 303 w 303"/>
                <a:gd name="T168" fmla="*/ 324 h 3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3" h="324">
                  <a:moveTo>
                    <a:pt x="0" y="159"/>
                  </a:moveTo>
                  <a:lnTo>
                    <a:pt x="5" y="156"/>
                  </a:lnTo>
                  <a:lnTo>
                    <a:pt x="10" y="153"/>
                  </a:lnTo>
                  <a:lnTo>
                    <a:pt x="13" y="152"/>
                  </a:lnTo>
                  <a:lnTo>
                    <a:pt x="15" y="151"/>
                  </a:lnTo>
                  <a:lnTo>
                    <a:pt x="17" y="146"/>
                  </a:lnTo>
                  <a:lnTo>
                    <a:pt x="22" y="140"/>
                  </a:lnTo>
                  <a:lnTo>
                    <a:pt x="28" y="135"/>
                  </a:lnTo>
                  <a:lnTo>
                    <a:pt x="34" y="129"/>
                  </a:lnTo>
                  <a:lnTo>
                    <a:pt x="39" y="124"/>
                  </a:lnTo>
                  <a:lnTo>
                    <a:pt x="46" y="120"/>
                  </a:lnTo>
                  <a:lnTo>
                    <a:pt x="51" y="117"/>
                  </a:lnTo>
                  <a:lnTo>
                    <a:pt x="53" y="116"/>
                  </a:lnTo>
                  <a:lnTo>
                    <a:pt x="60" y="127"/>
                  </a:lnTo>
                  <a:lnTo>
                    <a:pt x="68" y="141"/>
                  </a:lnTo>
                  <a:lnTo>
                    <a:pt x="75" y="153"/>
                  </a:lnTo>
                  <a:lnTo>
                    <a:pt x="81" y="167"/>
                  </a:lnTo>
                  <a:lnTo>
                    <a:pt x="83" y="173"/>
                  </a:lnTo>
                  <a:lnTo>
                    <a:pt x="86" y="184"/>
                  </a:lnTo>
                  <a:lnTo>
                    <a:pt x="89" y="195"/>
                  </a:lnTo>
                  <a:lnTo>
                    <a:pt x="93" y="201"/>
                  </a:lnTo>
                  <a:lnTo>
                    <a:pt x="95" y="189"/>
                  </a:lnTo>
                  <a:lnTo>
                    <a:pt x="93" y="176"/>
                  </a:lnTo>
                  <a:lnTo>
                    <a:pt x="88" y="163"/>
                  </a:lnTo>
                  <a:lnTo>
                    <a:pt x="81" y="151"/>
                  </a:lnTo>
                  <a:lnTo>
                    <a:pt x="75" y="138"/>
                  </a:lnTo>
                  <a:lnTo>
                    <a:pt x="69" y="126"/>
                  </a:lnTo>
                  <a:lnTo>
                    <a:pt x="64" y="115"/>
                  </a:lnTo>
                  <a:lnTo>
                    <a:pt x="63" y="104"/>
                  </a:lnTo>
                  <a:lnTo>
                    <a:pt x="72" y="96"/>
                  </a:lnTo>
                  <a:lnTo>
                    <a:pt x="80" y="89"/>
                  </a:lnTo>
                  <a:lnTo>
                    <a:pt x="89" y="83"/>
                  </a:lnTo>
                  <a:lnTo>
                    <a:pt x="96" y="79"/>
                  </a:lnTo>
                  <a:lnTo>
                    <a:pt x="105" y="92"/>
                  </a:lnTo>
                  <a:lnTo>
                    <a:pt x="112" y="105"/>
                  </a:lnTo>
                  <a:lnTo>
                    <a:pt x="120" y="117"/>
                  </a:lnTo>
                  <a:lnTo>
                    <a:pt x="126" y="131"/>
                  </a:lnTo>
                  <a:lnTo>
                    <a:pt x="131" y="145"/>
                  </a:lnTo>
                  <a:lnTo>
                    <a:pt x="136" y="158"/>
                  </a:lnTo>
                  <a:lnTo>
                    <a:pt x="141" y="173"/>
                  </a:lnTo>
                  <a:lnTo>
                    <a:pt x="146" y="188"/>
                  </a:lnTo>
                  <a:lnTo>
                    <a:pt x="147" y="188"/>
                  </a:lnTo>
                  <a:lnTo>
                    <a:pt x="148" y="188"/>
                  </a:lnTo>
                  <a:lnTo>
                    <a:pt x="149" y="189"/>
                  </a:lnTo>
                  <a:lnTo>
                    <a:pt x="151" y="189"/>
                  </a:lnTo>
                  <a:lnTo>
                    <a:pt x="149" y="174"/>
                  </a:lnTo>
                  <a:lnTo>
                    <a:pt x="146" y="158"/>
                  </a:lnTo>
                  <a:lnTo>
                    <a:pt x="141" y="143"/>
                  </a:lnTo>
                  <a:lnTo>
                    <a:pt x="135" y="127"/>
                  </a:lnTo>
                  <a:lnTo>
                    <a:pt x="127" y="113"/>
                  </a:lnTo>
                  <a:lnTo>
                    <a:pt x="119" y="98"/>
                  </a:lnTo>
                  <a:lnTo>
                    <a:pt x="111" y="85"/>
                  </a:lnTo>
                  <a:lnTo>
                    <a:pt x="102" y="73"/>
                  </a:lnTo>
                  <a:lnTo>
                    <a:pt x="107" y="67"/>
                  </a:lnTo>
                  <a:lnTo>
                    <a:pt x="115" y="59"/>
                  </a:lnTo>
                  <a:lnTo>
                    <a:pt x="121" y="53"/>
                  </a:lnTo>
                  <a:lnTo>
                    <a:pt x="130" y="46"/>
                  </a:lnTo>
                  <a:lnTo>
                    <a:pt x="136" y="40"/>
                  </a:lnTo>
                  <a:lnTo>
                    <a:pt x="143" y="35"/>
                  </a:lnTo>
                  <a:lnTo>
                    <a:pt x="148" y="31"/>
                  </a:lnTo>
                  <a:lnTo>
                    <a:pt x="152" y="30"/>
                  </a:lnTo>
                  <a:lnTo>
                    <a:pt x="164" y="50"/>
                  </a:lnTo>
                  <a:lnTo>
                    <a:pt x="174" y="67"/>
                  </a:lnTo>
                  <a:lnTo>
                    <a:pt x="182" y="87"/>
                  </a:lnTo>
                  <a:lnTo>
                    <a:pt x="188" y="108"/>
                  </a:lnTo>
                  <a:lnTo>
                    <a:pt x="189" y="106"/>
                  </a:lnTo>
                  <a:lnTo>
                    <a:pt x="190" y="106"/>
                  </a:lnTo>
                  <a:lnTo>
                    <a:pt x="191" y="106"/>
                  </a:lnTo>
                  <a:lnTo>
                    <a:pt x="190" y="84"/>
                  </a:lnTo>
                  <a:lnTo>
                    <a:pt x="182" y="63"/>
                  </a:lnTo>
                  <a:lnTo>
                    <a:pt x="170" y="43"/>
                  </a:lnTo>
                  <a:lnTo>
                    <a:pt x="159" y="26"/>
                  </a:lnTo>
                  <a:lnTo>
                    <a:pt x="159" y="25"/>
                  </a:lnTo>
                  <a:lnTo>
                    <a:pt x="159" y="24"/>
                  </a:lnTo>
                  <a:lnTo>
                    <a:pt x="159" y="22"/>
                  </a:lnTo>
                  <a:lnTo>
                    <a:pt x="159" y="21"/>
                  </a:lnTo>
                  <a:lnTo>
                    <a:pt x="164" y="17"/>
                  </a:lnTo>
                  <a:lnTo>
                    <a:pt x="168" y="14"/>
                  </a:lnTo>
                  <a:lnTo>
                    <a:pt x="172" y="11"/>
                  </a:lnTo>
                  <a:lnTo>
                    <a:pt x="175" y="10"/>
                  </a:lnTo>
                  <a:lnTo>
                    <a:pt x="182" y="22"/>
                  </a:lnTo>
                  <a:lnTo>
                    <a:pt x="185" y="29"/>
                  </a:lnTo>
                  <a:lnTo>
                    <a:pt x="188" y="32"/>
                  </a:lnTo>
                  <a:lnTo>
                    <a:pt x="190" y="34"/>
                  </a:lnTo>
                  <a:lnTo>
                    <a:pt x="190" y="32"/>
                  </a:lnTo>
                  <a:lnTo>
                    <a:pt x="191" y="32"/>
                  </a:lnTo>
                  <a:lnTo>
                    <a:pt x="189" y="24"/>
                  </a:lnTo>
                  <a:lnTo>
                    <a:pt x="186" y="15"/>
                  </a:lnTo>
                  <a:lnTo>
                    <a:pt x="184" y="8"/>
                  </a:lnTo>
                  <a:lnTo>
                    <a:pt x="183" y="3"/>
                  </a:lnTo>
                  <a:lnTo>
                    <a:pt x="184" y="1"/>
                  </a:lnTo>
                  <a:lnTo>
                    <a:pt x="184" y="0"/>
                  </a:lnTo>
                  <a:lnTo>
                    <a:pt x="185" y="0"/>
                  </a:lnTo>
                  <a:lnTo>
                    <a:pt x="188" y="0"/>
                  </a:lnTo>
                  <a:lnTo>
                    <a:pt x="193" y="6"/>
                  </a:lnTo>
                  <a:lnTo>
                    <a:pt x="198" y="14"/>
                  </a:lnTo>
                  <a:lnTo>
                    <a:pt x="203" y="20"/>
                  </a:lnTo>
                  <a:lnTo>
                    <a:pt x="208" y="26"/>
                  </a:lnTo>
                  <a:lnTo>
                    <a:pt x="211" y="32"/>
                  </a:lnTo>
                  <a:lnTo>
                    <a:pt x="216" y="40"/>
                  </a:lnTo>
                  <a:lnTo>
                    <a:pt x="221" y="46"/>
                  </a:lnTo>
                  <a:lnTo>
                    <a:pt x="226" y="53"/>
                  </a:lnTo>
                  <a:lnTo>
                    <a:pt x="241" y="82"/>
                  </a:lnTo>
                  <a:lnTo>
                    <a:pt x="254" y="109"/>
                  </a:lnTo>
                  <a:lnTo>
                    <a:pt x="267" y="136"/>
                  </a:lnTo>
                  <a:lnTo>
                    <a:pt x="278" y="163"/>
                  </a:lnTo>
                  <a:lnTo>
                    <a:pt x="287" y="192"/>
                  </a:lnTo>
                  <a:lnTo>
                    <a:pt x="294" y="220"/>
                  </a:lnTo>
                  <a:lnTo>
                    <a:pt x="299" y="250"/>
                  </a:lnTo>
                  <a:lnTo>
                    <a:pt x="303" y="282"/>
                  </a:lnTo>
                  <a:lnTo>
                    <a:pt x="303" y="292"/>
                  </a:lnTo>
                  <a:lnTo>
                    <a:pt x="303" y="303"/>
                  </a:lnTo>
                  <a:lnTo>
                    <a:pt x="303" y="313"/>
                  </a:lnTo>
                  <a:lnTo>
                    <a:pt x="303" y="324"/>
                  </a:lnTo>
                  <a:lnTo>
                    <a:pt x="298" y="324"/>
                  </a:lnTo>
                  <a:lnTo>
                    <a:pt x="294" y="324"/>
                  </a:lnTo>
                  <a:lnTo>
                    <a:pt x="289" y="324"/>
                  </a:lnTo>
                  <a:lnTo>
                    <a:pt x="284" y="324"/>
                  </a:lnTo>
                  <a:lnTo>
                    <a:pt x="284" y="308"/>
                  </a:lnTo>
                  <a:lnTo>
                    <a:pt x="282" y="292"/>
                  </a:lnTo>
                  <a:lnTo>
                    <a:pt x="280" y="277"/>
                  </a:lnTo>
                  <a:lnTo>
                    <a:pt x="279" y="268"/>
                  </a:lnTo>
                  <a:lnTo>
                    <a:pt x="278" y="268"/>
                  </a:lnTo>
                  <a:lnTo>
                    <a:pt x="277" y="268"/>
                  </a:lnTo>
                  <a:lnTo>
                    <a:pt x="275" y="268"/>
                  </a:lnTo>
                  <a:lnTo>
                    <a:pt x="274" y="268"/>
                  </a:lnTo>
                  <a:lnTo>
                    <a:pt x="275" y="280"/>
                  </a:lnTo>
                  <a:lnTo>
                    <a:pt x="277" y="294"/>
                  </a:lnTo>
                  <a:lnTo>
                    <a:pt x="277" y="309"/>
                  </a:lnTo>
                  <a:lnTo>
                    <a:pt x="274" y="324"/>
                  </a:lnTo>
                  <a:lnTo>
                    <a:pt x="267" y="322"/>
                  </a:lnTo>
                  <a:lnTo>
                    <a:pt x="259" y="322"/>
                  </a:lnTo>
                  <a:lnTo>
                    <a:pt x="252" y="322"/>
                  </a:lnTo>
                  <a:lnTo>
                    <a:pt x="245" y="322"/>
                  </a:lnTo>
                  <a:lnTo>
                    <a:pt x="245" y="294"/>
                  </a:lnTo>
                  <a:lnTo>
                    <a:pt x="243" y="259"/>
                  </a:lnTo>
                  <a:lnTo>
                    <a:pt x="240" y="226"/>
                  </a:lnTo>
                  <a:lnTo>
                    <a:pt x="231" y="201"/>
                  </a:lnTo>
                  <a:lnTo>
                    <a:pt x="230" y="201"/>
                  </a:lnTo>
                  <a:lnTo>
                    <a:pt x="229" y="201"/>
                  </a:lnTo>
                  <a:lnTo>
                    <a:pt x="227" y="203"/>
                  </a:lnTo>
                  <a:lnTo>
                    <a:pt x="226" y="203"/>
                  </a:lnTo>
                  <a:lnTo>
                    <a:pt x="227" y="209"/>
                  </a:lnTo>
                  <a:lnTo>
                    <a:pt x="229" y="215"/>
                  </a:lnTo>
                  <a:lnTo>
                    <a:pt x="230" y="225"/>
                  </a:lnTo>
                  <a:lnTo>
                    <a:pt x="233" y="243"/>
                  </a:lnTo>
                  <a:lnTo>
                    <a:pt x="235" y="257"/>
                  </a:lnTo>
                  <a:lnTo>
                    <a:pt x="235" y="272"/>
                  </a:lnTo>
                  <a:lnTo>
                    <a:pt x="236" y="293"/>
                  </a:lnTo>
                  <a:lnTo>
                    <a:pt x="236" y="324"/>
                  </a:lnTo>
                  <a:lnTo>
                    <a:pt x="225" y="324"/>
                  </a:lnTo>
                  <a:lnTo>
                    <a:pt x="215" y="322"/>
                  </a:lnTo>
                  <a:lnTo>
                    <a:pt x="204" y="322"/>
                  </a:lnTo>
                  <a:lnTo>
                    <a:pt x="193" y="322"/>
                  </a:lnTo>
                  <a:lnTo>
                    <a:pt x="182" y="321"/>
                  </a:lnTo>
                  <a:lnTo>
                    <a:pt x="170" y="321"/>
                  </a:lnTo>
                  <a:lnTo>
                    <a:pt x="161" y="321"/>
                  </a:lnTo>
                  <a:lnTo>
                    <a:pt x="149" y="321"/>
                  </a:lnTo>
                  <a:lnTo>
                    <a:pt x="148" y="315"/>
                  </a:lnTo>
                  <a:lnTo>
                    <a:pt x="148" y="308"/>
                  </a:lnTo>
                  <a:lnTo>
                    <a:pt x="147" y="293"/>
                  </a:lnTo>
                  <a:lnTo>
                    <a:pt x="146" y="268"/>
                  </a:lnTo>
                  <a:lnTo>
                    <a:pt x="143" y="256"/>
                  </a:lnTo>
                  <a:lnTo>
                    <a:pt x="141" y="245"/>
                  </a:lnTo>
                  <a:lnTo>
                    <a:pt x="137" y="234"/>
                  </a:lnTo>
                  <a:lnTo>
                    <a:pt x="135" y="221"/>
                  </a:lnTo>
                  <a:lnTo>
                    <a:pt x="133" y="221"/>
                  </a:lnTo>
                  <a:lnTo>
                    <a:pt x="132" y="220"/>
                  </a:lnTo>
                  <a:lnTo>
                    <a:pt x="130" y="220"/>
                  </a:lnTo>
                  <a:lnTo>
                    <a:pt x="128" y="220"/>
                  </a:lnTo>
                  <a:lnTo>
                    <a:pt x="133" y="245"/>
                  </a:lnTo>
                  <a:lnTo>
                    <a:pt x="137" y="268"/>
                  </a:lnTo>
                  <a:lnTo>
                    <a:pt x="140" y="294"/>
                  </a:lnTo>
                  <a:lnTo>
                    <a:pt x="141" y="321"/>
                  </a:lnTo>
                  <a:lnTo>
                    <a:pt x="127" y="321"/>
                  </a:lnTo>
                  <a:lnTo>
                    <a:pt x="117" y="321"/>
                  </a:lnTo>
                  <a:lnTo>
                    <a:pt x="110" y="321"/>
                  </a:lnTo>
                  <a:lnTo>
                    <a:pt x="105" y="321"/>
                  </a:lnTo>
                  <a:lnTo>
                    <a:pt x="101" y="321"/>
                  </a:lnTo>
                  <a:lnTo>
                    <a:pt x="100" y="320"/>
                  </a:lnTo>
                  <a:lnTo>
                    <a:pt x="99" y="320"/>
                  </a:lnTo>
                  <a:lnTo>
                    <a:pt x="99" y="319"/>
                  </a:lnTo>
                  <a:lnTo>
                    <a:pt x="98" y="295"/>
                  </a:lnTo>
                  <a:lnTo>
                    <a:pt x="95" y="273"/>
                  </a:lnTo>
                  <a:lnTo>
                    <a:pt x="91" y="252"/>
                  </a:lnTo>
                  <a:lnTo>
                    <a:pt x="83" y="232"/>
                  </a:lnTo>
                  <a:lnTo>
                    <a:pt x="81" y="232"/>
                  </a:lnTo>
                  <a:lnTo>
                    <a:pt x="80" y="232"/>
                  </a:lnTo>
                  <a:lnTo>
                    <a:pt x="79" y="232"/>
                  </a:lnTo>
                  <a:lnTo>
                    <a:pt x="78" y="232"/>
                  </a:lnTo>
                  <a:lnTo>
                    <a:pt x="79" y="243"/>
                  </a:lnTo>
                  <a:lnTo>
                    <a:pt x="83" y="258"/>
                  </a:lnTo>
                  <a:lnTo>
                    <a:pt x="86" y="273"/>
                  </a:lnTo>
                  <a:lnTo>
                    <a:pt x="90" y="288"/>
                  </a:lnTo>
                  <a:lnTo>
                    <a:pt x="90" y="295"/>
                  </a:lnTo>
                  <a:lnTo>
                    <a:pt x="90" y="303"/>
                  </a:lnTo>
                  <a:lnTo>
                    <a:pt x="90" y="311"/>
                  </a:lnTo>
                  <a:lnTo>
                    <a:pt x="90" y="319"/>
                  </a:lnTo>
                  <a:lnTo>
                    <a:pt x="81" y="319"/>
                  </a:lnTo>
                  <a:lnTo>
                    <a:pt x="73" y="319"/>
                  </a:lnTo>
                  <a:lnTo>
                    <a:pt x="64" y="319"/>
                  </a:lnTo>
                  <a:lnTo>
                    <a:pt x="55" y="319"/>
                  </a:lnTo>
                  <a:lnTo>
                    <a:pt x="54" y="316"/>
                  </a:lnTo>
                  <a:lnTo>
                    <a:pt x="54" y="311"/>
                  </a:lnTo>
                  <a:lnTo>
                    <a:pt x="53" y="301"/>
                  </a:lnTo>
                  <a:lnTo>
                    <a:pt x="52" y="283"/>
                  </a:lnTo>
                  <a:lnTo>
                    <a:pt x="47" y="259"/>
                  </a:lnTo>
                  <a:lnTo>
                    <a:pt x="41" y="239"/>
                  </a:lnTo>
                  <a:lnTo>
                    <a:pt x="33" y="219"/>
                  </a:lnTo>
                  <a:lnTo>
                    <a:pt x="25" y="198"/>
                  </a:lnTo>
                  <a:lnTo>
                    <a:pt x="10" y="177"/>
                  </a:lnTo>
                  <a:lnTo>
                    <a:pt x="4" y="166"/>
                  </a:lnTo>
                  <a:lnTo>
                    <a:pt x="0" y="162"/>
                  </a:lnTo>
                  <a:lnTo>
                    <a:pt x="0" y="159"/>
                  </a:lnTo>
                  <a:close/>
                </a:path>
              </a:pathLst>
            </a:custGeom>
            <a:solidFill>
              <a:srgbClr val="FF0000"/>
            </a:solidFill>
            <a:ln w="9525">
              <a:noFill/>
              <a:round/>
              <a:headEnd/>
              <a:tailEnd/>
            </a:ln>
          </p:spPr>
          <p:txBody>
            <a:bodyPr/>
            <a:lstStyle/>
            <a:p>
              <a:endParaRPr lang="el-GR"/>
            </a:p>
          </p:txBody>
        </p:sp>
        <p:sp>
          <p:nvSpPr>
            <p:cNvPr id="41247" name="Freeform 837"/>
            <p:cNvSpPr>
              <a:spLocks/>
            </p:cNvSpPr>
            <p:nvPr/>
          </p:nvSpPr>
          <p:spPr bwMode="auto">
            <a:xfrm>
              <a:off x="4561" y="2917"/>
              <a:ext cx="16" cy="8"/>
            </a:xfrm>
            <a:custGeom>
              <a:avLst/>
              <a:gdLst>
                <a:gd name="T0" fmla="*/ 0 w 16"/>
                <a:gd name="T1" fmla="*/ 4 h 8"/>
                <a:gd name="T2" fmla="*/ 5 w 16"/>
                <a:gd name="T3" fmla="*/ 3 h 8"/>
                <a:gd name="T4" fmla="*/ 10 w 16"/>
                <a:gd name="T5" fmla="*/ 0 h 8"/>
                <a:gd name="T6" fmla="*/ 14 w 16"/>
                <a:gd name="T7" fmla="*/ 0 h 8"/>
                <a:gd name="T8" fmla="*/ 16 w 16"/>
                <a:gd name="T9" fmla="*/ 0 h 8"/>
                <a:gd name="T10" fmla="*/ 16 w 16"/>
                <a:gd name="T11" fmla="*/ 2 h 8"/>
                <a:gd name="T12" fmla="*/ 16 w 16"/>
                <a:gd name="T13" fmla="*/ 3 h 8"/>
                <a:gd name="T14" fmla="*/ 16 w 16"/>
                <a:gd name="T15" fmla="*/ 4 h 8"/>
                <a:gd name="T16" fmla="*/ 16 w 16"/>
                <a:gd name="T17" fmla="*/ 5 h 8"/>
                <a:gd name="T18" fmla="*/ 12 w 16"/>
                <a:gd name="T19" fmla="*/ 7 h 8"/>
                <a:gd name="T20" fmla="*/ 9 w 16"/>
                <a:gd name="T21" fmla="*/ 7 h 8"/>
                <a:gd name="T22" fmla="*/ 5 w 16"/>
                <a:gd name="T23" fmla="*/ 8 h 8"/>
                <a:gd name="T24" fmla="*/ 0 w 16"/>
                <a:gd name="T25" fmla="*/ 8 h 8"/>
                <a:gd name="T26" fmla="*/ 0 w 16"/>
                <a:gd name="T27" fmla="*/ 7 h 8"/>
                <a:gd name="T28" fmla="*/ 0 w 16"/>
                <a:gd name="T29" fmla="*/ 5 h 8"/>
                <a:gd name="T30" fmla="*/ 0 w 16"/>
                <a:gd name="T31" fmla="*/ 5 h 8"/>
                <a:gd name="T32" fmla="*/ 0 w 16"/>
                <a:gd name="T33" fmla="*/ 4 h 8"/>
                <a:gd name="T34" fmla="*/ 0 w 16"/>
                <a:gd name="T35" fmla="*/ 4 h 8"/>
                <a:gd name="T36" fmla="*/ 0 w 16"/>
                <a:gd name="T37" fmla="*/ 4 h 8"/>
                <a:gd name="T38" fmla="*/ 0 w 16"/>
                <a:gd name="T39" fmla="*/ 4 h 8"/>
                <a:gd name="T40" fmla="*/ 0 w 16"/>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8"/>
                <a:gd name="T65" fmla="*/ 16 w 16"/>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8">
                  <a:moveTo>
                    <a:pt x="0" y="4"/>
                  </a:moveTo>
                  <a:lnTo>
                    <a:pt x="5" y="3"/>
                  </a:lnTo>
                  <a:lnTo>
                    <a:pt x="10" y="0"/>
                  </a:lnTo>
                  <a:lnTo>
                    <a:pt x="14" y="0"/>
                  </a:lnTo>
                  <a:lnTo>
                    <a:pt x="16" y="0"/>
                  </a:lnTo>
                  <a:lnTo>
                    <a:pt x="16" y="2"/>
                  </a:lnTo>
                  <a:lnTo>
                    <a:pt x="16" y="3"/>
                  </a:lnTo>
                  <a:lnTo>
                    <a:pt x="16" y="4"/>
                  </a:lnTo>
                  <a:lnTo>
                    <a:pt x="16" y="5"/>
                  </a:lnTo>
                  <a:lnTo>
                    <a:pt x="12" y="7"/>
                  </a:lnTo>
                  <a:lnTo>
                    <a:pt x="9" y="7"/>
                  </a:lnTo>
                  <a:lnTo>
                    <a:pt x="5" y="8"/>
                  </a:lnTo>
                  <a:lnTo>
                    <a:pt x="0" y="8"/>
                  </a:lnTo>
                  <a:lnTo>
                    <a:pt x="0" y="7"/>
                  </a:lnTo>
                  <a:lnTo>
                    <a:pt x="0" y="5"/>
                  </a:lnTo>
                  <a:lnTo>
                    <a:pt x="0" y="4"/>
                  </a:lnTo>
                  <a:close/>
                </a:path>
              </a:pathLst>
            </a:custGeom>
            <a:solidFill>
              <a:srgbClr val="000000"/>
            </a:solidFill>
            <a:ln w="9525">
              <a:noFill/>
              <a:round/>
              <a:headEnd/>
              <a:tailEnd/>
            </a:ln>
          </p:spPr>
          <p:txBody>
            <a:bodyPr/>
            <a:lstStyle/>
            <a:p>
              <a:endParaRPr lang="el-GR"/>
            </a:p>
          </p:txBody>
        </p:sp>
        <p:sp>
          <p:nvSpPr>
            <p:cNvPr id="41248" name="Freeform 838"/>
            <p:cNvSpPr>
              <a:spLocks/>
            </p:cNvSpPr>
            <p:nvPr/>
          </p:nvSpPr>
          <p:spPr bwMode="auto">
            <a:xfrm>
              <a:off x="4566" y="2956"/>
              <a:ext cx="28" cy="12"/>
            </a:xfrm>
            <a:custGeom>
              <a:avLst/>
              <a:gdLst>
                <a:gd name="T0" fmla="*/ 0 w 28"/>
                <a:gd name="T1" fmla="*/ 8 h 12"/>
                <a:gd name="T2" fmla="*/ 7 w 28"/>
                <a:gd name="T3" fmla="*/ 5 h 12"/>
                <a:gd name="T4" fmla="*/ 15 w 28"/>
                <a:gd name="T5" fmla="*/ 2 h 12"/>
                <a:gd name="T6" fmla="*/ 21 w 28"/>
                <a:gd name="T7" fmla="*/ 0 h 12"/>
                <a:gd name="T8" fmla="*/ 27 w 28"/>
                <a:gd name="T9" fmla="*/ 0 h 12"/>
                <a:gd name="T10" fmla="*/ 28 w 28"/>
                <a:gd name="T11" fmla="*/ 1 h 12"/>
                <a:gd name="T12" fmla="*/ 28 w 28"/>
                <a:gd name="T13" fmla="*/ 2 h 12"/>
                <a:gd name="T14" fmla="*/ 28 w 28"/>
                <a:gd name="T15" fmla="*/ 3 h 12"/>
                <a:gd name="T16" fmla="*/ 28 w 28"/>
                <a:gd name="T17" fmla="*/ 5 h 12"/>
                <a:gd name="T18" fmla="*/ 22 w 28"/>
                <a:gd name="T19" fmla="*/ 7 h 12"/>
                <a:gd name="T20" fmla="*/ 16 w 28"/>
                <a:gd name="T21" fmla="*/ 10 h 12"/>
                <a:gd name="T22" fmla="*/ 9 w 28"/>
                <a:gd name="T23" fmla="*/ 12 h 12"/>
                <a:gd name="T24" fmla="*/ 0 w 28"/>
                <a:gd name="T25" fmla="*/ 12 h 12"/>
                <a:gd name="T26" fmla="*/ 0 w 28"/>
                <a:gd name="T27" fmla="*/ 11 h 12"/>
                <a:gd name="T28" fmla="*/ 0 w 28"/>
                <a:gd name="T29" fmla="*/ 10 h 12"/>
                <a:gd name="T30" fmla="*/ 0 w 28"/>
                <a:gd name="T31" fmla="*/ 10 h 12"/>
                <a:gd name="T32" fmla="*/ 0 w 28"/>
                <a:gd name="T33" fmla="*/ 8 h 12"/>
                <a:gd name="T34" fmla="*/ 0 w 28"/>
                <a:gd name="T35" fmla="*/ 8 h 12"/>
                <a:gd name="T36" fmla="*/ 0 w 28"/>
                <a:gd name="T37" fmla="*/ 8 h 12"/>
                <a:gd name="T38" fmla="*/ 0 w 28"/>
                <a:gd name="T39" fmla="*/ 8 h 12"/>
                <a:gd name="T40" fmla="*/ 0 w 28"/>
                <a:gd name="T41" fmla="*/ 8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2"/>
                <a:gd name="T65" fmla="*/ 28 w 28"/>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2">
                  <a:moveTo>
                    <a:pt x="0" y="8"/>
                  </a:moveTo>
                  <a:lnTo>
                    <a:pt x="7" y="5"/>
                  </a:lnTo>
                  <a:lnTo>
                    <a:pt x="15" y="2"/>
                  </a:lnTo>
                  <a:lnTo>
                    <a:pt x="21" y="0"/>
                  </a:lnTo>
                  <a:lnTo>
                    <a:pt x="27" y="0"/>
                  </a:lnTo>
                  <a:lnTo>
                    <a:pt x="28" y="1"/>
                  </a:lnTo>
                  <a:lnTo>
                    <a:pt x="28" y="2"/>
                  </a:lnTo>
                  <a:lnTo>
                    <a:pt x="28" y="3"/>
                  </a:lnTo>
                  <a:lnTo>
                    <a:pt x="28" y="5"/>
                  </a:lnTo>
                  <a:lnTo>
                    <a:pt x="22" y="7"/>
                  </a:lnTo>
                  <a:lnTo>
                    <a:pt x="16" y="10"/>
                  </a:lnTo>
                  <a:lnTo>
                    <a:pt x="9" y="12"/>
                  </a:lnTo>
                  <a:lnTo>
                    <a:pt x="0" y="12"/>
                  </a:lnTo>
                  <a:lnTo>
                    <a:pt x="0" y="11"/>
                  </a:lnTo>
                  <a:lnTo>
                    <a:pt x="0" y="10"/>
                  </a:lnTo>
                  <a:lnTo>
                    <a:pt x="0" y="8"/>
                  </a:lnTo>
                  <a:close/>
                </a:path>
              </a:pathLst>
            </a:custGeom>
            <a:solidFill>
              <a:srgbClr val="000000"/>
            </a:solidFill>
            <a:ln w="9525">
              <a:noFill/>
              <a:round/>
              <a:headEnd/>
              <a:tailEnd/>
            </a:ln>
          </p:spPr>
          <p:txBody>
            <a:bodyPr/>
            <a:lstStyle/>
            <a:p>
              <a:endParaRPr lang="el-GR"/>
            </a:p>
          </p:txBody>
        </p:sp>
        <p:sp>
          <p:nvSpPr>
            <p:cNvPr id="41249" name="Freeform 839"/>
            <p:cNvSpPr>
              <a:spLocks/>
            </p:cNvSpPr>
            <p:nvPr/>
          </p:nvSpPr>
          <p:spPr bwMode="auto">
            <a:xfrm>
              <a:off x="4571" y="2193"/>
              <a:ext cx="16" cy="13"/>
            </a:xfrm>
            <a:custGeom>
              <a:avLst/>
              <a:gdLst>
                <a:gd name="T0" fmla="*/ 0 w 16"/>
                <a:gd name="T1" fmla="*/ 0 h 13"/>
                <a:gd name="T2" fmla="*/ 4 w 16"/>
                <a:gd name="T3" fmla="*/ 1 h 13"/>
                <a:gd name="T4" fmla="*/ 6 w 16"/>
                <a:gd name="T5" fmla="*/ 2 h 13"/>
                <a:gd name="T6" fmla="*/ 10 w 16"/>
                <a:gd name="T7" fmla="*/ 4 h 13"/>
                <a:gd name="T8" fmla="*/ 16 w 16"/>
                <a:gd name="T9" fmla="*/ 8 h 13"/>
                <a:gd name="T10" fmla="*/ 16 w 16"/>
                <a:gd name="T11" fmla="*/ 9 h 13"/>
                <a:gd name="T12" fmla="*/ 16 w 16"/>
                <a:gd name="T13" fmla="*/ 11 h 13"/>
                <a:gd name="T14" fmla="*/ 16 w 16"/>
                <a:gd name="T15" fmla="*/ 12 h 13"/>
                <a:gd name="T16" fmla="*/ 16 w 16"/>
                <a:gd name="T17" fmla="*/ 13 h 13"/>
                <a:gd name="T18" fmla="*/ 12 w 16"/>
                <a:gd name="T19" fmla="*/ 12 h 13"/>
                <a:gd name="T20" fmla="*/ 9 w 16"/>
                <a:gd name="T21" fmla="*/ 11 h 13"/>
                <a:gd name="T22" fmla="*/ 5 w 16"/>
                <a:gd name="T23" fmla="*/ 8 h 13"/>
                <a:gd name="T24" fmla="*/ 0 w 16"/>
                <a:gd name="T25" fmla="*/ 6 h 13"/>
                <a:gd name="T26" fmla="*/ 0 w 16"/>
                <a:gd name="T27" fmla="*/ 4 h 13"/>
                <a:gd name="T28" fmla="*/ 0 w 16"/>
                <a:gd name="T29" fmla="*/ 3 h 13"/>
                <a:gd name="T30" fmla="*/ 0 w 16"/>
                <a:gd name="T31" fmla="*/ 1 h 13"/>
                <a:gd name="T32" fmla="*/ 0 w 16"/>
                <a:gd name="T33" fmla="*/ 0 h 13"/>
                <a:gd name="T34" fmla="*/ 0 w 16"/>
                <a:gd name="T35" fmla="*/ 0 h 13"/>
                <a:gd name="T36" fmla="*/ 0 w 16"/>
                <a:gd name="T37" fmla="*/ 0 h 13"/>
                <a:gd name="T38" fmla="*/ 0 w 16"/>
                <a:gd name="T39" fmla="*/ 0 h 13"/>
                <a:gd name="T40" fmla="*/ 0 w 16"/>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3"/>
                <a:gd name="T65" fmla="*/ 16 w 1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3">
                  <a:moveTo>
                    <a:pt x="0" y="0"/>
                  </a:moveTo>
                  <a:lnTo>
                    <a:pt x="4" y="1"/>
                  </a:lnTo>
                  <a:lnTo>
                    <a:pt x="6" y="2"/>
                  </a:lnTo>
                  <a:lnTo>
                    <a:pt x="10" y="4"/>
                  </a:lnTo>
                  <a:lnTo>
                    <a:pt x="16" y="8"/>
                  </a:lnTo>
                  <a:lnTo>
                    <a:pt x="16" y="9"/>
                  </a:lnTo>
                  <a:lnTo>
                    <a:pt x="16" y="11"/>
                  </a:lnTo>
                  <a:lnTo>
                    <a:pt x="16" y="12"/>
                  </a:lnTo>
                  <a:lnTo>
                    <a:pt x="16" y="13"/>
                  </a:lnTo>
                  <a:lnTo>
                    <a:pt x="12" y="12"/>
                  </a:lnTo>
                  <a:lnTo>
                    <a:pt x="9" y="11"/>
                  </a:lnTo>
                  <a:lnTo>
                    <a:pt x="5" y="8"/>
                  </a:lnTo>
                  <a:lnTo>
                    <a:pt x="0" y="6"/>
                  </a:lnTo>
                  <a:lnTo>
                    <a:pt x="0" y="4"/>
                  </a:lnTo>
                  <a:lnTo>
                    <a:pt x="0" y="3"/>
                  </a:lnTo>
                  <a:lnTo>
                    <a:pt x="0" y="1"/>
                  </a:lnTo>
                  <a:lnTo>
                    <a:pt x="0" y="0"/>
                  </a:lnTo>
                  <a:close/>
                </a:path>
              </a:pathLst>
            </a:custGeom>
            <a:solidFill>
              <a:srgbClr val="000000"/>
            </a:solidFill>
            <a:ln w="9525">
              <a:noFill/>
              <a:round/>
              <a:headEnd/>
              <a:tailEnd/>
            </a:ln>
          </p:spPr>
          <p:txBody>
            <a:bodyPr/>
            <a:lstStyle/>
            <a:p>
              <a:endParaRPr lang="el-GR"/>
            </a:p>
          </p:txBody>
        </p:sp>
        <p:sp>
          <p:nvSpPr>
            <p:cNvPr id="41250" name="Freeform 840"/>
            <p:cNvSpPr>
              <a:spLocks/>
            </p:cNvSpPr>
            <p:nvPr/>
          </p:nvSpPr>
          <p:spPr bwMode="auto">
            <a:xfrm>
              <a:off x="4573" y="2138"/>
              <a:ext cx="42" cy="27"/>
            </a:xfrm>
            <a:custGeom>
              <a:avLst/>
              <a:gdLst>
                <a:gd name="T0" fmla="*/ 0 w 42"/>
                <a:gd name="T1" fmla="*/ 0 h 27"/>
                <a:gd name="T2" fmla="*/ 5 w 42"/>
                <a:gd name="T3" fmla="*/ 0 h 27"/>
                <a:gd name="T4" fmla="*/ 12 w 42"/>
                <a:gd name="T5" fmla="*/ 3 h 27"/>
                <a:gd name="T6" fmla="*/ 19 w 42"/>
                <a:gd name="T7" fmla="*/ 5 h 27"/>
                <a:gd name="T8" fmla="*/ 26 w 42"/>
                <a:gd name="T9" fmla="*/ 8 h 27"/>
                <a:gd name="T10" fmla="*/ 33 w 42"/>
                <a:gd name="T11" fmla="*/ 13 h 27"/>
                <a:gd name="T12" fmla="*/ 39 w 42"/>
                <a:gd name="T13" fmla="*/ 16 h 27"/>
                <a:gd name="T14" fmla="*/ 41 w 42"/>
                <a:gd name="T15" fmla="*/ 22 h 27"/>
                <a:gd name="T16" fmla="*/ 42 w 42"/>
                <a:gd name="T17" fmla="*/ 27 h 27"/>
                <a:gd name="T18" fmla="*/ 41 w 42"/>
                <a:gd name="T19" fmla="*/ 27 h 27"/>
                <a:gd name="T20" fmla="*/ 40 w 42"/>
                <a:gd name="T21" fmla="*/ 27 h 27"/>
                <a:gd name="T22" fmla="*/ 39 w 42"/>
                <a:gd name="T23" fmla="*/ 27 h 27"/>
                <a:gd name="T24" fmla="*/ 38 w 42"/>
                <a:gd name="T25" fmla="*/ 27 h 27"/>
                <a:gd name="T26" fmla="*/ 30 w 42"/>
                <a:gd name="T27" fmla="*/ 20 h 27"/>
                <a:gd name="T28" fmla="*/ 21 w 42"/>
                <a:gd name="T29" fmla="*/ 16 h 27"/>
                <a:gd name="T30" fmla="*/ 12 w 42"/>
                <a:gd name="T31" fmla="*/ 13 h 27"/>
                <a:gd name="T32" fmla="*/ 2 w 42"/>
                <a:gd name="T33" fmla="*/ 6 h 27"/>
                <a:gd name="T34" fmla="*/ 2 w 42"/>
                <a:gd name="T35" fmla="*/ 5 h 27"/>
                <a:gd name="T36" fmla="*/ 2 w 42"/>
                <a:gd name="T37" fmla="*/ 3 h 27"/>
                <a:gd name="T38" fmla="*/ 0 w 42"/>
                <a:gd name="T39" fmla="*/ 1 h 27"/>
                <a:gd name="T40" fmla="*/ 0 w 42"/>
                <a:gd name="T41" fmla="*/ 0 h 27"/>
                <a:gd name="T42" fmla="*/ 0 w 42"/>
                <a:gd name="T43" fmla="*/ 0 h 27"/>
                <a:gd name="T44" fmla="*/ 0 w 42"/>
                <a:gd name="T45" fmla="*/ 0 h 27"/>
                <a:gd name="T46" fmla="*/ 0 w 42"/>
                <a:gd name="T47" fmla="*/ 0 h 27"/>
                <a:gd name="T48" fmla="*/ 0 w 42"/>
                <a:gd name="T49" fmla="*/ 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27"/>
                <a:gd name="T77" fmla="*/ 42 w 42"/>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27">
                  <a:moveTo>
                    <a:pt x="0" y="0"/>
                  </a:moveTo>
                  <a:lnTo>
                    <a:pt x="5" y="0"/>
                  </a:lnTo>
                  <a:lnTo>
                    <a:pt x="12" y="3"/>
                  </a:lnTo>
                  <a:lnTo>
                    <a:pt x="19" y="5"/>
                  </a:lnTo>
                  <a:lnTo>
                    <a:pt x="26" y="8"/>
                  </a:lnTo>
                  <a:lnTo>
                    <a:pt x="33" y="13"/>
                  </a:lnTo>
                  <a:lnTo>
                    <a:pt x="39" y="16"/>
                  </a:lnTo>
                  <a:lnTo>
                    <a:pt x="41" y="22"/>
                  </a:lnTo>
                  <a:lnTo>
                    <a:pt x="42" y="27"/>
                  </a:lnTo>
                  <a:lnTo>
                    <a:pt x="41" y="27"/>
                  </a:lnTo>
                  <a:lnTo>
                    <a:pt x="40" y="27"/>
                  </a:lnTo>
                  <a:lnTo>
                    <a:pt x="39" y="27"/>
                  </a:lnTo>
                  <a:lnTo>
                    <a:pt x="38" y="27"/>
                  </a:lnTo>
                  <a:lnTo>
                    <a:pt x="30" y="20"/>
                  </a:lnTo>
                  <a:lnTo>
                    <a:pt x="21" y="16"/>
                  </a:lnTo>
                  <a:lnTo>
                    <a:pt x="12" y="13"/>
                  </a:lnTo>
                  <a:lnTo>
                    <a:pt x="2" y="6"/>
                  </a:lnTo>
                  <a:lnTo>
                    <a:pt x="2" y="5"/>
                  </a:lnTo>
                  <a:lnTo>
                    <a:pt x="2" y="3"/>
                  </a:lnTo>
                  <a:lnTo>
                    <a:pt x="0" y="1"/>
                  </a:lnTo>
                  <a:lnTo>
                    <a:pt x="0" y="0"/>
                  </a:lnTo>
                  <a:close/>
                </a:path>
              </a:pathLst>
            </a:custGeom>
            <a:solidFill>
              <a:srgbClr val="000000"/>
            </a:solidFill>
            <a:ln w="9525">
              <a:noFill/>
              <a:round/>
              <a:headEnd/>
              <a:tailEnd/>
            </a:ln>
          </p:spPr>
          <p:txBody>
            <a:bodyPr/>
            <a:lstStyle/>
            <a:p>
              <a:endParaRPr lang="el-GR"/>
            </a:p>
          </p:txBody>
        </p:sp>
        <p:sp>
          <p:nvSpPr>
            <p:cNvPr id="41251" name="Freeform 841"/>
            <p:cNvSpPr>
              <a:spLocks/>
            </p:cNvSpPr>
            <p:nvPr/>
          </p:nvSpPr>
          <p:spPr bwMode="auto">
            <a:xfrm>
              <a:off x="4572" y="2580"/>
              <a:ext cx="13" cy="30"/>
            </a:xfrm>
            <a:custGeom>
              <a:avLst/>
              <a:gdLst>
                <a:gd name="T0" fmla="*/ 0 w 13"/>
                <a:gd name="T1" fmla="*/ 24 h 30"/>
                <a:gd name="T2" fmla="*/ 3 w 13"/>
                <a:gd name="T3" fmla="*/ 16 h 30"/>
                <a:gd name="T4" fmla="*/ 5 w 13"/>
                <a:gd name="T5" fmla="*/ 10 h 30"/>
                <a:gd name="T6" fmla="*/ 6 w 13"/>
                <a:gd name="T7" fmla="*/ 6 h 30"/>
                <a:gd name="T8" fmla="*/ 8 w 13"/>
                <a:gd name="T9" fmla="*/ 0 h 30"/>
                <a:gd name="T10" fmla="*/ 9 w 13"/>
                <a:gd name="T11" fmla="*/ 2 h 30"/>
                <a:gd name="T12" fmla="*/ 10 w 13"/>
                <a:gd name="T13" fmla="*/ 2 h 30"/>
                <a:gd name="T14" fmla="*/ 11 w 13"/>
                <a:gd name="T15" fmla="*/ 2 h 30"/>
                <a:gd name="T16" fmla="*/ 13 w 13"/>
                <a:gd name="T17" fmla="*/ 3 h 30"/>
                <a:gd name="T18" fmla="*/ 13 w 13"/>
                <a:gd name="T19" fmla="*/ 8 h 30"/>
                <a:gd name="T20" fmla="*/ 10 w 13"/>
                <a:gd name="T21" fmla="*/ 16 h 30"/>
                <a:gd name="T22" fmla="*/ 8 w 13"/>
                <a:gd name="T23" fmla="*/ 24 h 30"/>
                <a:gd name="T24" fmla="*/ 3 w 13"/>
                <a:gd name="T25" fmla="*/ 30 h 30"/>
                <a:gd name="T26" fmla="*/ 1 w 13"/>
                <a:gd name="T27" fmla="*/ 29 h 30"/>
                <a:gd name="T28" fmla="*/ 0 w 13"/>
                <a:gd name="T29" fmla="*/ 29 h 30"/>
                <a:gd name="T30" fmla="*/ 0 w 13"/>
                <a:gd name="T31" fmla="*/ 26 h 30"/>
                <a:gd name="T32" fmla="*/ 0 w 13"/>
                <a:gd name="T33" fmla="*/ 24 h 30"/>
                <a:gd name="T34" fmla="*/ 0 w 13"/>
                <a:gd name="T35" fmla="*/ 24 h 30"/>
                <a:gd name="T36" fmla="*/ 0 w 13"/>
                <a:gd name="T37" fmla="*/ 24 h 30"/>
                <a:gd name="T38" fmla="*/ 0 w 13"/>
                <a:gd name="T39" fmla="*/ 24 h 30"/>
                <a:gd name="T40" fmla="*/ 0 w 13"/>
                <a:gd name="T41" fmla="*/ 2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0"/>
                <a:gd name="T65" fmla="*/ 13 w 13"/>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0">
                  <a:moveTo>
                    <a:pt x="0" y="24"/>
                  </a:moveTo>
                  <a:lnTo>
                    <a:pt x="3" y="16"/>
                  </a:lnTo>
                  <a:lnTo>
                    <a:pt x="5" y="10"/>
                  </a:lnTo>
                  <a:lnTo>
                    <a:pt x="6" y="6"/>
                  </a:lnTo>
                  <a:lnTo>
                    <a:pt x="8" y="0"/>
                  </a:lnTo>
                  <a:lnTo>
                    <a:pt x="9" y="2"/>
                  </a:lnTo>
                  <a:lnTo>
                    <a:pt x="10" y="2"/>
                  </a:lnTo>
                  <a:lnTo>
                    <a:pt x="11" y="2"/>
                  </a:lnTo>
                  <a:lnTo>
                    <a:pt x="13" y="3"/>
                  </a:lnTo>
                  <a:lnTo>
                    <a:pt x="13" y="8"/>
                  </a:lnTo>
                  <a:lnTo>
                    <a:pt x="10" y="16"/>
                  </a:lnTo>
                  <a:lnTo>
                    <a:pt x="8" y="24"/>
                  </a:lnTo>
                  <a:lnTo>
                    <a:pt x="3" y="30"/>
                  </a:lnTo>
                  <a:lnTo>
                    <a:pt x="1" y="29"/>
                  </a:lnTo>
                  <a:lnTo>
                    <a:pt x="0" y="29"/>
                  </a:lnTo>
                  <a:lnTo>
                    <a:pt x="0" y="26"/>
                  </a:lnTo>
                  <a:lnTo>
                    <a:pt x="0" y="24"/>
                  </a:lnTo>
                  <a:close/>
                </a:path>
              </a:pathLst>
            </a:custGeom>
            <a:solidFill>
              <a:srgbClr val="000000"/>
            </a:solidFill>
            <a:ln w="9525">
              <a:noFill/>
              <a:round/>
              <a:headEnd/>
              <a:tailEnd/>
            </a:ln>
          </p:spPr>
          <p:txBody>
            <a:bodyPr/>
            <a:lstStyle/>
            <a:p>
              <a:endParaRPr lang="el-GR"/>
            </a:p>
          </p:txBody>
        </p:sp>
        <p:sp>
          <p:nvSpPr>
            <p:cNvPr id="41252" name="Freeform 842"/>
            <p:cNvSpPr>
              <a:spLocks/>
            </p:cNvSpPr>
            <p:nvPr/>
          </p:nvSpPr>
          <p:spPr bwMode="auto">
            <a:xfrm>
              <a:off x="4623" y="2661"/>
              <a:ext cx="21" cy="25"/>
            </a:xfrm>
            <a:custGeom>
              <a:avLst/>
              <a:gdLst>
                <a:gd name="T0" fmla="*/ 1 w 21"/>
                <a:gd name="T1" fmla="*/ 23 h 25"/>
                <a:gd name="T2" fmla="*/ 5 w 21"/>
                <a:gd name="T3" fmla="*/ 17 h 25"/>
                <a:gd name="T4" fmla="*/ 9 w 21"/>
                <a:gd name="T5" fmla="*/ 11 h 25"/>
                <a:gd name="T6" fmla="*/ 12 w 21"/>
                <a:gd name="T7" fmla="*/ 6 h 25"/>
                <a:gd name="T8" fmla="*/ 17 w 21"/>
                <a:gd name="T9" fmla="*/ 0 h 25"/>
                <a:gd name="T10" fmla="*/ 18 w 21"/>
                <a:gd name="T11" fmla="*/ 0 h 25"/>
                <a:gd name="T12" fmla="*/ 20 w 21"/>
                <a:gd name="T13" fmla="*/ 0 h 25"/>
                <a:gd name="T14" fmla="*/ 21 w 21"/>
                <a:gd name="T15" fmla="*/ 0 h 25"/>
                <a:gd name="T16" fmla="*/ 21 w 21"/>
                <a:gd name="T17" fmla="*/ 0 h 25"/>
                <a:gd name="T18" fmla="*/ 20 w 21"/>
                <a:gd name="T19" fmla="*/ 6 h 25"/>
                <a:gd name="T20" fmla="*/ 16 w 21"/>
                <a:gd name="T21" fmla="*/ 12 h 25"/>
                <a:gd name="T22" fmla="*/ 12 w 21"/>
                <a:gd name="T23" fmla="*/ 19 h 25"/>
                <a:gd name="T24" fmla="*/ 7 w 21"/>
                <a:gd name="T25" fmla="*/ 25 h 25"/>
                <a:gd name="T26" fmla="*/ 4 w 21"/>
                <a:gd name="T27" fmla="*/ 25 h 25"/>
                <a:gd name="T28" fmla="*/ 1 w 21"/>
                <a:gd name="T29" fmla="*/ 25 h 25"/>
                <a:gd name="T30" fmla="*/ 0 w 21"/>
                <a:gd name="T31" fmla="*/ 24 h 25"/>
                <a:gd name="T32" fmla="*/ 1 w 21"/>
                <a:gd name="T33" fmla="*/ 23 h 25"/>
                <a:gd name="T34" fmla="*/ 1 w 21"/>
                <a:gd name="T35" fmla="*/ 23 h 25"/>
                <a:gd name="T36" fmla="*/ 1 w 21"/>
                <a:gd name="T37" fmla="*/ 23 h 25"/>
                <a:gd name="T38" fmla="*/ 1 w 21"/>
                <a:gd name="T39" fmla="*/ 23 h 25"/>
                <a:gd name="T40" fmla="*/ 1 w 21"/>
                <a:gd name="T41" fmla="*/ 23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1" y="23"/>
                  </a:moveTo>
                  <a:lnTo>
                    <a:pt x="5" y="17"/>
                  </a:lnTo>
                  <a:lnTo>
                    <a:pt x="9" y="11"/>
                  </a:lnTo>
                  <a:lnTo>
                    <a:pt x="12" y="6"/>
                  </a:lnTo>
                  <a:lnTo>
                    <a:pt x="17" y="0"/>
                  </a:lnTo>
                  <a:lnTo>
                    <a:pt x="18" y="0"/>
                  </a:lnTo>
                  <a:lnTo>
                    <a:pt x="20" y="0"/>
                  </a:lnTo>
                  <a:lnTo>
                    <a:pt x="21" y="0"/>
                  </a:lnTo>
                  <a:lnTo>
                    <a:pt x="20" y="6"/>
                  </a:lnTo>
                  <a:lnTo>
                    <a:pt x="16" y="12"/>
                  </a:lnTo>
                  <a:lnTo>
                    <a:pt x="12" y="19"/>
                  </a:lnTo>
                  <a:lnTo>
                    <a:pt x="7" y="25"/>
                  </a:lnTo>
                  <a:lnTo>
                    <a:pt x="4" y="25"/>
                  </a:lnTo>
                  <a:lnTo>
                    <a:pt x="1" y="25"/>
                  </a:lnTo>
                  <a:lnTo>
                    <a:pt x="0" y="24"/>
                  </a:lnTo>
                  <a:lnTo>
                    <a:pt x="1" y="23"/>
                  </a:lnTo>
                  <a:close/>
                </a:path>
              </a:pathLst>
            </a:custGeom>
            <a:solidFill>
              <a:srgbClr val="000000"/>
            </a:solidFill>
            <a:ln w="9525">
              <a:noFill/>
              <a:round/>
              <a:headEnd/>
              <a:tailEnd/>
            </a:ln>
          </p:spPr>
          <p:txBody>
            <a:bodyPr/>
            <a:lstStyle/>
            <a:p>
              <a:endParaRPr lang="el-GR"/>
            </a:p>
          </p:txBody>
        </p:sp>
        <p:sp>
          <p:nvSpPr>
            <p:cNvPr id="41253" name="Freeform 843"/>
            <p:cNvSpPr>
              <a:spLocks/>
            </p:cNvSpPr>
            <p:nvPr/>
          </p:nvSpPr>
          <p:spPr bwMode="auto">
            <a:xfrm>
              <a:off x="4650" y="2617"/>
              <a:ext cx="8" cy="10"/>
            </a:xfrm>
            <a:custGeom>
              <a:avLst/>
              <a:gdLst>
                <a:gd name="T0" fmla="*/ 0 w 8"/>
                <a:gd name="T1" fmla="*/ 3 h 10"/>
                <a:gd name="T2" fmla="*/ 1 w 8"/>
                <a:gd name="T3" fmla="*/ 2 h 10"/>
                <a:gd name="T4" fmla="*/ 3 w 8"/>
                <a:gd name="T5" fmla="*/ 2 h 10"/>
                <a:gd name="T6" fmla="*/ 4 w 8"/>
                <a:gd name="T7" fmla="*/ 2 h 10"/>
                <a:gd name="T8" fmla="*/ 6 w 8"/>
                <a:gd name="T9" fmla="*/ 0 h 10"/>
                <a:gd name="T10" fmla="*/ 8 w 8"/>
                <a:gd name="T11" fmla="*/ 2 h 10"/>
                <a:gd name="T12" fmla="*/ 6 w 8"/>
                <a:gd name="T13" fmla="*/ 5 h 10"/>
                <a:gd name="T14" fmla="*/ 6 w 8"/>
                <a:gd name="T15" fmla="*/ 8 h 10"/>
                <a:gd name="T16" fmla="*/ 4 w 8"/>
                <a:gd name="T17" fmla="*/ 9 h 10"/>
                <a:gd name="T18" fmla="*/ 1 w 8"/>
                <a:gd name="T19" fmla="*/ 10 h 10"/>
                <a:gd name="T20" fmla="*/ 0 w 8"/>
                <a:gd name="T21" fmla="*/ 9 h 10"/>
                <a:gd name="T22" fmla="*/ 0 w 8"/>
                <a:gd name="T23" fmla="*/ 8 h 10"/>
                <a:gd name="T24" fmla="*/ 0 w 8"/>
                <a:gd name="T25" fmla="*/ 5 h 10"/>
                <a:gd name="T26" fmla="*/ 0 w 8"/>
                <a:gd name="T27" fmla="*/ 3 h 10"/>
                <a:gd name="T28" fmla="*/ 0 w 8"/>
                <a:gd name="T29" fmla="*/ 3 h 10"/>
                <a:gd name="T30" fmla="*/ 0 w 8"/>
                <a:gd name="T31" fmla="*/ 3 h 10"/>
                <a:gd name="T32" fmla="*/ 0 w 8"/>
                <a:gd name="T33" fmla="*/ 3 h 10"/>
                <a:gd name="T34" fmla="*/ 0 w 8"/>
                <a:gd name="T35" fmla="*/ 3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0"/>
                <a:gd name="T56" fmla="*/ 8 w 8"/>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0">
                  <a:moveTo>
                    <a:pt x="0" y="3"/>
                  </a:moveTo>
                  <a:lnTo>
                    <a:pt x="1" y="2"/>
                  </a:lnTo>
                  <a:lnTo>
                    <a:pt x="3" y="2"/>
                  </a:lnTo>
                  <a:lnTo>
                    <a:pt x="4" y="2"/>
                  </a:lnTo>
                  <a:lnTo>
                    <a:pt x="6" y="0"/>
                  </a:lnTo>
                  <a:lnTo>
                    <a:pt x="8" y="2"/>
                  </a:lnTo>
                  <a:lnTo>
                    <a:pt x="6" y="5"/>
                  </a:lnTo>
                  <a:lnTo>
                    <a:pt x="6" y="8"/>
                  </a:lnTo>
                  <a:lnTo>
                    <a:pt x="4" y="9"/>
                  </a:lnTo>
                  <a:lnTo>
                    <a:pt x="1" y="10"/>
                  </a:lnTo>
                  <a:lnTo>
                    <a:pt x="0" y="9"/>
                  </a:lnTo>
                  <a:lnTo>
                    <a:pt x="0" y="8"/>
                  </a:lnTo>
                  <a:lnTo>
                    <a:pt x="0" y="5"/>
                  </a:lnTo>
                  <a:lnTo>
                    <a:pt x="0" y="3"/>
                  </a:lnTo>
                  <a:close/>
                </a:path>
              </a:pathLst>
            </a:custGeom>
            <a:solidFill>
              <a:srgbClr val="000000"/>
            </a:solidFill>
            <a:ln w="9525">
              <a:noFill/>
              <a:round/>
              <a:headEnd/>
              <a:tailEnd/>
            </a:ln>
          </p:spPr>
          <p:txBody>
            <a:bodyPr/>
            <a:lstStyle/>
            <a:p>
              <a:endParaRPr lang="el-GR"/>
            </a:p>
          </p:txBody>
        </p:sp>
        <p:sp>
          <p:nvSpPr>
            <p:cNvPr id="41254" name="Freeform 844"/>
            <p:cNvSpPr>
              <a:spLocks/>
            </p:cNvSpPr>
            <p:nvPr/>
          </p:nvSpPr>
          <p:spPr bwMode="auto">
            <a:xfrm>
              <a:off x="4654" y="2706"/>
              <a:ext cx="16" cy="15"/>
            </a:xfrm>
            <a:custGeom>
              <a:avLst/>
              <a:gdLst>
                <a:gd name="T0" fmla="*/ 1 w 16"/>
                <a:gd name="T1" fmla="*/ 13 h 15"/>
                <a:gd name="T2" fmla="*/ 5 w 16"/>
                <a:gd name="T3" fmla="*/ 8 h 15"/>
                <a:gd name="T4" fmla="*/ 7 w 16"/>
                <a:gd name="T5" fmla="*/ 4 h 15"/>
                <a:gd name="T6" fmla="*/ 10 w 16"/>
                <a:gd name="T7" fmla="*/ 1 h 15"/>
                <a:gd name="T8" fmla="*/ 12 w 16"/>
                <a:gd name="T9" fmla="*/ 0 h 15"/>
                <a:gd name="T10" fmla="*/ 13 w 16"/>
                <a:gd name="T11" fmla="*/ 0 h 15"/>
                <a:gd name="T12" fmla="*/ 15 w 16"/>
                <a:gd name="T13" fmla="*/ 0 h 15"/>
                <a:gd name="T14" fmla="*/ 15 w 16"/>
                <a:gd name="T15" fmla="*/ 1 h 15"/>
                <a:gd name="T16" fmla="*/ 16 w 16"/>
                <a:gd name="T17" fmla="*/ 4 h 15"/>
                <a:gd name="T18" fmla="*/ 13 w 16"/>
                <a:gd name="T19" fmla="*/ 9 h 15"/>
                <a:gd name="T20" fmla="*/ 11 w 16"/>
                <a:gd name="T21" fmla="*/ 11 h 15"/>
                <a:gd name="T22" fmla="*/ 8 w 16"/>
                <a:gd name="T23" fmla="*/ 13 h 15"/>
                <a:gd name="T24" fmla="*/ 6 w 16"/>
                <a:gd name="T25" fmla="*/ 15 h 15"/>
                <a:gd name="T26" fmla="*/ 4 w 16"/>
                <a:gd name="T27" fmla="*/ 15 h 15"/>
                <a:gd name="T28" fmla="*/ 1 w 16"/>
                <a:gd name="T29" fmla="*/ 15 h 15"/>
                <a:gd name="T30" fmla="*/ 0 w 16"/>
                <a:gd name="T31" fmla="*/ 14 h 15"/>
                <a:gd name="T32" fmla="*/ 1 w 16"/>
                <a:gd name="T33" fmla="*/ 13 h 15"/>
                <a:gd name="T34" fmla="*/ 1 w 16"/>
                <a:gd name="T35" fmla="*/ 13 h 15"/>
                <a:gd name="T36" fmla="*/ 1 w 16"/>
                <a:gd name="T37" fmla="*/ 13 h 15"/>
                <a:gd name="T38" fmla="*/ 1 w 16"/>
                <a:gd name="T39" fmla="*/ 13 h 15"/>
                <a:gd name="T40" fmla="*/ 1 w 16"/>
                <a:gd name="T41" fmla="*/ 13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5"/>
                <a:gd name="T65" fmla="*/ 16 w 16"/>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5">
                  <a:moveTo>
                    <a:pt x="1" y="13"/>
                  </a:moveTo>
                  <a:lnTo>
                    <a:pt x="5" y="8"/>
                  </a:lnTo>
                  <a:lnTo>
                    <a:pt x="7" y="4"/>
                  </a:lnTo>
                  <a:lnTo>
                    <a:pt x="10" y="1"/>
                  </a:lnTo>
                  <a:lnTo>
                    <a:pt x="12" y="0"/>
                  </a:lnTo>
                  <a:lnTo>
                    <a:pt x="13" y="0"/>
                  </a:lnTo>
                  <a:lnTo>
                    <a:pt x="15" y="0"/>
                  </a:lnTo>
                  <a:lnTo>
                    <a:pt x="15" y="1"/>
                  </a:lnTo>
                  <a:lnTo>
                    <a:pt x="16" y="4"/>
                  </a:lnTo>
                  <a:lnTo>
                    <a:pt x="13" y="9"/>
                  </a:lnTo>
                  <a:lnTo>
                    <a:pt x="11" y="11"/>
                  </a:lnTo>
                  <a:lnTo>
                    <a:pt x="8" y="13"/>
                  </a:lnTo>
                  <a:lnTo>
                    <a:pt x="6" y="15"/>
                  </a:lnTo>
                  <a:lnTo>
                    <a:pt x="4" y="15"/>
                  </a:lnTo>
                  <a:lnTo>
                    <a:pt x="1" y="15"/>
                  </a:lnTo>
                  <a:lnTo>
                    <a:pt x="0" y="14"/>
                  </a:lnTo>
                  <a:lnTo>
                    <a:pt x="1" y="13"/>
                  </a:lnTo>
                  <a:close/>
                </a:path>
              </a:pathLst>
            </a:custGeom>
            <a:solidFill>
              <a:srgbClr val="000000"/>
            </a:solidFill>
            <a:ln w="9525">
              <a:noFill/>
              <a:round/>
              <a:headEnd/>
              <a:tailEnd/>
            </a:ln>
          </p:spPr>
          <p:txBody>
            <a:bodyPr/>
            <a:lstStyle/>
            <a:p>
              <a:endParaRPr lang="el-GR"/>
            </a:p>
          </p:txBody>
        </p:sp>
        <p:sp>
          <p:nvSpPr>
            <p:cNvPr id="41255" name="Freeform 845"/>
            <p:cNvSpPr>
              <a:spLocks/>
            </p:cNvSpPr>
            <p:nvPr/>
          </p:nvSpPr>
          <p:spPr bwMode="auto">
            <a:xfrm>
              <a:off x="4680" y="2607"/>
              <a:ext cx="15" cy="33"/>
            </a:xfrm>
            <a:custGeom>
              <a:avLst/>
              <a:gdLst>
                <a:gd name="T0" fmla="*/ 0 w 15"/>
                <a:gd name="T1" fmla="*/ 28 h 33"/>
                <a:gd name="T2" fmla="*/ 1 w 15"/>
                <a:gd name="T3" fmla="*/ 21 h 33"/>
                <a:gd name="T4" fmla="*/ 3 w 15"/>
                <a:gd name="T5" fmla="*/ 17 h 33"/>
                <a:gd name="T6" fmla="*/ 6 w 15"/>
                <a:gd name="T7" fmla="*/ 12 h 33"/>
                <a:gd name="T8" fmla="*/ 10 w 15"/>
                <a:gd name="T9" fmla="*/ 2 h 33"/>
                <a:gd name="T10" fmla="*/ 11 w 15"/>
                <a:gd name="T11" fmla="*/ 2 h 33"/>
                <a:gd name="T12" fmla="*/ 12 w 15"/>
                <a:gd name="T13" fmla="*/ 0 h 33"/>
                <a:gd name="T14" fmla="*/ 13 w 15"/>
                <a:gd name="T15" fmla="*/ 0 h 33"/>
                <a:gd name="T16" fmla="*/ 15 w 15"/>
                <a:gd name="T17" fmla="*/ 0 h 33"/>
                <a:gd name="T18" fmla="*/ 13 w 15"/>
                <a:gd name="T19" fmla="*/ 8 h 33"/>
                <a:gd name="T20" fmla="*/ 11 w 15"/>
                <a:gd name="T21" fmla="*/ 17 h 33"/>
                <a:gd name="T22" fmla="*/ 7 w 15"/>
                <a:gd name="T23" fmla="*/ 25 h 33"/>
                <a:gd name="T24" fmla="*/ 2 w 15"/>
                <a:gd name="T25" fmla="*/ 33 h 33"/>
                <a:gd name="T26" fmla="*/ 1 w 15"/>
                <a:gd name="T27" fmla="*/ 33 h 33"/>
                <a:gd name="T28" fmla="*/ 1 w 15"/>
                <a:gd name="T29" fmla="*/ 33 h 33"/>
                <a:gd name="T30" fmla="*/ 1 w 15"/>
                <a:gd name="T31" fmla="*/ 33 h 33"/>
                <a:gd name="T32" fmla="*/ 0 w 15"/>
                <a:gd name="T33" fmla="*/ 31 h 33"/>
                <a:gd name="T34" fmla="*/ 0 w 15"/>
                <a:gd name="T35" fmla="*/ 30 h 33"/>
                <a:gd name="T36" fmla="*/ 0 w 15"/>
                <a:gd name="T37" fmla="*/ 29 h 33"/>
                <a:gd name="T38" fmla="*/ 0 w 15"/>
                <a:gd name="T39" fmla="*/ 29 h 33"/>
                <a:gd name="T40" fmla="*/ 0 w 15"/>
                <a:gd name="T41" fmla="*/ 28 h 33"/>
                <a:gd name="T42" fmla="*/ 0 w 15"/>
                <a:gd name="T43" fmla="*/ 28 h 33"/>
                <a:gd name="T44" fmla="*/ 0 w 15"/>
                <a:gd name="T45" fmla="*/ 28 h 33"/>
                <a:gd name="T46" fmla="*/ 0 w 15"/>
                <a:gd name="T47" fmla="*/ 28 h 33"/>
                <a:gd name="T48" fmla="*/ 0 w 15"/>
                <a:gd name="T49" fmla="*/ 2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33"/>
                <a:gd name="T77" fmla="*/ 15 w 1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33">
                  <a:moveTo>
                    <a:pt x="0" y="28"/>
                  </a:moveTo>
                  <a:lnTo>
                    <a:pt x="1" y="21"/>
                  </a:lnTo>
                  <a:lnTo>
                    <a:pt x="3" y="17"/>
                  </a:lnTo>
                  <a:lnTo>
                    <a:pt x="6" y="12"/>
                  </a:lnTo>
                  <a:lnTo>
                    <a:pt x="10" y="2"/>
                  </a:lnTo>
                  <a:lnTo>
                    <a:pt x="11" y="2"/>
                  </a:lnTo>
                  <a:lnTo>
                    <a:pt x="12" y="0"/>
                  </a:lnTo>
                  <a:lnTo>
                    <a:pt x="13" y="0"/>
                  </a:lnTo>
                  <a:lnTo>
                    <a:pt x="15" y="0"/>
                  </a:lnTo>
                  <a:lnTo>
                    <a:pt x="13" y="8"/>
                  </a:lnTo>
                  <a:lnTo>
                    <a:pt x="11" y="17"/>
                  </a:lnTo>
                  <a:lnTo>
                    <a:pt x="7" y="25"/>
                  </a:lnTo>
                  <a:lnTo>
                    <a:pt x="2" y="33"/>
                  </a:lnTo>
                  <a:lnTo>
                    <a:pt x="1" y="33"/>
                  </a:lnTo>
                  <a:lnTo>
                    <a:pt x="0" y="31"/>
                  </a:lnTo>
                  <a:lnTo>
                    <a:pt x="0" y="30"/>
                  </a:lnTo>
                  <a:lnTo>
                    <a:pt x="0" y="29"/>
                  </a:lnTo>
                  <a:lnTo>
                    <a:pt x="0" y="28"/>
                  </a:lnTo>
                  <a:close/>
                </a:path>
              </a:pathLst>
            </a:custGeom>
            <a:solidFill>
              <a:srgbClr val="000000"/>
            </a:solidFill>
            <a:ln w="9525">
              <a:noFill/>
              <a:round/>
              <a:headEnd/>
              <a:tailEnd/>
            </a:ln>
          </p:spPr>
          <p:txBody>
            <a:bodyPr/>
            <a:lstStyle/>
            <a:p>
              <a:endParaRPr lang="el-GR"/>
            </a:p>
          </p:txBody>
        </p:sp>
        <p:sp>
          <p:nvSpPr>
            <p:cNvPr id="41256" name="Freeform 846"/>
            <p:cNvSpPr>
              <a:spLocks/>
            </p:cNvSpPr>
            <p:nvPr/>
          </p:nvSpPr>
          <p:spPr bwMode="auto">
            <a:xfrm>
              <a:off x="4686" y="2780"/>
              <a:ext cx="6" cy="7"/>
            </a:xfrm>
            <a:custGeom>
              <a:avLst/>
              <a:gdLst>
                <a:gd name="T0" fmla="*/ 1 w 6"/>
                <a:gd name="T1" fmla="*/ 0 h 7"/>
                <a:gd name="T2" fmla="*/ 2 w 6"/>
                <a:gd name="T3" fmla="*/ 0 h 7"/>
                <a:gd name="T4" fmla="*/ 4 w 6"/>
                <a:gd name="T5" fmla="*/ 0 h 7"/>
                <a:gd name="T6" fmla="*/ 4 w 6"/>
                <a:gd name="T7" fmla="*/ 0 h 7"/>
                <a:gd name="T8" fmla="*/ 5 w 6"/>
                <a:gd name="T9" fmla="*/ 0 h 7"/>
                <a:gd name="T10" fmla="*/ 5 w 6"/>
                <a:gd name="T11" fmla="*/ 2 h 7"/>
                <a:gd name="T12" fmla="*/ 6 w 6"/>
                <a:gd name="T13" fmla="*/ 3 h 7"/>
                <a:gd name="T14" fmla="*/ 6 w 6"/>
                <a:gd name="T15" fmla="*/ 5 h 7"/>
                <a:gd name="T16" fmla="*/ 6 w 6"/>
                <a:gd name="T17" fmla="*/ 7 h 7"/>
                <a:gd name="T18" fmla="*/ 5 w 6"/>
                <a:gd name="T19" fmla="*/ 7 h 7"/>
                <a:gd name="T20" fmla="*/ 4 w 6"/>
                <a:gd name="T21" fmla="*/ 7 h 7"/>
                <a:gd name="T22" fmla="*/ 1 w 6"/>
                <a:gd name="T23" fmla="*/ 7 h 7"/>
                <a:gd name="T24" fmla="*/ 0 w 6"/>
                <a:gd name="T25" fmla="*/ 7 h 7"/>
                <a:gd name="T26" fmla="*/ 1 w 6"/>
                <a:gd name="T27" fmla="*/ 5 h 7"/>
                <a:gd name="T28" fmla="*/ 1 w 6"/>
                <a:gd name="T29" fmla="*/ 4 h 7"/>
                <a:gd name="T30" fmla="*/ 1 w 6"/>
                <a:gd name="T31" fmla="*/ 3 h 7"/>
                <a:gd name="T32" fmla="*/ 1 w 6"/>
                <a:gd name="T33" fmla="*/ 0 h 7"/>
                <a:gd name="T34" fmla="*/ 1 w 6"/>
                <a:gd name="T35" fmla="*/ 0 h 7"/>
                <a:gd name="T36" fmla="*/ 1 w 6"/>
                <a:gd name="T37" fmla="*/ 0 h 7"/>
                <a:gd name="T38" fmla="*/ 1 w 6"/>
                <a:gd name="T39" fmla="*/ 0 h 7"/>
                <a:gd name="T40" fmla="*/ 1 w 6"/>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7"/>
                <a:gd name="T65" fmla="*/ 6 w 6"/>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7">
                  <a:moveTo>
                    <a:pt x="1" y="0"/>
                  </a:moveTo>
                  <a:lnTo>
                    <a:pt x="2" y="0"/>
                  </a:lnTo>
                  <a:lnTo>
                    <a:pt x="4" y="0"/>
                  </a:lnTo>
                  <a:lnTo>
                    <a:pt x="5" y="0"/>
                  </a:lnTo>
                  <a:lnTo>
                    <a:pt x="5" y="2"/>
                  </a:lnTo>
                  <a:lnTo>
                    <a:pt x="6" y="3"/>
                  </a:lnTo>
                  <a:lnTo>
                    <a:pt x="6" y="5"/>
                  </a:lnTo>
                  <a:lnTo>
                    <a:pt x="6" y="7"/>
                  </a:lnTo>
                  <a:lnTo>
                    <a:pt x="5" y="7"/>
                  </a:lnTo>
                  <a:lnTo>
                    <a:pt x="4" y="7"/>
                  </a:lnTo>
                  <a:lnTo>
                    <a:pt x="1" y="7"/>
                  </a:lnTo>
                  <a:lnTo>
                    <a:pt x="0" y="7"/>
                  </a:lnTo>
                  <a:lnTo>
                    <a:pt x="1" y="5"/>
                  </a:lnTo>
                  <a:lnTo>
                    <a:pt x="1" y="4"/>
                  </a:lnTo>
                  <a:lnTo>
                    <a:pt x="1" y="3"/>
                  </a:lnTo>
                  <a:lnTo>
                    <a:pt x="1" y="0"/>
                  </a:lnTo>
                  <a:close/>
                </a:path>
              </a:pathLst>
            </a:custGeom>
            <a:solidFill>
              <a:srgbClr val="000000"/>
            </a:solidFill>
            <a:ln w="9525">
              <a:noFill/>
              <a:round/>
              <a:headEnd/>
              <a:tailEnd/>
            </a:ln>
          </p:spPr>
          <p:txBody>
            <a:bodyPr/>
            <a:lstStyle/>
            <a:p>
              <a:endParaRPr lang="el-GR"/>
            </a:p>
          </p:txBody>
        </p:sp>
        <p:sp>
          <p:nvSpPr>
            <p:cNvPr id="41257" name="Freeform 847"/>
            <p:cNvSpPr>
              <a:spLocks/>
            </p:cNvSpPr>
            <p:nvPr/>
          </p:nvSpPr>
          <p:spPr bwMode="auto">
            <a:xfrm>
              <a:off x="4725" y="2423"/>
              <a:ext cx="9" cy="23"/>
            </a:xfrm>
            <a:custGeom>
              <a:avLst/>
              <a:gdLst>
                <a:gd name="T0" fmla="*/ 0 w 9"/>
                <a:gd name="T1" fmla="*/ 3 h 23"/>
                <a:gd name="T2" fmla="*/ 2 w 9"/>
                <a:gd name="T3" fmla="*/ 0 h 23"/>
                <a:gd name="T4" fmla="*/ 4 w 9"/>
                <a:gd name="T5" fmla="*/ 0 h 23"/>
                <a:gd name="T6" fmla="*/ 5 w 9"/>
                <a:gd name="T7" fmla="*/ 0 h 23"/>
                <a:gd name="T8" fmla="*/ 7 w 9"/>
                <a:gd name="T9" fmla="*/ 2 h 23"/>
                <a:gd name="T10" fmla="*/ 7 w 9"/>
                <a:gd name="T11" fmla="*/ 7 h 23"/>
                <a:gd name="T12" fmla="*/ 8 w 9"/>
                <a:gd name="T13" fmla="*/ 12 h 23"/>
                <a:gd name="T14" fmla="*/ 8 w 9"/>
                <a:gd name="T15" fmla="*/ 18 h 23"/>
                <a:gd name="T16" fmla="*/ 9 w 9"/>
                <a:gd name="T17" fmla="*/ 23 h 23"/>
                <a:gd name="T18" fmla="*/ 4 w 9"/>
                <a:gd name="T19" fmla="*/ 20 h 23"/>
                <a:gd name="T20" fmla="*/ 2 w 9"/>
                <a:gd name="T21" fmla="*/ 14 h 23"/>
                <a:gd name="T22" fmla="*/ 0 w 9"/>
                <a:gd name="T23" fmla="*/ 7 h 23"/>
                <a:gd name="T24" fmla="*/ 0 w 9"/>
                <a:gd name="T25" fmla="*/ 3 h 23"/>
                <a:gd name="T26" fmla="*/ 0 w 9"/>
                <a:gd name="T27" fmla="*/ 3 h 23"/>
                <a:gd name="T28" fmla="*/ 0 w 9"/>
                <a:gd name="T29" fmla="*/ 3 h 23"/>
                <a:gd name="T30" fmla="*/ 0 w 9"/>
                <a:gd name="T31" fmla="*/ 3 h 23"/>
                <a:gd name="T32" fmla="*/ 0 w 9"/>
                <a:gd name="T33" fmla="*/ 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23"/>
                <a:gd name="T53" fmla="*/ 9 w 9"/>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23">
                  <a:moveTo>
                    <a:pt x="0" y="3"/>
                  </a:moveTo>
                  <a:lnTo>
                    <a:pt x="2" y="0"/>
                  </a:lnTo>
                  <a:lnTo>
                    <a:pt x="4" y="0"/>
                  </a:lnTo>
                  <a:lnTo>
                    <a:pt x="5" y="0"/>
                  </a:lnTo>
                  <a:lnTo>
                    <a:pt x="7" y="2"/>
                  </a:lnTo>
                  <a:lnTo>
                    <a:pt x="7" y="7"/>
                  </a:lnTo>
                  <a:lnTo>
                    <a:pt x="8" y="12"/>
                  </a:lnTo>
                  <a:lnTo>
                    <a:pt x="8" y="18"/>
                  </a:lnTo>
                  <a:lnTo>
                    <a:pt x="9" y="23"/>
                  </a:lnTo>
                  <a:lnTo>
                    <a:pt x="4" y="20"/>
                  </a:lnTo>
                  <a:lnTo>
                    <a:pt x="2" y="14"/>
                  </a:lnTo>
                  <a:lnTo>
                    <a:pt x="0" y="7"/>
                  </a:lnTo>
                  <a:lnTo>
                    <a:pt x="0" y="3"/>
                  </a:lnTo>
                  <a:close/>
                </a:path>
              </a:pathLst>
            </a:custGeom>
            <a:solidFill>
              <a:srgbClr val="000000"/>
            </a:solidFill>
            <a:ln w="9525">
              <a:noFill/>
              <a:round/>
              <a:headEnd/>
              <a:tailEnd/>
            </a:ln>
          </p:spPr>
          <p:txBody>
            <a:bodyPr/>
            <a:lstStyle/>
            <a:p>
              <a:endParaRPr lang="el-GR"/>
            </a:p>
          </p:txBody>
        </p:sp>
        <p:sp>
          <p:nvSpPr>
            <p:cNvPr id="41258" name="Freeform 848"/>
            <p:cNvSpPr>
              <a:spLocks/>
            </p:cNvSpPr>
            <p:nvPr/>
          </p:nvSpPr>
          <p:spPr bwMode="auto">
            <a:xfrm>
              <a:off x="4730" y="2641"/>
              <a:ext cx="13" cy="24"/>
            </a:xfrm>
            <a:custGeom>
              <a:avLst/>
              <a:gdLst>
                <a:gd name="T0" fmla="*/ 2 w 13"/>
                <a:gd name="T1" fmla="*/ 21 h 24"/>
                <a:gd name="T2" fmla="*/ 7 w 13"/>
                <a:gd name="T3" fmla="*/ 10 h 24"/>
                <a:gd name="T4" fmla="*/ 9 w 13"/>
                <a:gd name="T5" fmla="*/ 3 h 24"/>
                <a:gd name="T6" fmla="*/ 10 w 13"/>
                <a:gd name="T7" fmla="*/ 1 h 24"/>
                <a:gd name="T8" fmla="*/ 12 w 13"/>
                <a:gd name="T9" fmla="*/ 0 h 24"/>
                <a:gd name="T10" fmla="*/ 13 w 13"/>
                <a:gd name="T11" fmla="*/ 3 h 24"/>
                <a:gd name="T12" fmla="*/ 12 w 13"/>
                <a:gd name="T13" fmla="*/ 10 h 24"/>
                <a:gd name="T14" fmla="*/ 10 w 13"/>
                <a:gd name="T15" fmla="*/ 16 h 24"/>
                <a:gd name="T16" fmla="*/ 8 w 13"/>
                <a:gd name="T17" fmla="*/ 23 h 24"/>
                <a:gd name="T18" fmla="*/ 7 w 13"/>
                <a:gd name="T19" fmla="*/ 23 h 24"/>
                <a:gd name="T20" fmla="*/ 5 w 13"/>
                <a:gd name="T21" fmla="*/ 23 h 24"/>
                <a:gd name="T22" fmla="*/ 4 w 13"/>
                <a:gd name="T23" fmla="*/ 24 h 24"/>
                <a:gd name="T24" fmla="*/ 3 w 13"/>
                <a:gd name="T25" fmla="*/ 24 h 24"/>
                <a:gd name="T26" fmla="*/ 2 w 13"/>
                <a:gd name="T27" fmla="*/ 22 h 24"/>
                <a:gd name="T28" fmla="*/ 0 w 13"/>
                <a:gd name="T29" fmla="*/ 21 h 24"/>
                <a:gd name="T30" fmla="*/ 0 w 13"/>
                <a:gd name="T31" fmla="*/ 21 h 24"/>
                <a:gd name="T32" fmla="*/ 2 w 13"/>
                <a:gd name="T33" fmla="*/ 21 h 24"/>
                <a:gd name="T34" fmla="*/ 2 w 13"/>
                <a:gd name="T35" fmla="*/ 21 h 24"/>
                <a:gd name="T36" fmla="*/ 2 w 13"/>
                <a:gd name="T37" fmla="*/ 21 h 24"/>
                <a:gd name="T38" fmla="*/ 2 w 13"/>
                <a:gd name="T39" fmla="*/ 21 h 24"/>
                <a:gd name="T40" fmla="*/ 2 w 13"/>
                <a:gd name="T41" fmla="*/ 2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4"/>
                <a:gd name="T65" fmla="*/ 13 w 1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4">
                  <a:moveTo>
                    <a:pt x="2" y="21"/>
                  </a:moveTo>
                  <a:lnTo>
                    <a:pt x="7" y="10"/>
                  </a:lnTo>
                  <a:lnTo>
                    <a:pt x="9" y="3"/>
                  </a:lnTo>
                  <a:lnTo>
                    <a:pt x="10" y="1"/>
                  </a:lnTo>
                  <a:lnTo>
                    <a:pt x="12" y="0"/>
                  </a:lnTo>
                  <a:lnTo>
                    <a:pt x="13" y="3"/>
                  </a:lnTo>
                  <a:lnTo>
                    <a:pt x="12" y="10"/>
                  </a:lnTo>
                  <a:lnTo>
                    <a:pt x="10" y="16"/>
                  </a:lnTo>
                  <a:lnTo>
                    <a:pt x="8" y="23"/>
                  </a:lnTo>
                  <a:lnTo>
                    <a:pt x="7" y="23"/>
                  </a:lnTo>
                  <a:lnTo>
                    <a:pt x="5" y="23"/>
                  </a:lnTo>
                  <a:lnTo>
                    <a:pt x="4" y="24"/>
                  </a:lnTo>
                  <a:lnTo>
                    <a:pt x="3" y="24"/>
                  </a:lnTo>
                  <a:lnTo>
                    <a:pt x="2" y="22"/>
                  </a:lnTo>
                  <a:lnTo>
                    <a:pt x="0" y="21"/>
                  </a:lnTo>
                  <a:lnTo>
                    <a:pt x="2" y="21"/>
                  </a:lnTo>
                  <a:close/>
                </a:path>
              </a:pathLst>
            </a:custGeom>
            <a:solidFill>
              <a:srgbClr val="000000"/>
            </a:solidFill>
            <a:ln w="9525">
              <a:noFill/>
              <a:round/>
              <a:headEnd/>
              <a:tailEnd/>
            </a:ln>
          </p:spPr>
          <p:txBody>
            <a:bodyPr/>
            <a:lstStyle/>
            <a:p>
              <a:endParaRPr lang="el-GR"/>
            </a:p>
          </p:txBody>
        </p:sp>
        <p:sp>
          <p:nvSpPr>
            <p:cNvPr id="41259" name="Freeform 849"/>
            <p:cNvSpPr>
              <a:spLocks/>
            </p:cNvSpPr>
            <p:nvPr/>
          </p:nvSpPr>
          <p:spPr bwMode="auto">
            <a:xfrm>
              <a:off x="4746" y="2484"/>
              <a:ext cx="8" cy="56"/>
            </a:xfrm>
            <a:custGeom>
              <a:avLst/>
              <a:gdLst>
                <a:gd name="T0" fmla="*/ 0 w 8"/>
                <a:gd name="T1" fmla="*/ 0 h 56"/>
                <a:gd name="T2" fmla="*/ 2 w 8"/>
                <a:gd name="T3" fmla="*/ 0 h 56"/>
                <a:gd name="T4" fmla="*/ 3 w 8"/>
                <a:gd name="T5" fmla="*/ 0 h 56"/>
                <a:gd name="T6" fmla="*/ 3 w 8"/>
                <a:gd name="T7" fmla="*/ 0 h 56"/>
                <a:gd name="T8" fmla="*/ 4 w 8"/>
                <a:gd name="T9" fmla="*/ 0 h 56"/>
                <a:gd name="T10" fmla="*/ 7 w 8"/>
                <a:gd name="T11" fmla="*/ 10 h 56"/>
                <a:gd name="T12" fmla="*/ 8 w 8"/>
                <a:gd name="T13" fmla="*/ 27 h 56"/>
                <a:gd name="T14" fmla="*/ 8 w 8"/>
                <a:gd name="T15" fmla="*/ 44 h 56"/>
                <a:gd name="T16" fmla="*/ 4 w 8"/>
                <a:gd name="T17" fmla="*/ 56 h 56"/>
                <a:gd name="T18" fmla="*/ 3 w 8"/>
                <a:gd name="T19" fmla="*/ 56 h 56"/>
                <a:gd name="T20" fmla="*/ 3 w 8"/>
                <a:gd name="T21" fmla="*/ 54 h 56"/>
                <a:gd name="T22" fmla="*/ 2 w 8"/>
                <a:gd name="T23" fmla="*/ 54 h 56"/>
                <a:gd name="T24" fmla="*/ 0 w 8"/>
                <a:gd name="T25" fmla="*/ 54 h 56"/>
                <a:gd name="T26" fmla="*/ 0 w 8"/>
                <a:gd name="T27" fmla="*/ 41 h 56"/>
                <a:gd name="T28" fmla="*/ 0 w 8"/>
                <a:gd name="T29" fmla="*/ 27 h 56"/>
                <a:gd name="T30" fmla="*/ 0 w 8"/>
                <a:gd name="T31" fmla="*/ 14 h 56"/>
                <a:gd name="T32" fmla="*/ 0 w 8"/>
                <a:gd name="T33" fmla="*/ 0 h 56"/>
                <a:gd name="T34" fmla="*/ 0 w 8"/>
                <a:gd name="T35" fmla="*/ 0 h 56"/>
                <a:gd name="T36" fmla="*/ 0 w 8"/>
                <a:gd name="T37" fmla="*/ 0 h 56"/>
                <a:gd name="T38" fmla="*/ 0 w 8"/>
                <a:gd name="T39" fmla="*/ 0 h 56"/>
                <a:gd name="T40" fmla="*/ 0 w 8"/>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6"/>
                <a:gd name="T65" fmla="*/ 8 w 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6">
                  <a:moveTo>
                    <a:pt x="0" y="0"/>
                  </a:moveTo>
                  <a:lnTo>
                    <a:pt x="2" y="0"/>
                  </a:lnTo>
                  <a:lnTo>
                    <a:pt x="3" y="0"/>
                  </a:lnTo>
                  <a:lnTo>
                    <a:pt x="4" y="0"/>
                  </a:lnTo>
                  <a:lnTo>
                    <a:pt x="7" y="10"/>
                  </a:lnTo>
                  <a:lnTo>
                    <a:pt x="8" y="27"/>
                  </a:lnTo>
                  <a:lnTo>
                    <a:pt x="8" y="44"/>
                  </a:lnTo>
                  <a:lnTo>
                    <a:pt x="4" y="56"/>
                  </a:lnTo>
                  <a:lnTo>
                    <a:pt x="3" y="56"/>
                  </a:lnTo>
                  <a:lnTo>
                    <a:pt x="3" y="54"/>
                  </a:lnTo>
                  <a:lnTo>
                    <a:pt x="2" y="54"/>
                  </a:lnTo>
                  <a:lnTo>
                    <a:pt x="0" y="54"/>
                  </a:lnTo>
                  <a:lnTo>
                    <a:pt x="0" y="41"/>
                  </a:lnTo>
                  <a:lnTo>
                    <a:pt x="0" y="27"/>
                  </a:lnTo>
                  <a:lnTo>
                    <a:pt x="0" y="14"/>
                  </a:lnTo>
                  <a:lnTo>
                    <a:pt x="0" y="0"/>
                  </a:lnTo>
                  <a:close/>
                </a:path>
              </a:pathLst>
            </a:custGeom>
            <a:solidFill>
              <a:srgbClr val="000000"/>
            </a:solidFill>
            <a:ln w="9525">
              <a:noFill/>
              <a:round/>
              <a:headEnd/>
              <a:tailEnd/>
            </a:ln>
          </p:spPr>
          <p:txBody>
            <a:bodyPr/>
            <a:lstStyle/>
            <a:p>
              <a:endParaRPr lang="el-GR"/>
            </a:p>
          </p:txBody>
        </p:sp>
        <p:sp>
          <p:nvSpPr>
            <p:cNvPr id="41260" name="Freeform 850"/>
            <p:cNvSpPr>
              <a:spLocks/>
            </p:cNvSpPr>
            <p:nvPr/>
          </p:nvSpPr>
          <p:spPr bwMode="auto">
            <a:xfrm>
              <a:off x="4745" y="2733"/>
              <a:ext cx="10" cy="15"/>
            </a:xfrm>
            <a:custGeom>
              <a:avLst/>
              <a:gdLst>
                <a:gd name="T0" fmla="*/ 1 w 10"/>
                <a:gd name="T1" fmla="*/ 8 h 15"/>
                <a:gd name="T2" fmla="*/ 3 w 10"/>
                <a:gd name="T3" fmla="*/ 5 h 15"/>
                <a:gd name="T4" fmla="*/ 4 w 10"/>
                <a:gd name="T5" fmla="*/ 3 h 15"/>
                <a:gd name="T6" fmla="*/ 4 w 10"/>
                <a:gd name="T7" fmla="*/ 2 h 15"/>
                <a:gd name="T8" fmla="*/ 5 w 10"/>
                <a:gd name="T9" fmla="*/ 0 h 15"/>
                <a:gd name="T10" fmla="*/ 6 w 10"/>
                <a:gd name="T11" fmla="*/ 0 h 15"/>
                <a:gd name="T12" fmla="*/ 8 w 10"/>
                <a:gd name="T13" fmla="*/ 0 h 15"/>
                <a:gd name="T14" fmla="*/ 9 w 10"/>
                <a:gd name="T15" fmla="*/ 0 h 15"/>
                <a:gd name="T16" fmla="*/ 10 w 10"/>
                <a:gd name="T17" fmla="*/ 0 h 15"/>
                <a:gd name="T18" fmla="*/ 10 w 10"/>
                <a:gd name="T19" fmla="*/ 4 h 15"/>
                <a:gd name="T20" fmla="*/ 9 w 10"/>
                <a:gd name="T21" fmla="*/ 7 h 15"/>
                <a:gd name="T22" fmla="*/ 8 w 10"/>
                <a:gd name="T23" fmla="*/ 10 h 15"/>
                <a:gd name="T24" fmla="*/ 5 w 10"/>
                <a:gd name="T25" fmla="*/ 15 h 15"/>
                <a:gd name="T26" fmla="*/ 4 w 10"/>
                <a:gd name="T27" fmla="*/ 14 h 15"/>
                <a:gd name="T28" fmla="*/ 3 w 10"/>
                <a:gd name="T29" fmla="*/ 14 h 15"/>
                <a:gd name="T30" fmla="*/ 1 w 10"/>
                <a:gd name="T31" fmla="*/ 14 h 15"/>
                <a:gd name="T32" fmla="*/ 0 w 10"/>
                <a:gd name="T33" fmla="*/ 14 h 15"/>
                <a:gd name="T34" fmla="*/ 0 w 10"/>
                <a:gd name="T35" fmla="*/ 13 h 15"/>
                <a:gd name="T36" fmla="*/ 1 w 10"/>
                <a:gd name="T37" fmla="*/ 10 h 15"/>
                <a:gd name="T38" fmla="*/ 1 w 10"/>
                <a:gd name="T39" fmla="*/ 9 h 15"/>
                <a:gd name="T40" fmla="*/ 1 w 10"/>
                <a:gd name="T41" fmla="*/ 8 h 15"/>
                <a:gd name="T42" fmla="*/ 1 w 10"/>
                <a:gd name="T43" fmla="*/ 8 h 15"/>
                <a:gd name="T44" fmla="*/ 1 w 10"/>
                <a:gd name="T45" fmla="*/ 8 h 15"/>
                <a:gd name="T46" fmla="*/ 1 w 10"/>
                <a:gd name="T47" fmla="*/ 8 h 15"/>
                <a:gd name="T48" fmla="*/ 1 w 10"/>
                <a:gd name="T49" fmla="*/ 8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5"/>
                <a:gd name="T77" fmla="*/ 10 w 10"/>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5">
                  <a:moveTo>
                    <a:pt x="1" y="8"/>
                  </a:moveTo>
                  <a:lnTo>
                    <a:pt x="3" y="5"/>
                  </a:lnTo>
                  <a:lnTo>
                    <a:pt x="4" y="3"/>
                  </a:lnTo>
                  <a:lnTo>
                    <a:pt x="4" y="2"/>
                  </a:lnTo>
                  <a:lnTo>
                    <a:pt x="5" y="0"/>
                  </a:lnTo>
                  <a:lnTo>
                    <a:pt x="6" y="0"/>
                  </a:lnTo>
                  <a:lnTo>
                    <a:pt x="8" y="0"/>
                  </a:lnTo>
                  <a:lnTo>
                    <a:pt x="9" y="0"/>
                  </a:lnTo>
                  <a:lnTo>
                    <a:pt x="10" y="0"/>
                  </a:lnTo>
                  <a:lnTo>
                    <a:pt x="10" y="4"/>
                  </a:lnTo>
                  <a:lnTo>
                    <a:pt x="9" y="7"/>
                  </a:lnTo>
                  <a:lnTo>
                    <a:pt x="8" y="10"/>
                  </a:lnTo>
                  <a:lnTo>
                    <a:pt x="5" y="15"/>
                  </a:lnTo>
                  <a:lnTo>
                    <a:pt x="4" y="14"/>
                  </a:lnTo>
                  <a:lnTo>
                    <a:pt x="3" y="14"/>
                  </a:lnTo>
                  <a:lnTo>
                    <a:pt x="1" y="14"/>
                  </a:lnTo>
                  <a:lnTo>
                    <a:pt x="0" y="14"/>
                  </a:lnTo>
                  <a:lnTo>
                    <a:pt x="0" y="13"/>
                  </a:lnTo>
                  <a:lnTo>
                    <a:pt x="1" y="10"/>
                  </a:lnTo>
                  <a:lnTo>
                    <a:pt x="1" y="9"/>
                  </a:lnTo>
                  <a:lnTo>
                    <a:pt x="1" y="8"/>
                  </a:lnTo>
                  <a:close/>
                </a:path>
              </a:pathLst>
            </a:custGeom>
            <a:solidFill>
              <a:srgbClr val="000000"/>
            </a:solidFill>
            <a:ln w="9525">
              <a:noFill/>
              <a:round/>
              <a:headEnd/>
              <a:tailEnd/>
            </a:ln>
          </p:spPr>
          <p:txBody>
            <a:bodyPr/>
            <a:lstStyle/>
            <a:p>
              <a:endParaRPr lang="el-GR"/>
            </a:p>
          </p:txBody>
        </p:sp>
        <p:sp>
          <p:nvSpPr>
            <p:cNvPr id="41261" name="Freeform 851"/>
            <p:cNvSpPr>
              <a:spLocks/>
            </p:cNvSpPr>
            <p:nvPr/>
          </p:nvSpPr>
          <p:spPr bwMode="auto">
            <a:xfrm>
              <a:off x="4761" y="2351"/>
              <a:ext cx="11" cy="29"/>
            </a:xfrm>
            <a:custGeom>
              <a:avLst/>
              <a:gdLst>
                <a:gd name="T0" fmla="*/ 0 w 11"/>
                <a:gd name="T1" fmla="*/ 0 h 29"/>
                <a:gd name="T2" fmla="*/ 2 w 11"/>
                <a:gd name="T3" fmla="*/ 0 h 29"/>
                <a:gd name="T4" fmla="*/ 3 w 11"/>
                <a:gd name="T5" fmla="*/ 0 h 29"/>
                <a:gd name="T6" fmla="*/ 4 w 11"/>
                <a:gd name="T7" fmla="*/ 0 h 29"/>
                <a:gd name="T8" fmla="*/ 5 w 11"/>
                <a:gd name="T9" fmla="*/ 0 h 29"/>
                <a:gd name="T10" fmla="*/ 9 w 11"/>
                <a:gd name="T11" fmla="*/ 6 h 29"/>
                <a:gd name="T12" fmla="*/ 10 w 11"/>
                <a:gd name="T13" fmla="*/ 13 h 29"/>
                <a:gd name="T14" fmla="*/ 11 w 11"/>
                <a:gd name="T15" fmla="*/ 21 h 29"/>
                <a:gd name="T16" fmla="*/ 11 w 11"/>
                <a:gd name="T17" fmla="*/ 29 h 29"/>
                <a:gd name="T18" fmla="*/ 7 w 11"/>
                <a:gd name="T19" fmla="*/ 26 h 29"/>
                <a:gd name="T20" fmla="*/ 3 w 11"/>
                <a:gd name="T21" fmla="*/ 17 h 29"/>
                <a:gd name="T22" fmla="*/ 0 w 11"/>
                <a:gd name="T23" fmla="*/ 7 h 29"/>
                <a:gd name="T24" fmla="*/ 0 w 11"/>
                <a:gd name="T25" fmla="*/ 0 h 29"/>
                <a:gd name="T26" fmla="*/ 0 w 11"/>
                <a:gd name="T27" fmla="*/ 0 h 29"/>
                <a:gd name="T28" fmla="*/ 0 w 11"/>
                <a:gd name="T29" fmla="*/ 0 h 29"/>
                <a:gd name="T30" fmla="*/ 0 w 11"/>
                <a:gd name="T31" fmla="*/ 0 h 29"/>
                <a:gd name="T32" fmla="*/ 0 w 1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9"/>
                <a:gd name="T53" fmla="*/ 11 w 1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9">
                  <a:moveTo>
                    <a:pt x="0" y="0"/>
                  </a:moveTo>
                  <a:lnTo>
                    <a:pt x="2" y="0"/>
                  </a:lnTo>
                  <a:lnTo>
                    <a:pt x="3" y="0"/>
                  </a:lnTo>
                  <a:lnTo>
                    <a:pt x="4" y="0"/>
                  </a:lnTo>
                  <a:lnTo>
                    <a:pt x="5" y="0"/>
                  </a:lnTo>
                  <a:lnTo>
                    <a:pt x="9" y="6"/>
                  </a:lnTo>
                  <a:lnTo>
                    <a:pt x="10" y="13"/>
                  </a:lnTo>
                  <a:lnTo>
                    <a:pt x="11" y="21"/>
                  </a:lnTo>
                  <a:lnTo>
                    <a:pt x="11" y="29"/>
                  </a:lnTo>
                  <a:lnTo>
                    <a:pt x="7" y="26"/>
                  </a:lnTo>
                  <a:lnTo>
                    <a:pt x="3" y="17"/>
                  </a:lnTo>
                  <a:lnTo>
                    <a:pt x="0" y="7"/>
                  </a:lnTo>
                  <a:lnTo>
                    <a:pt x="0" y="0"/>
                  </a:lnTo>
                  <a:close/>
                </a:path>
              </a:pathLst>
            </a:custGeom>
            <a:solidFill>
              <a:srgbClr val="000000"/>
            </a:solidFill>
            <a:ln w="9525">
              <a:noFill/>
              <a:round/>
              <a:headEnd/>
              <a:tailEnd/>
            </a:ln>
          </p:spPr>
          <p:txBody>
            <a:bodyPr/>
            <a:lstStyle/>
            <a:p>
              <a:endParaRPr lang="el-GR"/>
            </a:p>
          </p:txBody>
        </p:sp>
        <p:sp>
          <p:nvSpPr>
            <p:cNvPr id="41262" name="Freeform 852"/>
            <p:cNvSpPr>
              <a:spLocks/>
            </p:cNvSpPr>
            <p:nvPr/>
          </p:nvSpPr>
          <p:spPr bwMode="auto">
            <a:xfrm>
              <a:off x="4774" y="2283"/>
              <a:ext cx="8" cy="6"/>
            </a:xfrm>
            <a:custGeom>
              <a:avLst/>
              <a:gdLst>
                <a:gd name="T0" fmla="*/ 0 w 8"/>
                <a:gd name="T1" fmla="*/ 0 h 6"/>
                <a:gd name="T2" fmla="*/ 1 w 8"/>
                <a:gd name="T3" fmla="*/ 0 h 6"/>
                <a:gd name="T4" fmla="*/ 3 w 8"/>
                <a:gd name="T5" fmla="*/ 0 h 6"/>
                <a:gd name="T6" fmla="*/ 5 w 8"/>
                <a:gd name="T7" fmla="*/ 0 h 6"/>
                <a:gd name="T8" fmla="*/ 6 w 8"/>
                <a:gd name="T9" fmla="*/ 0 h 6"/>
                <a:gd name="T10" fmla="*/ 7 w 8"/>
                <a:gd name="T11" fmla="*/ 1 h 6"/>
                <a:gd name="T12" fmla="*/ 7 w 8"/>
                <a:gd name="T13" fmla="*/ 1 h 6"/>
                <a:gd name="T14" fmla="*/ 7 w 8"/>
                <a:gd name="T15" fmla="*/ 2 h 6"/>
                <a:gd name="T16" fmla="*/ 8 w 8"/>
                <a:gd name="T17" fmla="*/ 3 h 6"/>
                <a:gd name="T18" fmla="*/ 7 w 8"/>
                <a:gd name="T19" fmla="*/ 5 h 6"/>
                <a:gd name="T20" fmla="*/ 7 w 8"/>
                <a:gd name="T21" fmla="*/ 6 h 6"/>
                <a:gd name="T22" fmla="*/ 6 w 8"/>
                <a:gd name="T23" fmla="*/ 6 h 6"/>
                <a:gd name="T24" fmla="*/ 3 w 8"/>
                <a:gd name="T25" fmla="*/ 6 h 6"/>
                <a:gd name="T26" fmla="*/ 2 w 8"/>
                <a:gd name="T27" fmla="*/ 5 h 6"/>
                <a:gd name="T28" fmla="*/ 2 w 8"/>
                <a:gd name="T29" fmla="*/ 2 h 6"/>
                <a:gd name="T30" fmla="*/ 1 w 8"/>
                <a:gd name="T31" fmla="*/ 1 h 6"/>
                <a:gd name="T32" fmla="*/ 0 w 8"/>
                <a:gd name="T33" fmla="*/ 0 h 6"/>
                <a:gd name="T34" fmla="*/ 0 w 8"/>
                <a:gd name="T35" fmla="*/ 0 h 6"/>
                <a:gd name="T36" fmla="*/ 0 w 8"/>
                <a:gd name="T37" fmla="*/ 0 h 6"/>
                <a:gd name="T38" fmla="*/ 0 w 8"/>
                <a:gd name="T39" fmla="*/ 0 h 6"/>
                <a:gd name="T40" fmla="*/ 0 w 8"/>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6"/>
                <a:gd name="T65" fmla="*/ 8 w 8"/>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6">
                  <a:moveTo>
                    <a:pt x="0" y="0"/>
                  </a:moveTo>
                  <a:lnTo>
                    <a:pt x="1" y="0"/>
                  </a:lnTo>
                  <a:lnTo>
                    <a:pt x="3" y="0"/>
                  </a:lnTo>
                  <a:lnTo>
                    <a:pt x="5" y="0"/>
                  </a:lnTo>
                  <a:lnTo>
                    <a:pt x="6" y="0"/>
                  </a:lnTo>
                  <a:lnTo>
                    <a:pt x="7" y="1"/>
                  </a:lnTo>
                  <a:lnTo>
                    <a:pt x="7" y="2"/>
                  </a:lnTo>
                  <a:lnTo>
                    <a:pt x="8" y="3"/>
                  </a:lnTo>
                  <a:lnTo>
                    <a:pt x="7" y="5"/>
                  </a:lnTo>
                  <a:lnTo>
                    <a:pt x="7" y="6"/>
                  </a:lnTo>
                  <a:lnTo>
                    <a:pt x="6" y="6"/>
                  </a:lnTo>
                  <a:lnTo>
                    <a:pt x="3" y="6"/>
                  </a:lnTo>
                  <a:lnTo>
                    <a:pt x="2" y="5"/>
                  </a:lnTo>
                  <a:lnTo>
                    <a:pt x="2" y="2"/>
                  </a:lnTo>
                  <a:lnTo>
                    <a:pt x="1" y="1"/>
                  </a:lnTo>
                  <a:lnTo>
                    <a:pt x="0" y="0"/>
                  </a:lnTo>
                  <a:close/>
                </a:path>
              </a:pathLst>
            </a:custGeom>
            <a:solidFill>
              <a:srgbClr val="000000"/>
            </a:solidFill>
            <a:ln w="9525">
              <a:noFill/>
              <a:round/>
              <a:headEnd/>
              <a:tailEnd/>
            </a:ln>
          </p:spPr>
          <p:txBody>
            <a:bodyPr/>
            <a:lstStyle/>
            <a:p>
              <a:endParaRPr lang="el-GR"/>
            </a:p>
          </p:txBody>
        </p:sp>
        <p:sp>
          <p:nvSpPr>
            <p:cNvPr id="41263" name="Freeform 853"/>
            <p:cNvSpPr>
              <a:spLocks/>
            </p:cNvSpPr>
            <p:nvPr/>
          </p:nvSpPr>
          <p:spPr bwMode="auto">
            <a:xfrm>
              <a:off x="4781" y="2609"/>
              <a:ext cx="5" cy="10"/>
            </a:xfrm>
            <a:custGeom>
              <a:avLst/>
              <a:gdLst>
                <a:gd name="T0" fmla="*/ 0 w 5"/>
                <a:gd name="T1" fmla="*/ 1 h 10"/>
                <a:gd name="T2" fmla="*/ 1 w 5"/>
                <a:gd name="T3" fmla="*/ 1 h 10"/>
                <a:gd name="T4" fmla="*/ 3 w 5"/>
                <a:gd name="T5" fmla="*/ 0 h 10"/>
                <a:gd name="T6" fmla="*/ 4 w 5"/>
                <a:gd name="T7" fmla="*/ 0 h 10"/>
                <a:gd name="T8" fmla="*/ 5 w 5"/>
                <a:gd name="T9" fmla="*/ 0 h 10"/>
                <a:gd name="T10" fmla="*/ 5 w 5"/>
                <a:gd name="T11" fmla="*/ 2 h 10"/>
                <a:gd name="T12" fmla="*/ 5 w 5"/>
                <a:gd name="T13" fmla="*/ 6 h 10"/>
                <a:gd name="T14" fmla="*/ 4 w 5"/>
                <a:gd name="T15" fmla="*/ 10 h 10"/>
                <a:gd name="T16" fmla="*/ 0 w 5"/>
                <a:gd name="T17" fmla="*/ 10 h 10"/>
                <a:gd name="T18" fmla="*/ 0 w 5"/>
                <a:gd name="T19" fmla="*/ 7 h 10"/>
                <a:gd name="T20" fmla="*/ 0 w 5"/>
                <a:gd name="T21" fmla="*/ 5 h 10"/>
                <a:gd name="T22" fmla="*/ 0 w 5"/>
                <a:gd name="T23" fmla="*/ 3 h 10"/>
                <a:gd name="T24" fmla="*/ 0 w 5"/>
                <a:gd name="T25" fmla="*/ 1 h 10"/>
                <a:gd name="T26" fmla="*/ 0 w 5"/>
                <a:gd name="T27" fmla="*/ 1 h 10"/>
                <a:gd name="T28" fmla="*/ 0 w 5"/>
                <a:gd name="T29" fmla="*/ 1 h 10"/>
                <a:gd name="T30" fmla="*/ 0 w 5"/>
                <a:gd name="T31" fmla="*/ 1 h 10"/>
                <a:gd name="T32" fmla="*/ 0 w 5"/>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10"/>
                <a:gd name="T53" fmla="*/ 5 w 5"/>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10">
                  <a:moveTo>
                    <a:pt x="0" y="1"/>
                  </a:moveTo>
                  <a:lnTo>
                    <a:pt x="1" y="1"/>
                  </a:lnTo>
                  <a:lnTo>
                    <a:pt x="3" y="0"/>
                  </a:lnTo>
                  <a:lnTo>
                    <a:pt x="4" y="0"/>
                  </a:lnTo>
                  <a:lnTo>
                    <a:pt x="5" y="0"/>
                  </a:lnTo>
                  <a:lnTo>
                    <a:pt x="5" y="2"/>
                  </a:lnTo>
                  <a:lnTo>
                    <a:pt x="5" y="6"/>
                  </a:lnTo>
                  <a:lnTo>
                    <a:pt x="4" y="10"/>
                  </a:lnTo>
                  <a:lnTo>
                    <a:pt x="0" y="10"/>
                  </a:lnTo>
                  <a:lnTo>
                    <a:pt x="0" y="7"/>
                  </a:lnTo>
                  <a:lnTo>
                    <a:pt x="0" y="5"/>
                  </a:lnTo>
                  <a:lnTo>
                    <a:pt x="0" y="3"/>
                  </a:lnTo>
                  <a:lnTo>
                    <a:pt x="0" y="1"/>
                  </a:lnTo>
                  <a:close/>
                </a:path>
              </a:pathLst>
            </a:custGeom>
            <a:solidFill>
              <a:srgbClr val="000000"/>
            </a:solidFill>
            <a:ln w="9525">
              <a:noFill/>
              <a:round/>
              <a:headEnd/>
              <a:tailEnd/>
            </a:ln>
          </p:spPr>
          <p:txBody>
            <a:bodyPr/>
            <a:lstStyle/>
            <a:p>
              <a:endParaRPr lang="el-GR"/>
            </a:p>
          </p:txBody>
        </p:sp>
        <p:sp>
          <p:nvSpPr>
            <p:cNvPr id="41264" name="Freeform 854"/>
            <p:cNvSpPr>
              <a:spLocks/>
            </p:cNvSpPr>
            <p:nvPr/>
          </p:nvSpPr>
          <p:spPr bwMode="auto">
            <a:xfrm>
              <a:off x="4793" y="2630"/>
              <a:ext cx="13" cy="28"/>
            </a:xfrm>
            <a:custGeom>
              <a:avLst/>
              <a:gdLst>
                <a:gd name="T0" fmla="*/ 0 w 13"/>
                <a:gd name="T1" fmla="*/ 23 h 28"/>
                <a:gd name="T2" fmla="*/ 2 w 13"/>
                <a:gd name="T3" fmla="*/ 16 h 28"/>
                <a:gd name="T4" fmla="*/ 5 w 13"/>
                <a:gd name="T5" fmla="*/ 7 h 28"/>
                <a:gd name="T6" fmla="*/ 8 w 13"/>
                <a:gd name="T7" fmla="*/ 1 h 28"/>
                <a:gd name="T8" fmla="*/ 13 w 13"/>
                <a:gd name="T9" fmla="*/ 0 h 28"/>
                <a:gd name="T10" fmla="*/ 12 w 13"/>
                <a:gd name="T11" fmla="*/ 6 h 28"/>
                <a:gd name="T12" fmla="*/ 10 w 13"/>
                <a:gd name="T13" fmla="*/ 12 h 28"/>
                <a:gd name="T14" fmla="*/ 8 w 13"/>
                <a:gd name="T15" fmla="*/ 19 h 28"/>
                <a:gd name="T16" fmla="*/ 4 w 13"/>
                <a:gd name="T17" fmla="*/ 28 h 28"/>
                <a:gd name="T18" fmla="*/ 4 w 13"/>
                <a:gd name="T19" fmla="*/ 27 h 28"/>
                <a:gd name="T20" fmla="*/ 3 w 13"/>
                <a:gd name="T21" fmla="*/ 27 h 28"/>
                <a:gd name="T22" fmla="*/ 2 w 13"/>
                <a:gd name="T23" fmla="*/ 27 h 28"/>
                <a:gd name="T24" fmla="*/ 0 w 13"/>
                <a:gd name="T25" fmla="*/ 27 h 28"/>
                <a:gd name="T26" fmla="*/ 0 w 13"/>
                <a:gd name="T27" fmla="*/ 26 h 28"/>
                <a:gd name="T28" fmla="*/ 0 w 13"/>
                <a:gd name="T29" fmla="*/ 24 h 28"/>
                <a:gd name="T30" fmla="*/ 0 w 13"/>
                <a:gd name="T31" fmla="*/ 24 h 28"/>
                <a:gd name="T32" fmla="*/ 0 w 13"/>
                <a:gd name="T33" fmla="*/ 23 h 28"/>
                <a:gd name="T34" fmla="*/ 0 w 13"/>
                <a:gd name="T35" fmla="*/ 23 h 28"/>
                <a:gd name="T36" fmla="*/ 0 w 13"/>
                <a:gd name="T37" fmla="*/ 23 h 28"/>
                <a:gd name="T38" fmla="*/ 0 w 13"/>
                <a:gd name="T39" fmla="*/ 23 h 28"/>
                <a:gd name="T40" fmla="*/ 0 w 13"/>
                <a:gd name="T41" fmla="*/ 23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8"/>
                <a:gd name="T65" fmla="*/ 13 w 1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8">
                  <a:moveTo>
                    <a:pt x="0" y="23"/>
                  </a:moveTo>
                  <a:lnTo>
                    <a:pt x="2" y="16"/>
                  </a:lnTo>
                  <a:lnTo>
                    <a:pt x="5" y="7"/>
                  </a:lnTo>
                  <a:lnTo>
                    <a:pt x="8" y="1"/>
                  </a:lnTo>
                  <a:lnTo>
                    <a:pt x="13" y="0"/>
                  </a:lnTo>
                  <a:lnTo>
                    <a:pt x="12" y="6"/>
                  </a:lnTo>
                  <a:lnTo>
                    <a:pt x="10" y="12"/>
                  </a:lnTo>
                  <a:lnTo>
                    <a:pt x="8" y="19"/>
                  </a:lnTo>
                  <a:lnTo>
                    <a:pt x="4" y="28"/>
                  </a:lnTo>
                  <a:lnTo>
                    <a:pt x="4" y="27"/>
                  </a:lnTo>
                  <a:lnTo>
                    <a:pt x="3" y="27"/>
                  </a:lnTo>
                  <a:lnTo>
                    <a:pt x="2" y="27"/>
                  </a:lnTo>
                  <a:lnTo>
                    <a:pt x="0" y="27"/>
                  </a:lnTo>
                  <a:lnTo>
                    <a:pt x="0" y="26"/>
                  </a:lnTo>
                  <a:lnTo>
                    <a:pt x="0" y="24"/>
                  </a:lnTo>
                  <a:lnTo>
                    <a:pt x="0" y="23"/>
                  </a:lnTo>
                  <a:close/>
                </a:path>
              </a:pathLst>
            </a:custGeom>
            <a:solidFill>
              <a:srgbClr val="000000"/>
            </a:solidFill>
            <a:ln w="9525">
              <a:noFill/>
              <a:round/>
              <a:headEnd/>
              <a:tailEnd/>
            </a:ln>
          </p:spPr>
          <p:txBody>
            <a:bodyPr/>
            <a:lstStyle/>
            <a:p>
              <a:endParaRPr lang="el-GR"/>
            </a:p>
          </p:txBody>
        </p:sp>
        <p:sp>
          <p:nvSpPr>
            <p:cNvPr id="41265" name="Freeform 855"/>
            <p:cNvSpPr>
              <a:spLocks/>
            </p:cNvSpPr>
            <p:nvPr/>
          </p:nvSpPr>
          <p:spPr bwMode="auto">
            <a:xfrm>
              <a:off x="4819" y="2412"/>
              <a:ext cx="14" cy="40"/>
            </a:xfrm>
            <a:custGeom>
              <a:avLst/>
              <a:gdLst>
                <a:gd name="T0" fmla="*/ 0 w 14"/>
                <a:gd name="T1" fmla="*/ 0 h 40"/>
                <a:gd name="T2" fmla="*/ 2 w 14"/>
                <a:gd name="T3" fmla="*/ 0 h 40"/>
                <a:gd name="T4" fmla="*/ 4 w 14"/>
                <a:gd name="T5" fmla="*/ 0 h 40"/>
                <a:gd name="T6" fmla="*/ 5 w 14"/>
                <a:gd name="T7" fmla="*/ 2 h 40"/>
                <a:gd name="T8" fmla="*/ 7 w 14"/>
                <a:gd name="T9" fmla="*/ 2 h 40"/>
                <a:gd name="T10" fmla="*/ 10 w 14"/>
                <a:gd name="T11" fmla="*/ 10 h 40"/>
                <a:gd name="T12" fmla="*/ 13 w 14"/>
                <a:gd name="T13" fmla="*/ 19 h 40"/>
                <a:gd name="T14" fmla="*/ 14 w 14"/>
                <a:gd name="T15" fmla="*/ 28 h 40"/>
                <a:gd name="T16" fmla="*/ 14 w 14"/>
                <a:gd name="T17" fmla="*/ 39 h 40"/>
                <a:gd name="T18" fmla="*/ 13 w 14"/>
                <a:gd name="T19" fmla="*/ 39 h 40"/>
                <a:gd name="T20" fmla="*/ 13 w 14"/>
                <a:gd name="T21" fmla="*/ 39 h 40"/>
                <a:gd name="T22" fmla="*/ 12 w 14"/>
                <a:gd name="T23" fmla="*/ 39 h 40"/>
                <a:gd name="T24" fmla="*/ 10 w 14"/>
                <a:gd name="T25" fmla="*/ 40 h 40"/>
                <a:gd name="T26" fmla="*/ 9 w 14"/>
                <a:gd name="T27" fmla="*/ 31 h 40"/>
                <a:gd name="T28" fmla="*/ 8 w 14"/>
                <a:gd name="T29" fmla="*/ 25 h 40"/>
                <a:gd name="T30" fmla="*/ 5 w 14"/>
                <a:gd name="T31" fmla="*/ 15 h 40"/>
                <a:gd name="T32" fmla="*/ 0 w 14"/>
                <a:gd name="T33" fmla="*/ 0 h 40"/>
                <a:gd name="T34" fmla="*/ 0 w 14"/>
                <a:gd name="T35" fmla="*/ 0 h 40"/>
                <a:gd name="T36" fmla="*/ 0 w 14"/>
                <a:gd name="T37" fmla="*/ 0 h 40"/>
                <a:gd name="T38" fmla="*/ 0 w 14"/>
                <a:gd name="T39" fmla="*/ 0 h 40"/>
                <a:gd name="T40" fmla="*/ 0 w 14"/>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40"/>
                <a:gd name="T65" fmla="*/ 14 w 14"/>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40">
                  <a:moveTo>
                    <a:pt x="0" y="0"/>
                  </a:moveTo>
                  <a:lnTo>
                    <a:pt x="2" y="0"/>
                  </a:lnTo>
                  <a:lnTo>
                    <a:pt x="4" y="0"/>
                  </a:lnTo>
                  <a:lnTo>
                    <a:pt x="5" y="2"/>
                  </a:lnTo>
                  <a:lnTo>
                    <a:pt x="7" y="2"/>
                  </a:lnTo>
                  <a:lnTo>
                    <a:pt x="10" y="10"/>
                  </a:lnTo>
                  <a:lnTo>
                    <a:pt x="13" y="19"/>
                  </a:lnTo>
                  <a:lnTo>
                    <a:pt x="14" y="28"/>
                  </a:lnTo>
                  <a:lnTo>
                    <a:pt x="14" y="39"/>
                  </a:lnTo>
                  <a:lnTo>
                    <a:pt x="13" y="39"/>
                  </a:lnTo>
                  <a:lnTo>
                    <a:pt x="12" y="39"/>
                  </a:lnTo>
                  <a:lnTo>
                    <a:pt x="10" y="40"/>
                  </a:lnTo>
                  <a:lnTo>
                    <a:pt x="9" y="31"/>
                  </a:lnTo>
                  <a:lnTo>
                    <a:pt x="8" y="25"/>
                  </a:lnTo>
                  <a:lnTo>
                    <a:pt x="5" y="15"/>
                  </a:lnTo>
                  <a:lnTo>
                    <a:pt x="0" y="0"/>
                  </a:lnTo>
                  <a:close/>
                </a:path>
              </a:pathLst>
            </a:custGeom>
            <a:solidFill>
              <a:srgbClr val="000000"/>
            </a:solidFill>
            <a:ln w="9525">
              <a:noFill/>
              <a:round/>
              <a:headEnd/>
              <a:tailEnd/>
            </a:ln>
          </p:spPr>
          <p:txBody>
            <a:bodyPr/>
            <a:lstStyle/>
            <a:p>
              <a:endParaRPr lang="el-GR"/>
            </a:p>
          </p:txBody>
        </p:sp>
      </p:grpSp>
      <p:grpSp>
        <p:nvGrpSpPr>
          <p:cNvPr id="40969" name="Group 856"/>
          <p:cNvGrpSpPr>
            <a:grpSpLocks/>
          </p:cNvGrpSpPr>
          <p:nvPr/>
        </p:nvGrpSpPr>
        <p:grpSpPr bwMode="auto">
          <a:xfrm>
            <a:off x="5943600" y="3962400"/>
            <a:ext cx="2840038" cy="2671763"/>
            <a:chOff x="3456" y="1680"/>
            <a:chExt cx="1789" cy="1683"/>
          </a:xfrm>
        </p:grpSpPr>
        <p:sp>
          <p:nvSpPr>
            <p:cNvPr id="41072" name="Rectangle 857"/>
            <p:cNvSpPr>
              <a:spLocks noChangeArrowheads="1"/>
            </p:cNvSpPr>
            <p:nvPr/>
          </p:nvSpPr>
          <p:spPr bwMode="auto">
            <a:xfrm>
              <a:off x="3456" y="1680"/>
              <a:ext cx="1789" cy="1683"/>
            </a:xfrm>
            <a:prstGeom prst="rect">
              <a:avLst/>
            </a:prstGeom>
            <a:solidFill>
              <a:srgbClr val="000000"/>
            </a:solidFill>
            <a:ln w="9525">
              <a:noFill/>
              <a:miter lim="800000"/>
              <a:headEnd/>
              <a:tailEnd/>
            </a:ln>
          </p:spPr>
          <p:txBody>
            <a:bodyPr/>
            <a:lstStyle/>
            <a:p>
              <a:endParaRPr lang="el-GR"/>
            </a:p>
          </p:txBody>
        </p:sp>
        <p:sp>
          <p:nvSpPr>
            <p:cNvPr id="41073" name="Rectangle 858"/>
            <p:cNvSpPr>
              <a:spLocks noChangeArrowheads="1"/>
            </p:cNvSpPr>
            <p:nvPr/>
          </p:nvSpPr>
          <p:spPr bwMode="auto">
            <a:xfrm>
              <a:off x="3518" y="1737"/>
              <a:ext cx="1673" cy="1580"/>
            </a:xfrm>
            <a:prstGeom prst="rect">
              <a:avLst/>
            </a:prstGeom>
            <a:solidFill>
              <a:srgbClr val="009933"/>
            </a:solidFill>
            <a:ln w="9525">
              <a:noFill/>
              <a:miter lim="800000"/>
              <a:headEnd/>
              <a:tailEnd/>
            </a:ln>
          </p:spPr>
          <p:txBody>
            <a:bodyPr/>
            <a:lstStyle/>
            <a:p>
              <a:endParaRPr lang="el-GR"/>
            </a:p>
          </p:txBody>
        </p:sp>
        <p:sp>
          <p:nvSpPr>
            <p:cNvPr id="41074" name="Freeform 859"/>
            <p:cNvSpPr>
              <a:spLocks/>
            </p:cNvSpPr>
            <p:nvPr/>
          </p:nvSpPr>
          <p:spPr bwMode="auto">
            <a:xfrm>
              <a:off x="4823" y="2010"/>
              <a:ext cx="10" cy="2"/>
            </a:xfrm>
            <a:custGeom>
              <a:avLst/>
              <a:gdLst>
                <a:gd name="T0" fmla="*/ 1 w 10"/>
                <a:gd name="T1" fmla="*/ 2 h 2"/>
                <a:gd name="T2" fmla="*/ 0 w 10"/>
                <a:gd name="T3" fmla="*/ 1 h 2"/>
                <a:gd name="T4" fmla="*/ 0 w 10"/>
                <a:gd name="T5" fmla="*/ 1 h 2"/>
                <a:gd name="T6" fmla="*/ 0 w 10"/>
                <a:gd name="T7" fmla="*/ 0 h 2"/>
                <a:gd name="T8" fmla="*/ 0 w 10"/>
                <a:gd name="T9" fmla="*/ 0 h 2"/>
                <a:gd name="T10" fmla="*/ 3 w 10"/>
                <a:gd name="T11" fmla="*/ 0 h 2"/>
                <a:gd name="T12" fmla="*/ 5 w 10"/>
                <a:gd name="T13" fmla="*/ 0 h 2"/>
                <a:gd name="T14" fmla="*/ 8 w 10"/>
                <a:gd name="T15" fmla="*/ 0 h 2"/>
                <a:gd name="T16" fmla="*/ 10 w 10"/>
                <a:gd name="T17" fmla="*/ 1 h 2"/>
                <a:gd name="T18" fmla="*/ 8 w 10"/>
                <a:gd name="T19" fmla="*/ 2 h 2"/>
                <a:gd name="T20" fmla="*/ 5 w 10"/>
                <a:gd name="T21" fmla="*/ 2 h 2"/>
                <a:gd name="T22" fmla="*/ 3 w 10"/>
                <a:gd name="T23" fmla="*/ 2 h 2"/>
                <a:gd name="T24" fmla="*/ 1 w 10"/>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
                <a:gd name="T41" fmla="*/ 10 w 10"/>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
                  <a:moveTo>
                    <a:pt x="1" y="2"/>
                  </a:moveTo>
                  <a:lnTo>
                    <a:pt x="0" y="1"/>
                  </a:lnTo>
                  <a:lnTo>
                    <a:pt x="0" y="0"/>
                  </a:lnTo>
                  <a:lnTo>
                    <a:pt x="3" y="0"/>
                  </a:lnTo>
                  <a:lnTo>
                    <a:pt x="5" y="0"/>
                  </a:lnTo>
                  <a:lnTo>
                    <a:pt x="8" y="0"/>
                  </a:lnTo>
                  <a:lnTo>
                    <a:pt x="10" y="1"/>
                  </a:lnTo>
                  <a:lnTo>
                    <a:pt x="8" y="2"/>
                  </a:lnTo>
                  <a:lnTo>
                    <a:pt x="5" y="2"/>
                  </a:lnTo>
                  <a:lnTo>
                    <a:pt x="3" y="2"/>
                  </a:lnTo>
                  <a:lnTo>
                    <a:pt x="1" y="2"/>
                  </a:lnTo>
                  <a:close/>
                </a:path>
              </a:pathLst>
            </a:custGeom>
            <a:solidFill>
              <a:srgbClr val="336666"/>
            </a:solidFill>
            <a:ln w="9525">
              <a:noFill/>
              <a:round/>
              <a:headEnd/>
              <a:tailEnd/>
            </a:ln>
          </p:spPr>
          <p:txBody>
            <a:bodyPr/>
            <a:lstStyle/>
            <a:p>
              <a:endParaRPr lang="el-GR"/>
            </a:p>
          </p:txBody>
        </p:sp>
        <p:sp>
          <p:nvSpPr>
            <p:cNvPr id="41075" name="Freeform 860"/>
            <p:cNvSpPr>
              <a:spLocks/>
            </p:cNvSpPr>
            <p:nvPr/>
          </p:nvSpPr>
          <p:spPr bwMode="auto">
            <a:xfrm>
              <a:off x="3822" y="2002"/>
              <a:ext cx="1079" cy="1101"/>
            </a:xfrm>
            <a:custGeom>
              <a:avLst/>
              <a:gdLst>
                <a:gd name="T0" fmla="*/ 10 w 1079"/>
                <a:gd name="T1" fmla="*/ 446 h 1101"/>
                <a:gd name="T2" fmla="*/ 23 w 1079"/>
                <a:gd name="T3" fmla="*/ 375 h 1101"/>
                <a:gd name="T4" fmla="*/ 25 w 1079"/>
                <a:gd name="T5" fmla="*/ 365 h 1101"/>
                <a:gd name="T6" fmla="*/ 22 w 1079"/>
                <a:gd name="T7" fmla="*/ 360 h 1101"/>
                <a:gd name="T8" fmla="*/ 27 w 1079"/>
                <a:gd name="T9" fmla="*/ 355 h 1101"/>
                <a:gd name="T10" fmla="*/ 40 w 1079"/>
                <a:gd name="T11" fmla="*/ 336 h 1101"/>
                <a:gd name="T12" fmla="*/ 61 w 1079"/>
                <a:gd name="T13" fmla="*/ 294 h 1101"/>
                <a:gd name="T14" fmla="*/ 83 w 1079"/>
                <a:gd name="T15" fmla="*/ 255 h 1101"/>
                <a:gd name="T16" fmla="*/ 135 w 1079"/>
                <a:gd name="T17" fmla="*/ 189 h 1101"/>
                <a:gd name="T18" fmla="*/ 205 w 1079"/>
                <a:gd name="T19" fmla="*/ 124 h 1101"/>
                <a:gd name="T20" fmla="*/ 286 w 1079"/>
                <a:gd name="T21" fmla="*/ 68 h 1101"/>
                <a:gd name="T22" fmla="*/ 325 w 1079"/>
                <a:gd name="T23" fmla="*/ 51 h 1101"/>
                <a:gd name="T24" fmla="*/ 366 w 1079"/>
                <a:gd name="T25" fmla="*/ 35 h 1101"/>
                <a:gd name="T26" fmla="*/ 405 w 1079"/>
                <a:gd name="T27" fmla="*/ 23 h 1101"/>
                <a:gd name="T28" fmla="*/ 446 w 1079"/>
                <a:gd name="T29" fmla="*/ 11 h 1101"/>
                <a:gd name="T30" fmla="*/ 487 w 1079"/>
                <a:gd name="T31" fmla="*/ 3 h 1101"/>
                <a:gd name="T32" fmla="*/ 519 w 1079"/>
                <a:gd name="T33" fmla="*/ 2 h 1101"/>
                <a:gd name="T34" fmla="*/ 548 w 1079"/>
                <a:gd name="T35" fmla="*/ 3 h 1101"/>
                <a:gd name="T36" fmla="*/ 575 w 1079"/>
                <a:gd name="T37" fmla="*/ 5 h 1101"/>
                <a:gd name="T38" fmla="*/ 648 w 1079"/>
                <a:gd name="T39" fmla="*/ 16 h 1101"/>
                <a:gd name="T40" fmla="*/ 718 w 1079"/>
                <a:gd name="T41" fmla="*/ 35 h 1101"/>
                <a:gd name="T42" fmla="*/ 766 w 1079"/>
                <a:gd name="T43" fmla="*/ 53 h 1101"/>
                <a:gd name="T44" fmla="*/ 771 w 1079"/>
                <a:gd name="T45" fmla="*/ 53 h 1101"/>
                <a:gd name="T46" fmla="*/ 828 w 1079"/>
                <a:gd name="T47" fmla="*/ 86 h 1101"/>
                <a:gd name="T48" fmla="*/ 878 w 1079"/>
                <a:gd name="T49" fmla="*/ 120 h 1101"/>
                <a:gd name="T50" fmla="*/ 922 w 1079"/>
                <a:gd name="T51" fmla="*/ 158 h 1101"/>
                <a:gd name="T52" fmla="*/ 963 w 1079"/>
                <a:gd name="T53" fmla="*/ 203 h 1101"/>
                <a:gd name="T54" fmla="*/ 1000 w 1079"/>
                <a:gd name="T55" fmla="*/ 255 h 1101"/>
                <a:gd name="T56" fmla="*/ 1031 w 1079"/>
                <a:gd name="T57" fmla="*/ 313 h 1101"/>
                <a:gd name="T58" fmla="*/ 1053 w 1079"/>
                <a:gd name="T59" fmla="*/ 371 h 1101"/>
                <a:gd name="T60" fmla="*/ 1070 w 1079"/>
                <a:gd name="T61" fmla="*/ 434 h 1101"/>
                <a:gd name="T62" fmla="*/ 1075 w 1079"/>
                <a:gd name="T63" fmla="*/ 599 h 1101"/>
                <a:gd name="T64" fmla="*/ 1036 w 1079"/>
                <a:gd name="T65" fmla="*/ 755 h 1101"/>
                <a:gd name="T66" fmla="*/ 975 w 1079"/>
                <a:gd name="T67" fmla="*/ 867 h 1101"/>
                <a:gd name="T68" fmla="*/ 953 w 1079"/>
                <a:gd name="T69" fmla="*/ 898 h 1101"/>
                <a:gd name="T70" fmla="*/ 911 w 1079"/>
                <a:gd name="T71" fmla="*/ 943 h 1101"/>
                <a:gd name="T72" fmla="*/ 865 w 1079"/>
                <a:gd name="T73" fmla="*/ 982 h 1101"/>
                <a:gd name="T74" fmla="*/ 814 w 1079"/>
                <a:gd name="T75" fmla="*/ 1017 h 1101"/>
                <a:gd name="T76" fmla="*/ 761 w 1079"/>
                <a:gd name="T77" fmla="*/ 1046 h 1101"/>
                <a:gd name="T78" fmla="*/ 703 w 1079"/>
                <a:gd name="T79" fmla="*/ 1071 h 1101"/>
                <a:gd name="T80" fmla="*/ 651 w 1079"/>
                <a:gd name="T81" fmla="*/ 1085 h 1101"/>
                <a:gd name="T82" fmla="*/ 606 w 1079"/>
                <a:gd name="T83" fmla="*/ 1093 h 1101"/>
                <a:gd name="T84" fmla="*/ 557 w 1079"/>
                <a:gd name="T85" fmla="*/ 1101 h 1101"/>
                <a:gd name="T86" fmla="*/ 525 w 1079"/>
                <a:gd name="T87" fmla="*/ 1099 h 1101"/>
                <a:gd name="T88" fmla="*/ 494 w 1079"/>
                <a:gd name="T89" fmla="*/ 1099 h 1101"/>
                <a:gd name="T90" fmla="*/ 449 w 1079"/>
                <a:gd name="T91" fmla="*/ 1093 h 1101"/>
                <a:gd name="T92" fmla="*/ 379 w 1079"/>
                <a:gd name="T93" fmla="*/ 1075 h 1101"/>
                <a:gd name="T94" fmla="*/ 315 w 1079"/>
                <a:gd name="T95" fmla="*/ 1049 h 1101"/>
                <a:gd name="T96" fmla="*/ 255 w 1079"/>
                <a:gd name="T97" fmla="*/ 1014 h 1101"/>
                <a:gd name="T98" fmla="*/ 199 w 1079"/>
                <a:gd name="T99" fmla="*/ 972 h 1101"/>
                <a:gd name="T100" fmla="*/ 146 w 1079"/>
                <a:gd name="T101" fmla="*/ 923 h 1101"/>
                <a:gd name="T102" fmla="*/ 131 w 1079"/>
                <a:gd name="T103" fmla="*/ 906 h 1101"/>
                <a:gd name="T104" fmla="*/ 116 w 1079"/>
                <a:gd name="T105" fmla="*/ 888 h 1101"/>
                <a:gd name="T106" fmla="*/ 94 w 1079"/>
                <a:gd name="T107" fmla="*/ 857 h 1101"/>
                <a:gd name="T108" fmla="*/ 61 w 1079"/>
                <a:gd name="T109" fmla="*/ 799 h 1101"/>
                <a:gd name="T110" fmla="*/ 35 w 1079"/>
                <a:gd name="T111" fmla="*/ 739 h 1101"/>
                <a:gd name="T112" fmla="*/ 6 w 1079"/>
                <a:gd name="T113" fmla="*/ 617 h 1101"/>
                <a:gd name="T114" fmla="*/ 0 w 1079"/>
                <a:gd name="T115" fmla="*/ 517 h 1101"/>
                <a:gd name="T116" fmla="*/ 0 w 1079"/>
                <a:gd name="T117" fmla="*/ 517 h 11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9"/>
                <a:gd name="T178" fmla="*/ 0 h 1101"/>
                <a:gd name="T179" fmla="*/ 1079 w 1079"/>
                <a:gd name="T180" fmla="*/ 1101 h 11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9" h="1101">
                  <a:moveTo>
                    <a:pt x="0" y="517"/>
                  </a:moveTo>
                  <a:lnTo>
                    <a:pt x="4" y="481"/>
                  </a:lnTo>
                  <a:lnTo>
                    <a:pt x="10" y="446"/>
                  </a:lnTo>
                  <a:lnTo>
                    <a:pt x="17" y="412"/>
                  </a:lnTo>
                  <a:lnTo>
                    <a:pt x="25" y="377"/>
                  </a:lnTo>
                  <a:lnTo>
                    <a:pt x="23" y="375"/>
                  </a:lnTo>
                  <a:lnTo>
                    <a:pt x="23" y="371"/>
                  </a:lnTo>
                  <a:lnTo>
                    <a:pt x="25" y="368"/>
                  </a:lnTo>
                  <a:lnTo>
                    <a:pt x="25" y="365"/>
                  </a:lnTo>
                  <a:lnTo>
                    <a:pt x="23" y="363"/>
                  </a:lnTo>
                  <a:lnTo>
                    <a:pt x="22" y="361"/>
                  </a:lnTo>
                  <a:lnTo>
                    <a:pt x="22" y="360"/>
                  </a:lnTo>
                  <a:lnTo>
                    <a:pt x="22" y="358"/>
                  </a:lnTo>
                  <a:lnTo>
                    <a:pt x="25" y="356"/>
                  </a:lnTo>
                  <a:lnTo>
                    <a:pt x="27" y="355"/>
                  </a:lnTo>
                  <a:lnTo>
                    <a:pt x="31" y="352"/>
                  </a:lnTo>
                  <a:lnTo>
                    <a:pt x="33" y="351"/>
                  </a:lnTo>
                  <a:lnTo>
                    <a:pt x="40" y="336"/>
                  </a:lnTo>
                  <a:lnTo>
                    <a:pt x="46" y="321"/>
                  </a:lnTo>
                  <a:lnTo>
                    <a:pt x="53" y="308"/>
                  </a:lnTo>
                  <a:lnTo>
                    <a:pt x="61" y="294"/>
                  </a:lnTo>
                  <a:lnTo>
                    <a:pt x="67" y="281"/>
                  </a:lnTo>
                  <a:lnTo>
                    <a:pt x="74" y="268"/>
                  </a:lnTo>
                  <a:lnTo>
                    <a:pt x="83" y="255"/>
                  </a:lnTo>
                  <a:lnTo>
                    <a:pt x="90" y="242"/>
                  </a:lnTo>
                  <a:lnTo>
                    <a:pt x="112" y="215"/>
                  </a:lnTo>
                  <a:lnTo>
                    <a:pt x="135" y="189"/>
                  </a:lnTo>
                  <a:lnTo>
                    <a:pt x="158" y="166"/>
                  </a:lnTo>
                  <a:lnTo>
                    <a:pt x="180" y="144"/>
                  </a:lnTo>
                  <a:lnTo>
                    <a:pt x="205" y="124"/>
                  </a:lnTo>
                  <a:lnTo>
                    <a:pt x="230" y="104"/>
                  </a:lnTo>
                  <a:lnTo>
                    <a:pt x="257" y="86"/>
                  </a:lnTo>
                  <a:lnTo>
                    <a:pt x="286" y="68"/>
                  </a:lnTo>
                  <a:lnTo>
                    <a:pt x="299" y="62"/>
                  </a:lnTo>
                  <a:lnTo>
                    <a:pt x="313" y="56"/>
                  </a:lnTo>
                  <a:lnTo>
                    <a:pt x="325" y="51"/>
                  </a:lnTo>
                  <a:lnTo>
                    <a:pt x="339" y="45"/>
                  </a:lnTo>
                  <a:lnTo>
                    <a:pt x="352" y="40"/>
                  </a:lnTo>
                  <a:lnTo>
                    <a:pt x="366" y="35"/>
                  </a:lnTo>
                  <a:lnTo>
                    <a:pt x="378" y="31"/>
                  </a:lnTo>
                  <a:lnTo>
                    <a:pt x="392" y="26"/>
                  </a:lnTo>
                  <a:lnTo>
                    <a:pt x="405" y="23"/>
                  </a:lnTo>
                  <a:lnTo>
                    <a:pt x="419" y="19"/>
                  </a:lnTo>
                  <a:lnTo>
                    <a:pt x="433" y="15"/>
                  </a:lnTo>
                  <a:lnTo>
                    <a:pt x="446" y="11"/>
                  </a:lnTo>
                  <a:lnTo>
                    <a:pt x="460" y="8"/>
                  </a:lnTo>
                  <a:lnTo>
                    <a:pt x="473" y="5"/>
                  </a:lnTo>
                  <a:lnTo>
                    <a:pt x="487" y="3"/>
                  </a:lnTo>
                  <a:lnTo>
                    <a:pt x="501" y="0"/>
                  </a:lnTo>
                  <a:lnTo>
                    <a:pt x="510" y="0"/>
                  </a:lnTo>
                  <a:lnTo>
                    <a:pt x="519" y="2"/>
                  </a:lnTo>
                  <a:lnTo>
                    <a:pt x="529" y="2"/>
                  </a:lnTo>
                  <a:lnTo>
                    <a:pt x="538" y="3"/>
                  </a:lnTo>
                  <a:lnTo>
                    <a:pt x="548" y="3"/>
                  </a:lnTo>
                  <a:lnTo>
                    <a:pt x="556" y="4"/>
                  </a:lnTo>
                  <a:lnTo>
                    <a:pt x="566" y="4"/>
                  </a:lnTo>
                  <a:lnTo>
                    <a:pt x="575" y="5"/>
                  </a:lnTo>
                  <a:lnTo>
                    <a:pt x="599" y="8"/>
                  </a:lnTo>
                  <a:lnTo>
                    <a:pt x="624" y="11"/>
                  </a:lnTo>
                  <a:lnTo>
                    <a:pt x="648" y="16"/>
                  </a:lnTo>
                  <a:lnTo>
                    <a:pt x="672" y="21"/>
                  </a:lnTo>
                  <a:lnTo>
                    <a:pt x="695" y="28"/>
                  </a:lnTo>
                  <a:lnTo>
                    <a:pt x="718" y="35"/>
                  </a:lnTo>
                  <a:lnTo>
                    <a:pt x="742" y="44"/>
                  </a:lnTo>
                  <a:lnTo>
                    <a:pt x="765" y="53"/>
                  </a:lnTo>
                  <a:lnTo>
                    <a:pt x="766" y="53"/>
                  </a:lnTo>
                  <a:lnTo>
                    <a:pt x="768" y="53"/>
                  </a:lnTo>
                  <a:lnTo>
                    <a:pt x="770" y="53"/>
                  </a:lnTo>
                  <a:lnTo>
                    <a:pt x="771" y="53"/>
                  </a:lnTo>
                  <a:lnTo>
                    <a:pt x="791" y="63"/>
                  </a:lnTo>
                  <a:lnTo>
                    <a:pt x="810" y="74"/>
                  </a:lnTo>
                  <a:lnTo>
                    <a:pt x="828" y="86"/>
                  </a:lnTo>
                  <a:lnTo>
                    <a:pt x="845" y="97"/>
                  </a:lnTo>
                  <a:lnTo>
                    <a:pt x="861" y="108"/>
                  </a:lnTo>
                  <a:lnTo>
                    <a:pt x="878" y="120"/>
                  </a:lnTo>
                  <a:lnTo>
                    <a:pt x="894" y="133"/>
                  </a:lnTo>
                  <a:lnTo>
                    <a:pt x="908" y="145"/>
                  </a:lnTo>
                  <a:lnTo>
                    <a:pt x="922" y="158"/>
                  </a:lnTo>
                  <a:lnTo>
                    <a:pt x="937" y="173"/>
                  </a:lnTo>
                  <a:lnTo>
                    <a:pt x="949" y="188"/>
                  </a:lnTo>
                  <a:lnTo>
                    <a:pt x="963" y="203"/>
                  </a:lnTo>
                  <a:lnTo>
                    <a:pt x="975" y="220"/>
                  </a:lnTo>
                  <a:lnTo>
                    <a:pt x="989" y="236"/>
                  </a:lnTo>
                  <a:lnTo>
                    <a:pt x="1000" y="255"/>
                  </a:lnTo>
                  <a:lnTo>
                    <a:pt x="1012" y="273"/>
                  </a:lnTo>
                  <a:lnTo>
                    <a:pt x="1022" y="293"/>
                  </a:lnTo>
                  <a:lnTo>
                    <a:pt x="1031" y="313"/>
                  </a:lnTo>
                  <a:lnTo>
                    <a:pt x="1038" y="331"/>
                  </a:lnTo>
                  <a:lnTo>
                    <a:pt x="1046" y="351"/>
                  </a:lnTo>
                  <a:lnTo>
                    <a:pt x="1053" y="371"/>
                  </a:lnTo>
                  <a:lnTo>
                    <a:pt x="1059" y="391"/>
                  </a:lnTo>
                  <a:lnTo>
                    <a:pt x="1065" y="412"/>
                  </a:lnTo>
                  <a:lnTo>
                    <a:pt x="1070" y="434"/>
                  </a:lnTo>
                  <a:lnTo>
                    <a:pt x="1077" y="491"/>
                  </a:lnTo>
                  <a:lnTo>
                    <a:pt x="1079" y="546"/>
                  </a:lnTo>
                  <a:lnTo>
                    <a:pt x="1075" y="599"/>
                  </a:lnTo>
                  <a:lnTo>
                    <a:pt x="1068" y="652"/>
                  </a:lnTo>
                  <a:lnTo>
                    <a:pt x="1054" y="704"/>
                  </a:lnTo>
                  <a:lnTo>
                    <a:pt x="1036" y="755"/>
                  </a:lnTo>
                  <a:lnTo>
                    <a:pt x="1012" y="807"/>
                  </a:lnTo>
                  <a:lnTo>
                    <a:pt x="983" y="857"/>
                  </a:lnTo>
                  <a:lnTo>
                    <a:pt x="975" y="867"/>
                  </a:lnTo>
                  <a:lnTo>
                    <a:pt x="968" y="877"/>
                  </a:lnTo>
                  <a:lnTo>
                    <a:pt x="960" y="888"/>
                  </a:lnTo>
                  <a:lnTo>
                    <a:pt x="953" y="898"/>
                  </a:lnTo>
                  <a:lnTo>
                    <a:pt x="939" y="913"/>
                  </a:lnTo>
                  <a:lnTo>
                    <a:pt x="924" y="928"/>
                  </a:lnTo>
                  <a:lnTo>
                    <a:pt x="911" y="943"/>
                  </a:lnTo>
                  <a:lnTo>
                    <a:pt x="896" y="956"/>
                  </a:lnTo>
                  <a:lnTo>
                    <a:pt x="880" y="970"/>
                  </a:lnTo>
                  <a:lnTo>
                    <a:pt x="865" y="982"/>
                  </a:lnTo>
                  <a:lnTo>
                    <a:pt x="848" y="994"/>
                  </a:lnTo>
                  <a:lnTo>
                    <a:pt x="832" y="1006"/>
                  </a:lnTo>
                  <a:lnTo>
                    <a:pt x="814" y="1017"/>
                  </a:lnTo>
                  <a:lnTo>
                    <a:pt x="797" y="1028"/>
                  </a:lnTo>
                  <a:lnTo>
                    <a:pt x="780" y="1038"/>
                  </a:lnTo>
                  <a:lnTo>
                    <a:pt x="761" y="1046"/>
                  </a:lnTo>
                  <a:lnTo>
                    <a:pt x="743" y="1055"/>
                  </a:lnTo>
                  <a:lnTo>
                    <a:pt x="723" y="1064"/>
                  </a:lnTo>
                  <a:lnTo>
                    <a:pt x="703" y="1071"/>
                  </a:lnTo>
                  <a:lnTo>
                    <a:pt x="682" y="1078"/>
                  </a:lnTo>
                  <a:lnTo>
                    <a:pt x="667" y="1081"/>
                  </a:lnTo>
                  <a:lnTo>
                    <a:pt x="651" y="1085"/>
                  </a:lnTo>
                  <a:lnTo>
                    <a:pt x="637" y="1087"/>
                  </a:lnTo>
                  <a:lnTo>
                    <a:pt x="622" y="1091"/>
                  </a:lnTo>
                  <a:lnTo>
                    <a:pt x="606" y="1093"/>
                  </a:lnTo>
                  <a:lnTo>
                    <a:pt x="590" y="1096"/>
                  </a:lnTo>
                  <a:lnTo>
                    <a:pt x="573" y="1098"/>
                  </a:lnTo>
                  <a:lnTo>
                    <a:pt x="557" y="1101"/>
                  </a:lnTo>
                  <a:lnTo>
                    <a:pt x="546" y="1101"/>
                  </a:lnTo>
                  <a:lnTo>
                    <a:pt x="536" y="1099"/>
                  </a:lnTo>
                  <a:lnTo>
                    <a:pt x="525" y="1099"/>
                  </a:lnTo>
                  <a:lnTo>
                    <a:pt x="515" y="1099"/>
                  </a:lnTo>
                  <a:lnTo>
                    <a:pt x="504" y="1099"/>
                  </a:lnTo>
                  <a:lnTo>
                    <a:pt x="494" y="1099"/>
                  </a:lnTo>
                  <a:lnTo>
                    <a:pt x="483" y="1098"/>
                  </a:lnTo>
                  <a:lnTo>
                    <a:pt x="472" y="1098"/>
                  </a:lnTo>
                  <a:lnTo>
                    <a:pt x="449" y="1093"/>
                  </a:lnTo>
                  <a:lnTo>
                    <a:pt x="425" y="1088"/>
                  </a:lnTo>
                  <a:lnTo>
                    <a:pt x="402" y="1082"/>
                  </a:lnTo>
                  <a:lnTo>
                    <a:pt x="379" y="1075"/>
                  </a:lnTo>
                  <a:lnTo>
                    <a:pt x="357" y="1067"/>
                  </a:lnTo>
                  <a:lnTo>
                    <a:pt x="336" y="1059"/>
                  </a:lnTo>
                  <a:lnTo>
                    <a:pt x="315" y="1049"/>
                  </a:lnTo>
                  <a:lnTo>
                    <a:pt x="294" y="1038"/>
                  </a:lnTo>
                  <a:lnTo>
                    <a:pt x="274" y="1027"/>
                  </a:lnTo>
                  <a:lnTo>
                    <a:pt x="255" y="1014"/>
                  </a:lnTo>
                  <a:lnTo>
                    <a:pt x="236" y="1001"/>
                  </a:lnTo>
                  <a:lnTo>
                    <a:pt x="216" y="987"/>
                  </a:lnTo>
                  <a:lnTo>
                    <a:pt x="199" y="972"/>
                  </a:lnTo>
                  <a:lnTo>
                    <a:pt x="180" y="956"/>
                  </a:lnTo>
                  <a:lnTo>
                    <a:pt x="163" y="940"/>
                  </a:lnTo>
                  <a:lnTo>
                    <a:pt x="146" y="923"/>
                  </a:lnTo>
                  <a:lnTo>
                    <a:pt x="141" y="917"/>
                  </a:lnTo>
                  <a:lnTo>
                    <a:pt x="136" y="910"/>
                  </a:lnTo>
                  <a:lnTo>
                    <a:pt x="131" y="906"/>
                  </a:lnTo>
                  <a:lnTo>
                    <a:pt x="126" y="899"/>
                  </a:lnTo>
                  <a:lnTo>
                    <a:pt x="121" y="893"/>
                  </a:lnTo>
                  <a:lnTo>
                    <a:pt x="116" y="888"/>
                  </a:lnTo>
                  <a:lnTo>
                    <a:pt x="111" y="882"/>
                  </a:lnTo>
                  <a:lnTo>
                    <a:pt x="106" y="876"/>
                  </a:lnTo>
                  <a:lnTo>
                    <a:pt x="94" y="857"/>
                  </a:lnTo>
                  <a:lnTo>
                    <a:pt x="82" y="838"/>
                  </a:lnTo>
                  <a:lnTo>
                    <a:pt x="72" y="819"/>
                  </a:lnTo>
                  <a:lnTo>
                    <a:pt x="61" y="799"/>
                  </a:lnTo>
                  <a:lnTo>
                    <a:pt x="52" y="780"/>
                  </a:lnTo>
                  <a:lnTo>
                    <a:pt x="42" y="760"/>
                  </a:lnTo>
                  <a:lnTo>
                    <a:pt x="35" y="739"/>
                  </a:lnTo>
                  <a:lnTo>
                    <a:pt x="26" y="718"/>
                  </a:lnTo>
                  <a:lnTo>
                    <a:pt x="14" y="666"/>
                  </a:lnTo>
                  <a:lnTo>
                    <a:pt x="6" y="617"/>
                  </a:lnTo>
                  <a:lnTo>
                    <a:pt x="1" y="567"/>
                  </a:lnTo>
                  <a:lnTo>
                    <a:pt x="0" y="517"/>
                  </a:lnTo>
                  <a:close/>
                </a:path>
              </a:pathLst>
            </a:custGeom>
            <a:solidFill>
              <a:srgbClr val="000000"/>
            </a:solidFill>
            <a:ln w="9525">
              <a:noFill/>
              <a:round/>
              <a:headEnd/>
              <a:tailEnd/>
            </a:ln>
          </p:spPr>
          <p:txBody>
            <a:bodyPr/>
            <a:lstStyle/>
            <a:p>
              <a:endParaRPr lang="el-GR"/>
            </a:p>
          </p:txBody>
        </p:sp>
        <p:sp>
          <p:nvSpPr>
            <p:cNvPr id="41076" name="Freeform 861"/>
            <p:cNvSpPr>
              <a:spLocks/>
            </p:cNvSpPr>
            <p:nvPr/>
          </p:nvSpPr>
          <p:spPr bwMode="auto">
            <a:xfrm>
              <a:off x="3829" y="2010"/>
              <a:ext cx="1066" cy="1086"/>
            </a:xfrm>
            <a:custGeom>
              <a:avLst/>
              <a:gdLst>
                <a:gd name="T0" fmla="*/ 8 w 1066"/>
                <a:gd name="T1" fmla="*/ 449 h 1086"/>
                <a:gd name="T2" fmla="*/ 26 w 1066"/>
                <a:gd name="T3" fmla="*/ 373 h 1086"/>
                <a:gd name="T4" fmla="*/ 55 w 1066"/>
                <a:gd name="T5" fmla="*/ 297 h 1086"/>
                <a:gd name="T6" fmla="*/ 104 w 1066"/>
                <a:gd name="T7" fmla="*/ 221 h 1086"/>
                <a:gd name="T8" fmla="*/ 162 w 1066"/>
                <a:gd name="T9" fmla="*/ 157 h 1086"/>
                <a:gd name="T10" fmla="*/ 213 w 1066"/>
                <a:gd name="T11" fmla="*/ 112 h 1086"/>
                <a:gd name="T12" fmla="*/ 234 w 1066"/>
                <a:gd name="T13" fmla="*/ 97 h 1086"/>
                <a:gd name="T14" fmla="*/ 255 w 1066"/>
                <a:gd name="T15" fmla="*/ 84 h 1086"/>
                <a:gd name="T16" fmla="*/ 292 w 1066"/>
                <a:gd name="T17" fmla="*/ 64 h 1086"/>
                <a:gd name="T18" fmla="*/ 335 w 1066"/>
                <a:gd name="T19" fmla="*/ 44 h 1086"/>
                <a:gd name="T20" fmla="*/ 380 w 1066"/>
                <a:gd name="T21" fmla="*/ 28 h 1086"/>
                <a:gd name="T22" fmla="*/ 426 w 1066"/>
                <a:gd name="T23" fmla="*/ 15 h 1086"/>
                <a:gd name="T24" fmla="*/ 471 w 1066"/>
                <a:gd name="T25" fmla="*/ 5 h 1086"/>
                <a:gd name="T26" fmla="*/ 507 w 1066"/>
                <a:gd name="T27" fmla="*/ 1 h 1086"/>
                <a:gd name="T28" fmla="*/ 521 w 1066"/>
                <a:gd name="T29" fmla="*/ 2 h 1086"/>
                <a:gd name="T30" fmla="*/ 552 w 1066"/>
                <a:gd name="T31" fmla="*/ 3 h 1086"/>
                <a:gd name="T32" fmla="*/ 588 w 1066"/>
                <a:gd name="T33" fmla="*/ 7 h 1086"/>
                <a:gd name="T34" fmla="*/ 615 w 1066"/>
                <a:gd name="T35" fmla="*/ 11 h 1086"/>
                <a:gd name="T36" fmla="*/ 641 w 1066"/>
                <a:gd name="T37" fmla="*/ 15 h 1086"/>
                <a:gd name="T38" fmla="*/ 695 w 1066"/>
                <a:gd name="T39" fmla="*/ 31 h 1086"/>
                <a:gd name="T40" fmla="*/ 747 w 1066"/>
                <a:gd name="T41" fmla="*/ 50 h 1086"/>
                <a:gd name="T42" fmla="*/ 795 w 1066"/>
                <a:gd name="T43" fmla="*/ 73 h 1086"/>
                <a:gd name="T44" fmla="*/ 841 w 1066"/>
                <a:gd name="T45" fmla="*/ 101 h 1086"/>
                <a:gd name="T46" fmla="*/ 887 w 1066"/>
                <a:gd name="T47" fmla="*/ 134 h 1086"/>
                <a:gd name="T48" fmla="*/ 922 w 1066"/>
                <a:gd name="T49" fmla="*/ 168 h 1086"/>
                <a:gd name="T50" fmla="*/ 951 w 1066"/>
                <a:gd name="T51" fmla="*/ 201 h 1086"/>
                <a:gd name="T52" fmla="*/ 978 w 1066"/>
                <a:gd name="T53" fmla="*/ 238 h 1086"/>
                <a:gd name="T54" fmla="*/ 1020 w 1066"/>
                <a:gd name="T55" fmla="*/ 316 h 1086"/>
                <a:gd name="T56" fmla="*/ 1047 w 1066"/>
                <a:gd name="T57" fmla="*/ 396 h 1086"/>
                <a:gd name="T58" fmla="*/ 1062 w 1066"/>
                <a:gd name="T59" fmla="*/ 467 h 1086"/>
                <a:gd name="T60" fmla="*/ 1066 w 1066"/>
                <a:gd name="T61" fmla="*/ 507 h 1086"/>
                <a:gd name="T62" fmla="*/ 1051 w 1066"/>
                <a:gd name="T63" fmla="*/ 648 h 1086"/>
                <a:gd name="T64" fmla="*/ 1009 w 1066"/>
                <a:gd name="T65" fmla="*/ 775 h 1086"/>
                <a:gd name="T66" fmla="*/ 946 w 1066"/>
                <a:gd name="T67" fmla="*/ 878 h 1086"/>
                <a:gd name="T68" fmla="*/ 903 w 1066"/>
                <a:gd name="T69" fmla="*/ 926 h 1086"/>
                <a:gd name="T70" fmla="*/ 854 w 1066"/>
                <a:gd name="T71" fmla="*/ 969 h 1086"/>
                <a:gd name="T72" fmla="*/ 804 w 1066"/>
                <a:gd name="T73" fmla="*/ 1005 h 1086"/>
                <a:gd name="T74" fmla="*/ 747 w 1066"/>
                <a:gd name="T75" fmla="*/ 1037 h 1086"/>
                <a:gd name="T76" fmla="*/ 683 w 1066"/>
                <a:gd name="T77" fmla="*/ 1062 h 1086"/>
                <a:gd name="T78" fmla="*/ 652 w 1066"/>
                <a:gd name="T79" fmla="*/ 1069 h 1086"/>
                <a:gd name="T80" fmla="*/ 618 w 1066"/>
                <a:gd name="T81" fmla="*/ 1075 h 1086"/>
                <a:gd name="T82" fmla="*/ 588 w 1066"/>
                <a:gd name="T83" fmla="*/ 1082 h 1086"/>
                <a:gd name="T84" fmla="*/ 544 w 1066"/>
                <a:gd name="T85" fmla="*/ 1086 h 1086"/>
                <a:gd name="T86" fmla="*/ 502 w 1066"/>
                <a:gd name="T87" fmla="*/ 1084 h 1086"/>
                <a:gd name="T88" fmla="*/ 428 w 1066"/>
                <a:gd name="T89" fmla="*/ 1070 h 1086"/>
                <a:gd name="T90" fmla="*/ 340 w 1066"/>
                <a:gd name="T91" fmla="*/ 1044 h 1086"/>
                <a:gd name="T92" fmla="*/ 261 w 1066"/>
                <a:gd name="T93" fmla="*/ 1006 h 1086"/>
                <a:gd name="T94" fmla="*/ 191 w 1066"/>
                <a:gd name="T95" fmla="*/ 954 h 1086"/>
                <a:gd name="T96" fmla="*/ 126 w 1066"/>
                <a:gd name="T97" fmla="*/ 889 h 1086"/>
                <a:gd name="T98" fmla="*/ 77 w 1066"/>
                <a:gd name="T99" fmla="*/ 818 h 1086"/>
                <a:gd name="T100" fmla="*/ 51 w 1066"/>
                <a:gd name="T101" fmla="*/ 764 h 1086"/>
                <a:gd name="T102" fmla="*/ 29 w 1066"/>
                <a:gd name="T103" fmla="*/ 710 h 1086"/>
                <a:gd name="T104" fmla="*/ 5 w 1066"/>
                <a:gd name="T105" fmla="*/ 597 h 1086"/>
                <a:gd name="T106" fmla="*/ 0 w 1066"/>
                <a:gd name="T107" fmla="*/ 505 h 1086"/>
                <a:gd name="T108" fmla="*/ 0 w 1066"/>
                <a:gd name="T109" fmla="*/ 505 h 10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66"/>
                <a:gd name="T166" fmla="*/ 0 h 1086"/>
                <a:gd name="T167" fmla="*/ 1066 w 1066"/>
                <a:gd name="T168" fmla="*/ 1086 h 10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66" h="1086">
                  <a:moveTo>
                    <a:pt x="0" y="505"/>
                  </a:moveTo>
                  <a:lnTo>
                    <a:pt x="4" y="476"/>
                  </a:lnTo>
                  <a:lnTo>
                    <a:pt x="8" y="449"/>
                  </a:lnTo>
                  <a:lnTo>
                    <a:pt x="13" y="423"/>
                  </a:lnTo>
                  <a:lnTo>
                    <a:pt x="19" y="399"/>
                  </a:lnTo>
                  <a:lnTo>
                    <a:pt x="26" y="373"/>
                  </a:lnTo>
                  <a:lnTo>
                    <a:pt x="35" y="348"/>
                  </a:lnTo>
                  <a:lnTo>
                    <a:pt x="44" y="323"/>
                  </a:lnTo>
                  <a:lnTo>
                    <a:pt x="55" y="297"/>
                  </a:lnTo>
                  <a:lnTo>
                    <a:pt x="70" y="270"/>
                  </a:lnTo>
                  <a:lnTo>
                    <a:pt x="86" y="246"/>
                  </a:lnTo>
                  <a:lnTo>
                    <a:pt x="104" y="221"/>
                  </a:lnTo>
                  <a:lnTo>
                    <a:pt x="123" y="199"/>
                  </a:lnTo>
                  <a:lnTo>
                    <a:pt x="141" y="176"/>
                  </a:lnTo>
                  <a:lnTo>
                    <a:pt x="162" y="157"/>
                  </a:lnTo>
                  <a:lnTo>
                    <a:pt x="183" y="137"/>
                  </a:lnTo>
                  <a:lnTo>
                    <a:pt x="206" y="117"/>
                  </a:lnTo>
                  <a:lnTo>
                    <a:pt x="213" y="112"/>
                  </a:lnTo>
                  <a:lnTo>
                    <a:pt x="219" y="107"/>
                  </a:lnTo>
                  <a:lnTo>
                    <a:pt x="227" y="102"/>
                  </a:lnTo>
                  <a:lnTo>
                    <a:pt x="234" y="97"/>
                  </a:lnTo>
                  <a:lnTo>
                    <a:pt x="241" y="94"/>
                  </a:lnTo>
                  <a:lnTo>
                    <a:pt x="249" y="89"/>
                  </a:lnTo>
                  <a:lnTo>
                    <a:pt x="255" y="84"/>
                  </a:lnTo>
                  <a:lnTo>
                    <a:pt x="262" y="79"/>
                  </a:lnTo>
                  <a:lnTo>
                    <a:pt x="277" y="71"/>
                  </a:lnTo>
                  <a:lnTo>
                    <a:pt x="292" y="64"/>
                  </a:lnTo>
                  <a:lnTo>
                    <a:pt x="306" y="57"/>
                  </a:lnTo>
                  <a:lnTo>
                    <a:pt x="321" y="50"/>
                  </a:lnTo>
                  <a:lnTo>
                    <a:pt x="335" y="44"/>
                  </a:lnTo>
                  <a:lnTo>
                    <a:pt x="350" y="38"/>
                  </a:lnTo>
                  <a:lnTo>
                    <a:pt x="365" y="33"/>
                  </a:lnTo>
                  <a:lnTo>
                    <a:pt x="380" y="28"/>
                  </a:lnTo>
                  <a:lnTo>
                    <a:pt x="395" y="23"/>
                  </a:lnTo>
                  <a:lnTo>
                    <a:pt x="411" y="18"/>
                  </a:lnTo>
                  <a:lnTo>
                    <a:pt x="426" y="15"/>
                  </a:lnTo>
                  <a:lnTo>
                    <a:pt x="440" y="11"/>
                  </a:lnTo>
                  <a:lnTo>
                    <a:pt x="456" y="8"/>
                  </a:lnTo>
                  <a:lnTo>
                    <a:pt x="471" y="5"/>
                  </a:lnTo>
                  <a:lnTo>
                    <a:pt x="487" y="2"/>
                  </a:lnTo>
                  <a:lnTo>
                    <a:pt x="503" y="0"/>
                  </a:lnTo>
                  <a:lnTo>
                    <a:pt x="507" y="1"/>
                  </a:lnTo>
                  <a:lnTo>
                    <a:pt x="511" y="1"/>
                  </a:lnTo>
                  <a:lnTo>
                    <a:pt x="516" y="2"/>
                  </a:lnTo>
                  <a:lnTo>
                    <a:pt x="521" y="2"/>
                  </a:lnTo>
                  <a:lnTo>
                    <a:pt x="528" y="2"/>
                  </a:lnTo>
                  <a:lnTo>
                    <a:pt x="538" y="3"/>
                  </a:lnTo>
                  <a:lnTo>
                    <a:pt x="552" y="3"/>
                  </a:lnTo>
                  <a:lnTo>
                    <a:pt x="570" y="5"/>
                  </a:lnTo>
                  <a:lnTo>
                    <a:pt x="579" y="6"/>
                  </a:lnTo>
                  <a:lnTo>
                    <a:pt x="588" y="7"/>
                  </a:lnTo>
                  <a:lnTo>
                    <a:pt x="596" y="8"/>
                  </a:lnTo>
                  <a:lnTo>
                    <a:pt x="606" y="10"/>
                  </a:lnTo>
                  <a:lnTo>
                    <a:pt x="615" y="11"/>
                  </a:lnTo>
                  <a:lnTo>
                    <a:pt x="623" y="12"/>
                  </a:lnTo>
                  <a:lnTo>
                    <a:pt x="632" y="13"/>
                  </a:lnTo>
                  <a:lnTo>
                    <a:pt x="641" y="15"/>
                  </a:lnTo>
                  <a:lnTo>
                    <a:pt x="659" y="20"/>
                  </a:lnTo>
                  <a:lnTo>
                    <a:pt x="678" y="24"/>
                  </a:lnTo>
                  <a:lnTo>
                    <a:pt x="695" y="31"/>
                  </a:lnTo>
                  <a:lnTo>
                    <a:pt x="712" y="37"/>
                  </a:lnTo>
                  <a:lnTo>
                    <a:pt x="730" y="43"/>
                  </a:lnTo>
                  <a:lnTo>
                    <a:pt x="747" y="50"/>
                  </a:lnTo>
                  <a:lnTo>
                    <a:pt x="763" y="57"/>
                  </a:lnTo>
                  <a:lnTo>
                    <a:pt x="779" y="65"/>
                  </a:lnTo>
                  <a:lnTo>
                    <a:pt x="795" y="73"/>
                  </a:lnTo>
                  <a:lnTo>
                    <a:pt x="810" y="83"/>
                  </a:lnTo>
                  <a:lnTo>
                    <a:pt x="826" y="91"/>
                  </a:lnTo>
                  <a:lnTo>
                    <a:pt x="841" y="101"/>
                  </a:lnTo>
                  <a:lnTo>
                    <a:pt x="856" y="112"/>
                  </a:lnTo>
                  <a:lnTo>
                    <a:pt x="872" y="122"/>
                  </a:lnTo>
                  <a:lnTo>
                    <a:pt x="887" y="134"/>
                  </a:lnTo>
                  <a:lnTo>
                    <a:pt x="901" y="147"/>
                  </a:lnTo>
                  <a:lnTo>
                    <a:pt x="911" y="158"/>
                  </a:lnTo>
                  <a:lnTo>
                    <a:pt x="922" y="168"/>
                  </a:lnTo>
                  <a:lnTo>
                    <a:pt x="931" y="179"/>
                  </a:lnTo>
                  <a:lnTo>
                    <a:pt x="941" y="190"/>
                  </a:lnTo>
                  <a:lnTo>
                    <a:pt x="951" y="201"/>
                  </a:lnTo>
                  <a:lnTo>
                    <a:pt x="960" y="213"/>
                  </a:lnTo>
                  <a:lnTo>
                    <a:pt x="969" y="226"/>
                  </a:lnTo>
                  <a:lnTo>
                    <a:pt x="978" y="238"/>
                  </a:lnTo>
                  <a:lnTo>
                    <a:pt x="994" y="264"/>
                  </a:lnTo>
                  <a:lnTo>
                    <a:pt x="1008" y="290"/>
                  </a:lnTo>
                  <a:lnTo>
                    <a:pt x="1020" y="316"/>
                  </a:lnTo>
                  <a:lnTo>
                    <a:pt x="1031" y="342"/>
                  </a:lnTo>
                  <a:lnTo>
                    <a:pt x="1040" y="368"/>
                  </a:lnTo>
                  <a:lnTo>
                    <a:pt x="1047" y="396"/>
                  </a:lnTo>
                  <a:lnTo>
                    <a:pt x="1055" y="425"/>
                  </a:lnTo>
                  <a:lnTo>
                    <a:pt x="1061" y="454"/>
                  </a:lnTo>
                  <a:lnTo>
                    <a:pt x="1062" y="467"/>
                  </a:lnTo>
                  <a:lnTo>
                    <a:pt x="1063" y="480"/>
                  </a:lnTo>
                  <a:lnTo>
                    <a:pt x="1065" y="494"/>
                  </a:lnTo>
                  <a:lnTo>
                    <a:pt x="1066" y="507"/>
                  </a:lnTo>
                  <a:lnTo>
                    <a:pt x="1063" y="557"/>
                  </a:lnTo>
                  <a:lnTo>
                    <a:pt x="1058" y="602"/>
                  </a:lnTo>
                  <a:lnTo>
                    <a:pt x="1051" y="648"/>
                  </a:lnTo>
                  <a:lnTo>
                    <a:pt x="1041" y="691"/>
                  </a:lnTo>
                  <a:lnTo>
                    <a:pt x="1027" y="733"/>
                  </a:lnTo>
                  <a:lnTo>
                    <a:pt x="1009" y="775"/>
                  </a:lnTo>
                  <a:lnTo>
                    <a:pt x="988" y="817"/>
                  </a:lnTo>
                  <a:lnTo>
                    <a:pt x="961" y="860"/>
                  </a:lnTo>
                  <a:lnTo>
                    <a:pt x="946" y="878"/>
                  </a:lnTo>
                  <a:lnTo>
                    <a:pt x="932" y="895"/>
                  </a:lnTo>
                  <a:lnTo>
                    <a:pt x="917" y="911"/>
                  </a:lnTo>
                  <a:lnTo>
                    <a:pt x="903" y="926"/>
                  </a:lnTo>
                  <a:lnTo>
                    <a:pt x="887" y="941"/>
                  </a:lnTo>
                  <a:lnTo>
                    <a:pt x="872" y="956"/>
                  </a:lnTo>
                  <a:lnTo>
                    <a:pt x="854" y="969"/>
                  </a:lnTo>
                  <a:lnTo>
                    <a:pt x="838" y="981"/>
                  </a:lnTo>
                  <a:lnTo>
                    <a:pt x="821" y="994"/>
                  </a:lnTo>
                  <a:lnTo>
                    <a:pt x="804" y="1005"/>
                  </a:lnTo>
                  <a:lnTo>
                    <a:pt x="785" y="1016"/>
                  </a:lnTo>
                  <a:lnTo>
                    <a:pt x="767" y="1027"/>
                  </a:lnTo>
                  <a:lnTo>
                    <a:pt x="747" y="1037"/>
                  </a:lnTo>
                  <a:lnTo>
                    <a:pt x="726" y="1046"/>
                  </a:lnTo>
                  <a:lnTo>
                    <a:pt x="705" y="1054"/>
                  </a:lnTo>
                  <a:lnTo>
                    <a:pt x="683" y="1062"/>
                  </a:lnTo>
                  <a:lnTo>
                    <a:pt x="673" y="1064"/>
                  </a:lnTo>
                  <a:lnTo>
                    <a:pt x="662" y="1067"/>
                  </a:lnTo>
                  <a:lnTo>
                    <a:pt x="652" y="1069"/>
                  </a:lnTo>
                  <a:lnTo>
                    <a:pt x="641" y="1070"/>
                  </a:lnTo>
                  <a:lnTo>
                    <a:pt x="630" y="1073"/>
                  </a:lnTo>
                  <a:lnTo>
                    <a:pt x="618" y="1075"/>
                  </a:lnTo>
                  <a:lnTo>
                    <a:pt x="609" y="1078"/>
                  </a:lnTo>
                  <a:lnTo>
                    <a:pt x="597" y="1080"/>
                  </a:lnTo>
                  <a:lnTo>
                    <a:pt x="588" y="1082"/>
                  </a:lnTo>
                  <a:lnTo>
                    <a:pt x="574" y="1083"/>
                  </a:lnTo>
                  <a:lnTo>
                    <a:pt x="559" y="1085"/>
                  </a:lnTo>
                  <a:lnTo>
                    <a:pt x="544" y="1086"/>
                  </a:lnTo>
                  <a:lnTo>
                    <a:pt x="528" y="1086"/>
                  </a:lnTo>
                  <a:lnTo>
                    <a:pt x="515" y="1086"/>
                  </a:lnTo>
                  <a:lnTo>
                    <a:pt x="502" y="1084"/>
                  </a:lnTo>
                  <a:lnTo>
                    <a:pt x="492" y="1080"/>
                  </a:lnTo>
                  <a:lnTo>
                    <a:pt x="460" y="1075"/>
                  </a:lnTo>
                  <a:lnTo>
                    <a:pt x="428" y="1070"/>
                  </a:lnTo>
                  <a:lnTo>
                    <a:pt x="398" y="1063"/>
                  </a:lnTo>
                  <a:lnTo>
                    <a:pt x="369" y="1054"/>
                  </a:lnTo>
                  <a:lnTo>
                    <a:pt x="340" y="1044"/>
                  </a:lnTo>
                  <a:lnTo>
                    <a:pt x="313" y="1033"/>
                  </a:lnTo>
                  <a:lnTo>
                    <a:pt x="287" y="1021"/>
                  </a:lnTo>
                  <a:lnTo>
                    <a:pt x="261" y="1006"/>
                  </a:lnTo>
                  <a:lnTo>
                    <a:pt x="236" y="990"/>
                  </a:lnTo>
                  <a:lnTo>
                    <a:pt x="213" y="973"/>
                  </a:lnTo>
                  <a:lnTo>
                    <a:pt x="191" y="954"/>
                  </a:lnTo>
                  <a:lnTo>
                    <a:pt x="169" y="935"/>
                  </a:lnTo>
                  <a:lnTo>
                    <a:pt x="148" y="912"/>
                  </a:lnTo>
                  <a:lnTo>
                    <a:pt x="126" y="889"/>
                  </a:lnTo>
                  <a:lnTo>
                    <a:pt x="107" y="864"/>
                  </a:lnTo>
                  <a:lnTo>
                    <a:pt x="88" y="837"/>
                  </a:lnTo>
                  <a:lnTo>
                    <a:pt x="77" y="818"/>
                  </a:lnTo>
                  <a:lnTo>
                    <a:pt x="68" y="800"/>
                  </a:lnTo>
                  <a:lnTo>
                    <a:pt x="59" y="783"/>
                  </a:lnTo>
                  <a:lnTo>
                    <a:pt x="51" y="764"/>
                  </a:lnTo>
                  <a:lnTo>
                    <a:pt x="42" y="747"/>
                  </a:lnTo>
                  <a:lnTo>
                    <a:pt x="35" y="728"/>
                  </a:lnTo>
                  <a:lnTo>
                    <a:pt x="29" y="710"/>
                  </a:lnTo>
                  <a:lnTo>
                    <a:pt x="21" y="691"/>
                  </a:lnTo>
                  <a:lnTo>
                    <a:pt x="12" y="644"/>
                  </a:lnTo>
                  <a:lnTo>
                    <a:pt x="5" y="597"/>
                  </a:lnTo>
                  <a:lnTo>
                    <a:pt x="2" y="552"/>
                  </a:lnTo>
                  <a:lnTo>
                    <a:pt x="0" y="505"/>
                  </a:lnTo>
                  <a:close/>
                </a:path>
              </a:pathLst>
            </a:custGeom>
            <a:solidFill>
              <a:srgbClr val="000000"/>
            </a:solidFill>
            <a:ln w="9525">
              <a:noFill/>
              <a:round/>
              <a:headEnd/>
              <a:tailEnd/>
            </a:ln>
          </p:spPr>
          <p:txBody>
            <a:bodyPr/>
            <a:lstStyle/>
            <a:p>
              <a:endParaRPr lang="el-GR"/>
            </a:p>
          </p:txBody>
        </p:sp>
        <p:sp>
          <p:nvSpPr>
            <p:cNvPr id="41077" name="Freeform 862"/>
            <p:cNvSpPr>
              <a:spLocks/>
            </p:cNvSpPr>
            <p:nvPr/>
          </p:nvSpPr>
          <p:spPr bwMode="auto">
            <a:xfrm>
              <a:off x="3853" y="2034"/>
              <a:ext cx="1018" cy="1024"/>
            </a:xfrm>
            <a:custGeom>
              <a:avLst/>
              <a:gdLst>
                <a:gd name="T0" fmla="*/ 11 w 1018"/>
                <a:gd name="T1" fmla="*/ 403 h 1024"/>
                <a:gd name="T2" fmla="*/ 46 w 1018"/>
                <a:gd name="T3" fmla="*/ 303 h 1024"/>
                <a:gd name="T4" fmla="*/ 102 w 1018"/>
                <a:gd name="T5" fmla="*/ 208 h 1024"/>
                <a:gd name="T6" fmla="*/ 126 w 1018"/>
                <a:gd name="T7" fmla="*/ 182 h 1024"/>
                <a:gd name="T8" fmla="*/ 151 w 1018"/>
                <a:gd name="T9" fmla="*/ 152 h 1024"/>
                <a:gd name="T10" fmla="*/ 164 w 1018"/>
                <a:gd name="T11" fmla="*/ 138 h 1024"/>
                <a:gd name="T12" fmla="*/ 188 w 1018"/>
                <a:gd name="T13" fmla="*/ 121 h 1024"/>
                <a:gd name="T14" fmla="*/ 210 w 1018"/>
                <a:gd name="T15" fmla="*/ 103 h 1024"/>
                <a:gd name="T16" fmla="*/ 231 w 1018"/>
                <a:gd name="T17" fmla="*/ 87 h 1024"/>
                <a:gd name="T18" fmla="*/ 248 w 1018"/>
                <a:gd name="T19" fmla="*/ 75 h 1024"/>
                <a:gd name="T20" fmla="*/ 274 w 1018"/>
                <a:gd name="T21" fmla="*/ 60 h 1024"/>
                <a:gd name="T22" fmla="*/ 337 w 1018"/>
                <a:gd name="T23" fmla="*/ 31 h 1024"/>
                <a:gd name="T24" fmla="*/ 400 w 1018"/>
                <a:gd name="T25" fmla="*/ 13 h 1024"/>
                <a:gd name="T26" fmla="*/ 462 w 1018"/>
                <a:gd name="T27" fmla="*/ 3 h 1024"/>
                <a:gd name="T28" fmla="*/ 525 w 1018"/>
                <a:gd name="T29" fmla="*/ 0 h 1024"/>
                <a:gd name="T30" fmla="*/ 592 w 1018"/>
                <a:gd name="T31" fmla="*/ 7 h 1024"/>
                <a:gd name="T32" fmla="*/ 680 w 1018"/>
                <a:gd name="T33" fmla="*/ 31 h 1024"/>
                <a:gd name="T34" fmla="*/ 767 w 1018"/>
                <a:gd name="T35" fmla="*/ 72 h 1024"/>
                <a:gd name="T36" fmla="*/ 843 w 1018"/>
                <a:gd name="T37" fmla="*/ 126 h 1024"/>
                <a:gd name="T38" fmla="*/ 907 w 1018"/>
                <a:gd name="T39" fmla="*/ 194 h 1024"/>
                <a:gd name="T40" fmla="*/ 959 w 1018"/>
                <a:gd name="T41" fmla="*/ 276 h 1024"/>
                <a:gd name="T42" fmla="*/ 1000 w 1018"/>
                <a:gd name="T43" fmla="*/ 378 h 1024"/>
                <a:gd name="T44" fmla="*/ 1018 w 1018"/>
                <a:gd name="T45" fmla="*/ 497 h 1024"/>
                <a:gd name="T46" fmla="*/ 1006 w 1018"/>
                <a:gd name="T47" fmla="*/ 618 h 1024"/>
                <a:gd name="T48" fmla="*/ 978 w 1018"/>
                <a:gd name="T49" fmla="*/ 711 h 1024"/>
                <a:gd name="T50" fmla="*/ 940 w 1018"/>
                <a:gd name="T51" fmla="*/ 781 h 1024"/>
                <a:gd name="T52" fmla="*/ 890 w 1018"/>
                <a:gd name="T53" fmla="*/ 851 h 1024"/>
                <a:gd name="T54" fmla="*/ 889 w 1018"/>
                <a:gd name="T55" fmla="*/ 856 h 1024"/>
                <a:gd name="T56" fmla="*/ 854 w 1018"/>
                <a:gd name="T57" fmla="*/ 890 h 1024"/>
                <a:gd name="T58" fmla="*/ 803 w 1018"/>
                <a:gd name="T59" fmla="*/ 930 h 1024"/>
                <a:gd name="T60" fmla="*/ 750 w 1018"/>
                <a:gd name="T61" fmla="*/ 962 h 1024"/>
                <a:gd name="T62" fmla="*/ 692 w 1018"/>
                <a:gd name="T63" fmla="*/ 988 h 1024"/>
                <a:gd name="T64" fmla="*/ 630 w 1018"/>
                <a:gd name="T65" fmla="*/ 1009 h 1024"/>
                <a:gd name="T66" fmla="*/ 578 w 1018"/>
                <a:gd name="T67" fmla="*/ 1020 h 1024"/>
                <a:gd name="T68" fmla="*/ 561 w 1018"/>
                <a:gd name="T69" fmla="*/ 1022 h 1024"/>
                <a:gd name="T70" fmla="*/ 542 w 1018"/>
                <a:gd name="T71" fmla="*/ 1024 h 1024"/>
                <a:gd name="T72" fmla="*/ 498 w 1018"/>
                <a:gd name="T73" fmla="*/ 1023 h 1024"/>
                <a:gd name="T74" fmla="*/ 444 w 1018"/>
                <a:gd name="T75" fmla="*/ 1018 h 1024"/>
                <a:gd name="T76" fmla="*/ 390 w 1018"/>
                <a:gd name="T77" fmla="*/ 1008 h 1024"/>
                <a:gd name="T78" fmla="*/ 339 w 1018"/>
                <a:gd name="T79" fmla="*/ 993 h 1024"/>
                <a:gd name="T80" fmla="*/ 287 w 1018"/>
                <a:gd name="T81" fmla="*/ 972 h 1024"/>
                <a:gd name="T82" fmla="*/ 243 w 1018"/>
                <a:gd name="T83" fmla="*/ 950 h 1024"/>
                <a:gd name="T84" fmla="*/ 220 w 1018"/>
                <a:gd name="T85" fmla="*/ 933 h 1024"/>
                <a:gd name="T86" fmla="*/ 195 w 1018"/>
                <a:gd name="T87" fmla="*/ 917 h 1024"/>
                <a:gd name="T88" fmla="*/ 188 w 1018"/>
                <a:gd name="T89" fmla="*/ 908 h 1024"/>
                <a:gd name="T90" fmla="*/ 175 w 1018"/>
                <a:gd name="T91" fmla="*/ 893 h 1024"/>
                <a:gd name="T92" fmla="*/ 143 w 1018"/>
                <a:gd name="T93" fmla="*/ 862 h 1024"/>
                <a:gd name="T94" fmla="*/ 114 w 1018"/>
                <a:gd name="T95" fmla="*/ 829 h 1024"/>
                <a:gd name="T96" fmla="*/ 64 w 1018"/>
                <a:gd name="T97" fmla="*/ 753 h 1024"/>
                <a:gd name="T98" fmla="*/ 25 w 1018"/>
                <a:gd name="T99" fmla="*/ 655 h 1024"/>
                <a:gd name="T100" fmla="*/ 0 w 1018"/>
                <a:gd name="T101" fmla="*/ 550 h 1024"/>
                <a:gd name="T102" fmla="*/ 0 w 1018"/>
                <a:gd name="T103" fmla="*/ 496 h 1024"/>
                <a:gd name="T104" fmla="*/ 0 w 1018"/>
                <a:gd name="T105" fmla="*/ 477 h 10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8"/>
                <a:gd name="T160" fmla="*/ 0 h 1024"/>
                <a:gd name="T161" fmla="*/ 1018 w 1018"/>
                <a:gd name="T162" fmla="*/ 1024 h 10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8" h="1024">
                  <a:moveTo>
                    <a:pt x="0" y="477"/>
                  </a:moveTo>
                  <a:lnTo>
                    <a:pt x="5" y="439"/>
                  </a:lnTo>
                  <a:lnTo>
                    <a:pt x="11" y="403"/>
                  </a:lnTo>
                  <a:lnTo>
                    <a:pt x="21" y="368"/>
                  </a:lnTo>
                  <a:lnTo>
                    <a:pt x="32" y="335"/>
                  </a:lnTo>
                  <a:lnTo>
                    <a:pt x="46" y="303"/>
                  </a:lnTo>
                  <a:lnTo>
                    <a:pt x="62" y="271"/>
                  </a:lnTo>
                  <a:lnTo>
                    <a:pt x="81" y="240"/>
                  </a:lnTo>
                  <a:lnTo>
                    <a:pt x="102" y="208"/>
                  </a:lnTo>
                  <a:lnTo>
                    <a:pt x="109" y="201"/>
                  </a:lnTo>
                  <a:lnTo>
                    <a:pt x="117" y="192"/>
                  </a:lnTo>
                  <a:lnTo>
                    <a:pt x="126" y="182"/>
                  </a:lnTo>
                  <a:lnTo>
                    <a:pt x="135" y="172"/>
                  </a:lnTo>
                  <a:lnTo>
                    <a:pt x="143" y="161"/>
                  </a:lnTo>
                  <a:lnTo>
                    <a:pt x="151" y="152"/>
                  </a:lnTo>
                  <a:lnTo>
                    <a:pt x="156" y="145"/>
                  </a:lnTo>
                  <a:lnTo>
                    <a:pt x="158" y="140"/>
                  </a:lnTo>
                  <a:lnTo>
                    <a:pt x="164" y="138"/>
                  </a:lnTo>
                  <a:lnTo>
                    <a:pt x="172" y="134"/>
                  </a:lnTo>
                  <a:lnTo>
                    <a:pt x="179" y="128"/>
                  </a:lnTo>
                  <a:lnTo>
                    <a:pt x="188" y="121"/>
                  </a:lnTo>
                  <a:lnTo>
                    <a:pt x="196" y="115"/>
                  </a:lnTo>
                  <a:lnTo>
                    <a:pt x="204" y="108"/>
                  </a:lnTo>
                  <a:lnTo>
                    <a:pt x="210" y="103"/>
                  </a:lnTo>
                  <a:lnTo>
                    <a:pt x="215" y="98"/>
                  </a:lnTo>
                  <a:lnTo>
                    <a:pt x="224" y="92"/>
                  </a:lnTo>
                  <a:lnTo>
                    <a:pt x="231" y="87"/>
                  </a:lnTo>
                  <a:lnTo>
                    <a:pt x="237" y="82"/>
                  </a:lnTo>
                  <a:lnTo>
                    <a:pt x="243" y="78"/>
                  </a:lnTo>
                  <a:lnTo>
                    <a:pt x="248" y="75"/>
                  </a:lnTo>
                  <a:lnTo>
                    <a:pt x="256" y="71"/>
                  </a:lnTo>
                  <a:lnTo>
                    <a:pt x="263" y="66"/>
                  </a:lnTo>
                  <a:lnTo>
                    <a:pt x="274" y="60"/>
                  </a:lnTo>
                  <a:lnTo>
                    <a:pt x="295" y="50"/>
                  </a:lnTo>
                  <a:lnTo>
                    <a:pt x="316" y="40"/>
                  </a:lnTo>
                  <a:lnTo>
                    <a:pt x="337" y="31"/>
                  </a:lnTo>
                  <a:lnTo>
                    <a:pt x="358" y="24"/>
                  </a:lnTo>
                  <a:lnTo>
                    <a:pt x="379" y="18"/>
                  </a:lnTo>
                  <a:lnTo>
                    <a:pt x="400" y="13"/>
                  </a:lnTo>
                  <a:lnTo>
                    <a:pt x="420" y="8"/>
                  </a:lnTo>
                  <a:lnTo>
                    <a:pt x="441" y="5"/>
                  </a:lnTo>
                  <a:lnTo>
                    <a:pt x="462" y="3"/>
                  </a:lnTo>
                  <a:lnTo>
                    <a:pt x="483" y="0"/>
                  </a:lnTo>
                  <a:lnTo>
                    <a:pt x="504" y="0"/>
                  </a:lnTo>
                  <a:lnTo>
                    <a:pt x="525" y="0"/>
                  </a:lnTo>
                  <a:lnTo>
                    <a:pt x="547" y="2"/>
                  </a:lnTo>
                  <a:lnTo>
                    <a:pt x="570" y="4"/>
                  </a:lnTo>
                  <a:lnTo>
                    <a:pt x="592" y="7"/>
                  </a:lnTo>
                  <a:lnTo>
                    <a:pt x="614" y="10"/>
                  </a:lnTo>
                  <a:lnTo>
                    <a:pt x="648" y="20"/>
                  </a:lnTo>
                  <a:lnTo>
                    <a:pt x="680" y="31"/>
                  </a:lnTo>
                  <a:lnTo>
                    <a:pt x="709" y="42"/>
                  </a:lnTo>
                  <a:lnTo>
                    <a:pt x="739" y="57"/>
                  </a:lnTo>
                  <a:lnTo>
                    <a:pt x="767" y="72"/>
                  </a:lnTo>
                  <a:lnTo>
                    <a:pt x="793" y="88"/>
                  </a:lnTo>
                  <a:lnTo>
                    <a:pt x="819" y="107"/>
                  </a:lnTo>
                  <a:lnTo>
                    <a:pt x="843" y="126"/>
                  </a:lnTo>
                  <a:lnTo>
                    <a:pt x="865" y="147"/>
                  </a:lnTo>
                  <a:lnTo>
                    <a:pt x="887" y="170"/>
                  </a:lnTo>
                  <a:lnTo>
                    <a:pt x="907" y="194"/>
                  </a:lnTo>
                  <a:lnTo>
                    <a:pt x="926" y="220"/>
                  </a:lnTo>
                  <a:lnTo>
                    <a:pt x="943" y="247"/>
                  </a:lnTo>
                  <a:lnTo>
                    <a:pt x="959" y="276"/>
                  </a:lnTo>
                  <a:lnTo>
                    <a:pt x="974" y="307"/>
                  </a:lnTo>
                  <a:lnTo>
                    <a:pt x="987" y="339"/>
                  </a:lnTo>
                  <a:lnTo>
                    <a:pt x="1000" y="378"/>
                  </a:lnTo>
                  <a:lnTo>
                    <a:pt x="1008" y="415"/>
                  </a:lnTo>
                  <a:lnTo>
                    <a:pt x="1015" y="455"/>
                  </a:lnTo>
                  <a:lnTo>
                    <a:pt x="1018" y="497"/>
                  </a:lnTo>
                  <a:lnTo>
                    <a:pt x="1017" y="538"/>
                  </a:lnTo>
                  <a:lnTo>
                    <a:pt x="1013" y="577"/>
                  </a:lnTo>
                  <a:lnTo>
                    <a:pt x="1006" y="618"/>
                  </a:lnTo>
                  <a:lnTo>
                    <a:pt x="997" y="659"/>
                  </a:lnTo>
                  <a:lnTo>
                    <a:pt x="987" y="686"/>
                  </a:lnTo>
                  <a:lnTo>
                    <a:pt x="978" y="711"/>
                  </a:lnTo>
                  <a:lnTo>
                    <a:pt x="966" y="735"/>
                  </a:lnTo>
                  <a:lnTo>
                    <a:pt x="954" y="759"/>
                  </a:lnTo>
                  <a:lnTo>
                    <a:pt x="940" y="781"/>
                  </a:lnTo>
                  <a:lnTo>
                    <a:pt x="926" y="804"/>
                  </a:lnTo>
                  <a:lnTo>
                    <a:pt x="908" y="828"/>
                  </a:lnTo>
                  <a:lnTo>
                    <a:pt x="890" y="851"/>
                  </a:lnTo>
                  <a:lnTo>
                    <a:pt x="890" y="853"/>
                  </a:lnTo>
                  <a:lnTo>
                    <a:pt x="889" y="855"/>
                  </a:lnTo>
                  <a:lnTo>
                    <a:pt x="889" y="856"/>
                  </a:lnTo>
                  <a:lnTo>
                    <a:pt x="887" y="857"/>
                  </a:lnTo>
                  <a:lnTo>
                    <a:pt x="871" y="874"/>
                  </a:lnTo>
                  <a:lnTo>
                    <a:pt x="854" y="890"/>
                  </a:lnTo>
                  <a:lnTo>
                    <a:pt x="838" y="903"/>
                  </a:lnTo>
                  <a:lnTo>
                    <a:pt x="821" y="917"/>
                  </a:lnTo>
                  <a:lnTo>
                    <a:pt x="803" y="930"/>
                  </a:lnTo>
                  <a:lnTo>
                    <a:pt x="786" y="941"/>
                  </a:lnTo>
                  <a:lnTo>
                    <a:pt x="767" y="953"/>
                  </a:lnTo>
                  <a:lnTo>
                    <a:pt x="750" y="962"/>
                  </a:lnTo>
                  <a:lnTo>
                    <a:pt x="732" y="972"/>
                  </a:lnTo>
                  <a:lnTo>
                    <a:pt x="712" y="981"/>
                  </a:lnTo>
                  <a:lnTo>
                    <a:pt x="692" y="988"/>
                  </a:lnTo>
                  <a:lnTo>
                    <a:pt x="672" y="996"/>
                  </a:lnTo>
                  <a:lnTo>
                    <a:pt x="651" y="1003"/>
                  </a:lnTo>
                  <a:lnTo>
                    <a:pt x="630" y="1009"/>
                  </a:lnTo>
                  <a:lnTo>
                    <a:pt x="608" y="1014"/>
                  </a:lnTo>
                  <a:lnTo>
                    <a:pt x="585" y="1019"/>
                  </a:lnTo>
                  <a:lnTo>
                    <a:pt x="578" y="1020"/>
                  </a:lnTo>
                  <a:lnTo>
                    <a:pt x="572" y="1020"/>
                  </a:lnTo>
                  <a:lnTo>
                    <a:pt x="566" y="1022"/>
                  </a:lnTo>
                  <a:lnTo>
                    <a:pt x="561" y="1022"/>
                  </a:lnTo>
                  <a:lnTo>
                    <a:pt x="555" y="1023"/>
                  </a:lnTo>
                  <a:lnTo>
                    <a:pt x="549" y="1023"/>
                  </a:lnTo>
                  <a:lnTo>
                    <a:pt x="542" y="1024"/>
                  </a:lnTo>
                  <a:lnTo>
                    <a:pt x="536" y="1024"/>
                  </a:lnTo>
                  <a:lnTo>
                    <a:pt x="517" y="1024"/>
                  </a:lnTo>
                  <a:lnTo>
                    <a:pt x="498" y="1023"/>
                  </a:lnTo>
                  <a:lnTo>
                    <a:pt x="479" y="1022"/>
                  </a:lnTo>
                  <a:lnTo>
                    <a:pt x="461" y="1019"/>
                  </a:lnTo>
                  <a:lnTo>
                    <a:pt x="444" y="1018"/>
                  </a:lnTo>
                  <a:lnTo>
                    <a:pt x="426" y="1014"/>
                  </a:lnTo>
                  <a:lnTo>
                    <a:pt x="408" y="1012"/>
                  </a:lnTo>
                  <a:lnTo>
                    <a:pt x="390" y="1008"/>
                  </a:lnTo>
                  <a:lnTo>
                    <a:pt x="373" y="1003"/>
                  </a:lnTo>
                  <a:lnTo>
                    <a:pt x="356" y="998"/>
                  </a:lnTo>
                  <a:lnTo>
                    <a:pt x="339" y="993"/>
                  </a:lnTo>
                  <a:lnTo>
                    <a:pt x="321" y="986"/>
                  </a:lnTo>
                  <a:lnTo>
                    <a:pt x="304" y="980"/>
                  </a:lnTo>
                  <a:lnTo>
                    <a:pt x="287" y="972"/>
                  </a:lnTo>
                  <a:lnTo>
                    <a:pt x="269" y="964"/>
                  </a:lnTo>
                  <a:lnTo>
                    <a:pt x="251" y="955"/>
                  </a:lnTo>
                  <a:lnTo>
                    <a:pt x="243" y="950"/>
                  </a:lnTo>
                  <a:lnTo>
                    <a:pt x="235" y="944"/>
                  </a:lnTo>
                  <a:lnTo>
                    <a:pt x="227" y="939"/>
                  </a:lnTo>
                  <a:lnTo>
                    <a:pt x="220" y="933"/>
                  </a:lnTo>
                  <a:lnTo>
                    <a:pt x="211" y="928"/>
                  </a:lnTo>
                  <a:lnTo>
                    <a:pt x="204" y="923"/>
                  </a:lnTo>
                  <a:lnTo>
                    <a:pt x="195" y="917"/>
                  </a:lnTo>
                  <a:lnTo>
                    <a:pt x="188" y="912"/>
                  </a:lnTo>
                  <a:lnTo>
                    <a:pt x="188" y="909"/>
                  </a:lnTo>
                  <a:lnTo>
                    <a:pt x="188" y="908"/>
                  </a:lnTo>
                  <a:lnTo>
                    <a:pt x="188" y="906"/>
                  </a:lnTo>
                  <a:lnTo>
                    <a:pt x="187" y="903"/>
                  </a:lnTo>
                  <a:lnTo>
                    <a:pt x="175" y="893"/>
                  </a:lnTo>
                  <a:lnTo>
                    <a:pt x="164" y="883"/>
                  </a:lnTo>
                  <a:lnTo>
                    <a:pt x="153" y="874"/>
                  </a:lnTo>
                  <a:lnTo>
                    <a:pt x="143" y="862"/>
                  </a:lnTo>
                  <a:lnTo>
                    <a:pt x="133" y="851"/>
                  </a:lnTo>
                  <a:lnTo>
                    <a:pt x="124" y="840"/>
                  </a:lnTo>
                  <a:lnTo>
                    <a:pt x="114" y="829"/>
                  </a:lnTo>
                  <a:lnTo>
                    <a:pt x="104" y="817"/>
                  </a:lnTo>
                  <a:lnTo>
                    <a:pt x="83" y="785"/>
                  </a:lnTo>
                  <a:lnTo>
                    <a:pt x="64" y="753"/>
                  </a:lnTo>
                  <a:lnTo>
                    <a:pt x="49" y="720"/>
                  </a:lnTo>
                  <a:lnTo>
                    <a:pt x="36" y="688"/>
                  </a:lnTo>
                  <a:lnTo>
                    <a:pt x="25" y="655"/>
                  </a:lnTo>
                  <a:lnTo>
                    <a:pt x="15" y="622"/>
                  </a:lnTo>
                  <a:lnTo>
                    <a:pt x="6" y="587"/>
                  </a:lnTo>
                  <a:lnTo>
                    <a:pt x="0" y="550"/>
                  </a:lnTo>
                  <a:lnTo>
                    <a:pt x="0" y="531"/>
                  </a:lnTo>
                  <a:lnTo>
                    <a:pt x="0" y="513"/>
                  </a:lnTo>
                  <a:lnTo>
                    <a:pt x="0" y="496"/>
                  </a:lnTo>
                  <a:lnTo>
                    <a:pt x="0" y="477"/>
                  </a:lnTo>
                  <a:close/>
                </a:path>
              </a:pathLst>
            </a:custGeom>
            <a:solidFill>
              <a:srgbClr val="000000"/>
            </a:solidFill>
            <a:ln w="9525">
              <a:noFill/>
              <a:round/>
              <a:headEnd/>
              <a:tailEnd/>
            </a:ln>
          </p:spPr>
          <p:txBody>
            <a:bodyPr/>
            <a:lstStyle/>
            <a:p>
              <a:endParaRPr lang="el-GR"/>
            </a:p>
          </p:txBody>
        </p:sp>
        <p:sp>
          <p:nvSpPr>
            <p:cNvPr id="41078" name="Freeform 863"/>
            <p:cNvSpPr>
              <a:spLocks/>
            </p:cNvSpPr>
            <p:nvPr/>
          </p:nvSpPr>
          <p:spPr bwMode="auto">
            <a:xfrm>
              <a:off x="3858" y="2533"/>
              <a:ext cx="319" cy="335"/>
            </a:xfrm>
            <a:custGeom>
              <a:avLst/>
              <a:gdLst>
                <a:gd name="T0" fmla="*/ 11 w 319"/>
                <a:gd name="T1" fmla="*/ 3 h 335"/>
                <a:gd name="T2" fmla="*/ 26 w 319"/>
                <a:gd name="T3" fmla="*/ 47 h 335"/>
                <a:gd name="T4" fmla="*/ 30 w 319"/>
                <a:gd name="T5" fmla="*/ 4 h 335"/>
                <a:gd name="T6" fmla="*/ 54 w 319"/>
                <a:gd name="T7" fmla="*/ 62 h 335"/>
                <a:gd name="T8" fmla="*/ 65 w 319"/>
                <a:gd name="T9" fmla="*/ 82 h 335"/>
                <a:gd name="T10" fmla="*/ 60 w 319"/>
                <a:gd name="T11" fmla="*/ 4 h 335"/>
                <a:gd name="T12" fmla="*/ 83 w 319"/>
                <a:gd name="T13" fmla="*/ 44 h 335"/>
                <a:gd name="T14" fmla="*/ 90 w 319"/>
                <a:gd name="T15" fmla="*/ 57 h 335"/>
                <a:gd name="T16" fmla="*/ 83 w 319"/>
                <a:gd name="T17" fmla="*/ 4 h 335"/>
                <a:gd name="T18" fmla="*/ 111 w 319"/>
                <a:gd name="T19" fmla="*/ 24 h 335"/>
                <a:gd name="T20" fmla="*/ 127 w 319"/>
                <a:gd name="T21" fmla="*/ 77 h 335"/>
                <a:gd name="T22" fmla="*/ 120 w 319"/>
                <a:gd name="T23" fmla="*/ 21 h 335"/>
                <a:gd name="T24" fmla="*/ 147 w 319"/>
                <a:gd name="T25" fmla="*/ 5 h 335"/>
                <a:gd name="T26" fmla="*/ 164 w 319"/>
                <a:gd name="T27" fmla="*/ 73 h 335"/>
                <a:gd name="T28" fmla="*/ 161 w 319"/>
                <a:gd name="T29" fmla="*/ 40 h 335"/>
                <a:gd name="T30" fmla="*/ 177 w 319"/>
                <a:gd name="T31" fmla="*/ 7 h 335"/>
                <a:gd name="T32" fmla="*/ 201 w 319"/>
                <a:gd name="T33" fmla="*/ 74 h 335"/>
                <a:gd name="T34" fmla="*/ 199 w 319"/>
                <a:gd name="T35" fmla="*/ 7 h 335"/>
                <a:gd name="T36" fmla="*/ 226 w 319"/>
                <a:gd name="T37" fmla="*/ 41 h 335"/>
                <a:gd name="T38" fmla="*/ 231 w 319"/>
                <a:gd name="T39" fmla="*/ 20 h 335"/>
                <a:gd name="T40" fmla="*/ 258 w 319"/>
                <a:gd name="T41" fmla="*/ 8 h 335"/>
                <a:gd name="T42" fmla="*/ 284 w 319"/>
                <a:gd name="T43" fmla="*/ 108 h 335"/>
                <a:gd name="T44" fmla="*/ 319 w 319"/>
                <a:gd name="T45" fmla="*/ 165 h 335"/>
                <a:gd name="T46" fmla="*/ 313 w 319"/>
                <a:gd name="T47" fmla="*/ 172 h 335"/>
                <a:gd name="T48" fmla="*/ 284 w 319"/>
                <a:gd name="T49" fmla="*/ 139 h 335"/>
                <a:gd name="T50" fmla="*/ 287 w 319"/>
                <a:gd name="T51" fmla="*/ 149 h 335"/>
                <a:gd name="T52" fmla="*/ 295 w 319"/>
                <a:gd name="T53" fmla="*/ 189 h 335"/>
                <a:gd name="T54" fmla="*/ 261 w 319"/>
                <a:gd name="T55" fmla="*/ 158 h 335"/>
                <a:gd name="T56" fmla="*/ 277 w 319"/>
                <a:gd name="T57" fmla="*/ 203 h 335"/>
                <a:gd name="T58" fmla="*/ 254 w 319"/>
                <a:gd name="T59" fmla="*/ 214 h 335"/>
                <a:gd name="T60" fmla="*/ 225 w 319"/>
                <a:gd name="T61" fmla="*/ 170 h 335"/>
                <a:gd name="T62" fmla="*/ 238 w 319"/>
                <a:gd name="T63" fmla="*/ 207 h 335"/>
                <a:gd name="T64" fmla="*/ 229 w 319"/>
                <a:gd name="T65" fmla="*/ 242 h 335"/>
                <a:gd name="T66" fmla="*/ 207 w 319"/>
                <a:gd name="T67" fmla="*/ 219 h 335"/>
                <a:gd name="T68" fmla="*/ 212 w 319"/>
                <a:gd name="T69" fmla="*/ 260 h 335"/>
                <a:gd name="T70" fmla="*/ 185 w 319"/>
                <a:gd name="T71" fmla="*/ 245 h 335"/>
                <a:gd name="T72" fmla="*/ 163 w 319"/>
                <a:gd name="T73" fmla="*/ 207 h 335"/>
                <a:gd name="T74" fmla="*/ 189 w 319"/>
                <a:gd name="T75" fmla="*/ 279 h 335"/>
                <a:gd name="T76" fmla="*/ 158 w 319"/>
                <a:gd name="T77" fmla="*/ 263 h 335"/>
                <a:gd name="T78" fmla="*/ 165 w 319"/>
                <a:gd name="T79" fmla="*/ 287 h 335"/>
                <a:gd name="T80" fmla="*/ 148 w 319"/>
                <a:gd name="T81" fmla="*/ 312 h 335"/>
                <a:gd name="T82" fmla="*/ 114 w 319"/>
                <a:gd name="T83" fmla="*/ 267 h 335"/>
                <a:gd name="T84" fmla="*/ 99 w 319"/>
                <a:gd name="T85" fmla="*/ 237 h 335"/>
                <a:gd name="T86" fmla="*/ 110 w 319"/>
                <a:gd name="T87" fmla="*/ 268 h 335"/>
                <a:gd name="T88" fmla="*/ 141 w 319"/>
                <a:gd name="T89" fmla="*/ 316 h 335"/>
                <a:gd name="T90" fmla="*/ 138 w 319"/>
                <a:gd name="T91" fmla="*/ 323 h 335"/>
                <a:gd name="T92" fmla="*/ 121 w 319"/>
                <a:gd name="T93" fmla="*/ 315 h 335"/>
                <a:gd name="T94" fmla="*/ 119 w 319"/>
                <a:gd name="T95" fmla="*/ 325 h 335"/>
                <a:gd name="T96" fmla="*/ 117 w 319"/>
                <a:gd name="T97" fmla="*/ 330 h 335"/>
                <a:gd name="T98" fmla="*/ 41 w 319"/>
                <a:gd name="T99" fmla="*/ 200 h 335"/>
                <a:gd name="T100" fmla="*/ 5 w 319"/>
                <a:gd name="T101" fmla="*/ 57 h 335"/>
                <a:gd name="T102" fmla="*/ 0 w 319"/>
                <a:gd name="T103" fmla="*/ 0 h 3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335"/>
                <a:gd name="T158" fmla="*/ 319 w 319"/>
                <a:gd name="T159" fmla="*/ 335 h 3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335">
                  <a:moveTo>
                    <a:pt x="0" y="0"/>
                  </a:moveTo>
                  <a:lnTo>
                    <a:pt x="2" y="0"/>
                  </a:lnTo>
                  <a:lnTo>
                    <a:pt x="6" y="2"/>
                  </a:lnTo>
                  <a:lnTo>
                    <a:pt x="9" y="2"/>
                  </a:lnTo>
                  <a:lnTo>
                    <a:pt x="11" y="3"/>
                  </a:lnTo>
                  <a:lnTo>
                    <a:pt x="12" y="13"/>
                  </a:lnTo>
                  <a:lnTo>
                    <a:pt x="15" y="26"/>
                  </a:lnTo>
                  <a:lnTo>
                    <a:pt x="18" y="41"/>
                  </a:lnTo>
                  <a:lnTo>
                    <a:pt x="25" y="51"/>
                  </a:lnTo>
                  <a:lnTo>
                    <a:pt x="26" y="47"/>
                  </a:lnTo>
                  <a:lnTo>
                    <a:pt x="25" y="40"/>
                  </a:lnTo>
                  <a:lnTo>
                    <a:pt x="23" y="28"/>
                  </a:lnTo>
                  <a:lnTo>
                    <a:pt x="20" y="3"/>
                  </a:lnTo>
                  <a:lnTo>
                    <a:pt x="25" y="4"/>
                  </a:lnTo>
                  <a:lnTo>
                    <a:pt x="30" y="4"/>
                  </a:lnTo>
                  <a:lnTo>
                    <a:pt x="34" y="4"/>
                  </a:lnTo>
                  <a:lnTo>
                    <a:pt x="39" y="4"/>
                  </a:lnTo>
                  <a:lnTo>
                    <a:pt x="43" y="23"/>
                  </a:lnTo>
                  <a:lnTo>
                    <a:pt x="48" y="42"/>
                  </a:lnTo>
                  <a:lnTo>
                    <a:pt x="54" y="62"/>
                  </a:lnTo>
                  <a:lnTo>
                    <a:pt x="60" y="82"/>
                  </a:lnTo>
                  <a:lnTo>
                    <a:pt x="62" y="82"/>
                  </a:lnTo>
                  <a:lnTo>
                    <a:pt x="63" y="82"/>
                  </a:lnTo>
                  <a:lnTo>
                    <a:pt x="64" y="82"/>
                  </a:lnTo>
                  <a:lnTo>
                    <a:pt x="65" y="82"/>
                  </a:lnTo>
                  <a:lnTo>
                    <a:pt x="60" y="61"/>
                  </a:lnTo>
                  <a:lnTo>
                    <a:pt x="55" y="42"/>
                  </a:lnTo>
                  <a:lnTo>
                    <a:pt x="52" y="23"/>
                  </a:lnTo>
                  <a:lnTo>
                    <a:pt x="48" y="4"/>
                  </a:lnTo>
                  <a:lnTo>
                    <a:pt x="60" y="4"/>
                  </a:lnTo>
                  <a:lnTo>
                    <a:pt x="68" y="4"/>
                  </a:lnTo>
                  <a:lnTo>
                    <a:pt x="72" y="4"/>
                  </a:lnTo>
                  <a:lnTo>
                    <a:pt x="75" y="5"/>
                  </a:lnTo>
                  <a:lnTo>
                    <a:pt x="80" y="30"/>
                  </a:lnTo>
                  <a:lnTo>
                    <a:pt x="83" y="44"/>
                  </a:lnTo>
                  <a:lnTo>
                    <a:pt x="85" y="51"/>
                  </a:lnTo>
                  <a:lnTo>
                    <a:pt x="86" y="56"/>
                  </a:lnTo>
                  <a:lnTo>
                    <a:pt x="88" y="57"/>
                  </a:lnTo>
                  <a:lnTo>
                    <a:pt x="89" y="57"/>
                  </a:lnTo>
                  <a:lnTo>
                    <a:pt x="90" y="57"/>
                  </a:lnTo>
                  <a:lnTo>
                    <a:pt x="91" y="57"/>
                  </a:lnTo>
                  <a:lnTo>
                    <a:pt x="89" y="44"/>
                  </a:lnTo>
                  <a:lnTo>
                    <a:pt x="88" y="31"/>
                  </a:lnTo>
                  <a:lnTo>
                    <a:pt x="85" y="18"/>
                  </a:lnTo>
                  <a:lnTo>
                    <a:pt x="83" y="4"/>
                  </a:lnTo>
                  <a:lnTo>
                    <a:pt x="90" y="5"/>
                  </a:lnTo>
                  <a:lnTo>
                    <a:pt x="96" y="5"/>
                  </a:lnTo>
                  <a:lnTo>
                    <a:pt x="101" y="5"/>
                  </a:lnTo>
                  <a:lnTo>
                    <a:pt x="107" y="7"/>
                  </a:lnTo>
                  <a:lnTo>
                    <a:pt x="111" y="24"/>
                  </a:lnTo>
                  <a:lnTo>
                    <a:pt x="115" y="41"/>
                  </a:lnTo>
                  <a:lnTo>
                    <a:pt x="119" y="58"/>
                  </a:lnTo>
                  <a:lnTo>
                    <a:pt x="125" y="77"/>
                  </a:lnTo>
                  <a:lnTo>
                    <a:pt x="126" y="77"/>
                  </a:lnTo>
                  <a:lnTo>
                    <a:pt x="127" y="77"/>
                  </a:lnTo>
                  <a:lnTo>
                    <a:pt x="128" y="78"/>
                  </a:lnTo>
                  <a:lnTo>
                    <a:pt x="130" y="78"/>
                  </a:lnTo>
                  <a:lnTo>
                    <a:pt x="125" y="51"/>
                  </a:lnTo>
                  <a:lnTo>
                    <a:pt x="122" y="35"/>
                  </a:lnTo>
                  <a:lnTo>
                    <a:pt x="120" y="21"/>
                  </a:lnTo>
                  <a:lnTo>
                    <a:pt x="117" y="4"/>
                  </a:lnTo>
                  <a:lnTo>
                    <a:pt x="125" y="4"/>
                  </a:lnTo>
                  <a:lnTo>
                    <a:pt x="132" y="4"/>
                  </a:lnTo>
                  <a:lnTo>
                    <a:pt x="140" y="5"/>
                  </a:lnTo>
                  <a:lnTo>
                    <a:pt x="147" y="5"/>
                  </a:lnTo>
                  <a:lnTo>
                    <a:pt x="148" y="23"/>
                  </a:lnTo>
                  <a:lnTo>
                    <a:pt x="152" y="39"/>
                  </a:lnTo>
                  <a:lnTo>
                    <a:pt x="157" y="56"/>
                  </a:lnTo>
                  <a:lnTo>
                    <a:pt x="163" y="73"/>
                  </a:lnTo>
                  <a:lnTo>
                    <a:pt x="164" y="73"/>
                  </a:lnTo>
                  <a:lnTo>
                    <a:pt x="165" y="73"/>
                  </a:lnTo>
                  <a:lnTo>
                    <a:pt x="167" y="74"/>
                  </a:lnTo>
                  <a:lnTo>
                    <a:pt x="168" y="74"/>
                  </a:lnTo>
                  <a:lnTo>
                    <a:pt x="164" y="57"/>
                  </a:lnTo>
                  <a:lnTo>
                    <a:pt x="161" y="40"/>
                  </a:lnTo>
                  <a:lnTo>
                    <a:pt x="157" y="23"/>
                  </a:lnTo>
                  <a:lnTo>
                    <a:pt x="157" y="7"/>
                  </a:lnTo>
                  <a:lnTo>
                    <a:pt x="164" y="7"/>
                  </a:lnTo>
                  <a:lnTo>
                    <a:pt x="170" y="7"/>
                  </a:lnTo>
                  <a:lnTo>
                    <a:pt x="177" y="7"/>
                  </a:lnTo>
                  <a:lnTo>
                    <a:pt x="183" y="7"/>
                  </a:lnTo>
                  <a:lnTo>
                    <a:pt x="185" y="20"/>
                  </a:lnTo>
                  <a:lnTo>
                    <a:pt x="190" y="42"/>
                  </a:lnTo>
                  <a:lnTo>
                    <a:pt x="195" y="63"/>
                  </a:lnTo>
                  <a:lnTo>
                    <a:pt x="201" y="74"/>
                  </a:lnTo>
                  <a:lnTo>
                    <a:pt x="201" y="62"/>
                  </a:lnTo>
                  <a:lnTo>
                    <a:pt x="199" y="42"/>
                  </a:lnTo>
                  <a:lnTo>
                    <a:pt x="194" y="21"/>
                  </a:lnTo>
                  <a:lnTo>
                    <a:pt x="191" y="7"/>
                  </a:lnTo>
                  <a:lnTo>
                    <a:pt x="199" y="7"/>
                  </a:lnTo>
                  <a:lnTo>
                    <a:pt x="206" y="7"/>
                  </a:lnTo>
                  <a:lnTo>
                    <a:pt x="214" y="7"/>
                  </a:lnTo>
                  <a:lnTo>
                    <a:pt x="221" y="7"/>
                  </a:lnTo>
                  <a:lnTo>
                    <a:pt x="222" y="21"/>
                  </a:lnTo>
                  <a:lnTo>
                    <a:pt x="226" y="41"/>
                  </a:lnTo>
                  <a:lnTo>
                    <a:pt x="231" y="60"/>
                  </a:lnTo>
                  <a:lnTo>
                    <a:pt x="237" y="72"/>
                  </a:lnTo>
                  <a:lnTo>
                    <a:pt x="236" y="63"/>
                  </a:lnTo>
                  <a:lnTo>
                    <a:pt x="233" y="42"/>
                  </a:lnTo>
                  <a:lnTo>
                    <a:pt x="231" y="20"/>
                  </a:lnTo>
                  <a:lnTo>
                    <a:pt x="229" y="7"/>
                  </a:lnTo>
                  <a:lnTo>
                    <a:pt x="237" y="7"/>
                  </a:lnTo>
                  <a:lnTo>
                    <a:pt x="245" y="7"/>
                  </a:lnTo>
                  <a:lnTo>
                    <a:pt x="252" y="7"/>
                  </a:lnTo>
                  <a:lnTo>
                    <a:pt x="258" y="8"/>
                  </a:lnTo>
                  <a:lnTo>
                    <a:pt x="262" y="29"/>
                  </a:lnTo>
                  <a:lnTo>
                    <a:pt x="266" y="50"/>
                  </a:lnTo>
                  <a:lnTo>
                    <a:pt x="271" y="70"/>
                  </a:lnTo>
                  <a:lnTo>
                    <a:pt x="277" y="89"/>
                  </a:lnTo>
                  <a:lnTo>
                    <a:pt x="284" y="108"/>
                  </a:lnTo>
                  <a:lnTo>
                    <a:pt x="294" y="126"/>
                  </a:lnTo>
                  <a:lnTo>
                    <a:pt x="305" y="145"/>
                  </a:lnTo>
                  <a:lnTo>
                    <a:pt x="319" y="163"/>
                  </a:lnTo>
                  <a:lnTo>
                    <a:pt x="319" y="165"/>
                  </a:lnTo>
                  <a:lnTo>
                    <a:pt x="319" y="166"/>
                  </a:lnTo>
                  <a:lnTo>
                    <a:pt x="319" y="167"/>
                  </a:lnTo>
                  <a:lnTo>
                    <a:pt x="316" y="168"/>
                  </a:lnTo>
                  <a:lnTo>
                    <a:pt x="315" y="171"/>
                  </a:lnTo>
                  <a:lnTo>
                    <a:pt x="313" y="172"/>
                  </a:lnTo>
                  <a:lnTo>
                    <a:pt x="310" y="174"/>
                  </a:lnTo>
                  <a:lnTo>
                    <a:pt x="299" y="157"/>
                  </a:lnTo>
                  <a:lnTo>
                    <a:pt x="292" y="147"/>
                  </a:lnTo>
                  <a:lnTo>
                    <a:pt x="288" y="142"/>
                  </a:lnTo>
                  <a:lnTo>
                    <a:pt x="284" y="139"/>
                  </a:lnTo>
                  <a:lnTo>
                    <a:pt x="283" y="139"/>
                  </a:lnTo>
                  <a:lnTo>
                    <a:pt x="282" y="139"/>
                  </a:lnTo>
                  <a:lnTo>
                    <a:pt x="280" y="139"/>
                  </a:lnTo>
                  <a:lnTo>
                    <a:pt x="287" y="149"/>
                  </a:lnTo>
                  <a:lnTo>
                    <a:pt x="294" y="160"/>
                  </a:lnTo>
                  <a:lnTo>
                    <a:pt x="299" y="171"/>
                  </a:lnTo>
                  <a:lnTo>
                    <a:pt x="301" y="182"/>
                  </a:lnTo>
                  <a:lnTo>
                    <a:pt x="299" y="184"/>
                  </a:lnTo>
                  <a:lnTo>
                    <a:pt x="295" y="189"/>
                  </a:lnTo>
                  <a:lnTo>
                    <a:pt x="290" y="192"/>
                  </a:lnTo>
                  <a:lnTo>
                    <a:pt x="284" y="193"/>
                  </a:lnTo>
                  <a:lnTo>
                    <a:pt x="277" y="183"/>
                  </a:lnTo>
                  <a:lnTo>
                    <a:pt x="268" y="170"/>
                  </a:lnTo>
                  <a:lnTo>
                    <a:pt x="261" y="158"/>
                  </a:lnTo>
                  <a:lnTo>
                    <a:pt x="256" y="152"/>
                  </a:lnTo>
                  <a:lnTo>
                    <a:pt x="258" y="166"/>
                  </a:lnTo>
                  <a:lnTo>
                    <a:pt x="266" y="179"/>
                  </a:lnTo>
                  <a:lnTo>
                    <a:pt x="273" y="192"/>
                  </a:lnTo>
                  <a:lnTo>
                    <a:pt x="277" y="203"/>
                  </a:lnTo>
                  <a:lnTo>
                    <a:pt x="273" y="205"/>
                  </a:lnTo>
                  <a:lnTo>
                    <a:pt x="269" y="209"/>
                  </a:lnTo>
                  <a:lnTo>
                    <a:pt x="266" y="213"/>
                  </a:lnTo>
                  <a:lnTo>
                    <a:pt x="262" y="216"/>
                  </a:lnTo>
                  <a:lnTo>
                    <a:pt x="254" y="214"/>
                  </a:lnTo>
                  <a:lnTo>
                    <a:pt x="248" y="209"/>
                  </a:lnTo>
                  <a:lnTo>
                    <a:pt x="241" y="200"/>
                  </a:lnTo>
                  <a:lnTo>
                    <a:pt x="235" y="191"/>
                  </a:lnTo>
                  <a:lnTo>
                    <a:pt x="230" y="179"/>
                  </a:lnTo>
                  <a:lnTo>
                    <a:pt x="225" y="170"/>
                  </a:lnTo>
                  <a:lnTo>
                    <a:pt x="220" y="161"/>
                  </a:lnTo>
                  <a:lnTo>
                    <a:pt x="217" y="153"/>
                  </a:lnTo>
                  <a:lnTo>
                    <a:pt x="221" y="170"/>
                  </a:lnTo>
                  <a:lnTo>
                    <a:pt x="229" y="188"/>
                  </a:lnTo>
                  <a:lnTo>
                    <a:pt x="238" y="207"/>
                  </a:lnTo>
                  <a:lnTo>
                    <a:pt x="248" y="221"/>
                  </a:lnTo>
                  <a:lnTo>
                    <a:pt x="247" y="228"/>
                  </a:lnTo>
                  <a:lnTo>
                    <a:pt x="242" y="235"/>
                  </a:lnTo>
                  <a:lnTo>
                    <a:pt x="236" y="240"/>
                  </a:lnTo>
                  <a:lnTo>
                    <a:pt x="229" y="242"/>
                  </a:lnTo>
                  <a:lnTo>
                    <a:pt x="217" y="226"/>
                  </a:lnTo>
                  <a:lnTo>
                    <a:pt x="211" y="216"/>
                  </a:lnTo>
                  <a:lnTo>
                    <a:pt x="207" y="213"/>
                  </a:lnTo>
                  <a:lnTo>
                    <a:pt x="205" y="210"/>
                  </a:lnTo>
                  <a:lnTo>
                    <a:pt x="207" y="219"/>
                  </a:lnTo>
                  <a:lnTo>
                    <a:pt x="212" y="229"/>
                  </a:lnTo>
                  <a:lnTo>
                    <a:pt x="217" y="240"/>
                  </a:lnTo>
                  <a:lnTo>
                    <a:pt x="221" y="251"/>
                  </a:lnTo>
                  <a:lnTo>
                    <a:pt x="217" y="255"/>
                  </a:lnTo>
                  <a:lnTo>
                    <a:pt x="212" y="260"/>
                  </a:lnTo>
                  <a:lnTo>
                    <a:pt x="206" y="265"/>
                  </a:lnTo>
                  <a:lnTo>
                    <a:pt x="200" y="267"/>
                  </a:lnTo>
                  <a:lnTo>
                    <a:pt x="195" y="260"/>
                  </a:lnTo>
                  <a:lnTo>
                    <a:pt x="190" y="252"/>
                  </a:lnTo>
                  <a:lnTo>
                    <a:pt x="185" y="245"/>
                  </a:lnTo>
                  <a:lnTo>
                    <a:pt x="180" y="237"/>
                  </a:lnTo>
                  <a:lnTo>
                    <a:pt x="175" y="230"/>
                  </a:lnTo>
                  <a:lnTo>
                    <a:pt x="172" y="221"/>
                  </a:lnTo>
                  <a:lnTo>
                    <a:pt x="167" y="214"/>
                  </a:lnTo>
                  <a:lnTo>
                    <a:pt x="163" y="207"/>
                  </a:lnTo>
                  <a:lnTo>
                    <a:pt x="167" y="225"/>
                  </a:lnTo>
                  <a:lnTo>
                    <a:pt x="177" y="242"/>
                  </a:lnTo>
                  <a:lnTo>
                    <a:pt x="186" y="258"/>
                  </a:lnTo>
                  <a:lnTo>
                    <a:pt x="193" y="276"/>
                  </a:lnTo>
                  <a:lnTo>
                    <a:pt x="189" y="279"/>
                  </a:lnTo>
                  <a:lnTo>
                    <a:pt x="185" y="282"/>
                  </a:lnTo>
                  <a:lnTo>
                    <a:pt x="182" y="286"/>
                  </a:lnTo>
                  <a:lnTo>
                    <a:pt x="175" y="288"/>
                  </a:lnTo>
                  <a:lnTo>
                    <a:pt x="168" y="277"/>
                  </a:lnTo>
                  <a:lnTo>
                    <a:pt x="158" y="263"/>
                  </a:lnTo>
                  <a:lnTo>
                    <a:pt x="148" y="251"/>
                  </a:lnTo>
                  <a:lnTo>
                    <a:pt x="140" y="245"/>
                  </a:lnTo>
                  <a:lnTo>
                    <a:pt x="147" y="257"/>
                  </a:lnTo>
                  <a:lnTo>
                    <a:pt x="157" y="272"/>
                  </a:lnTo>
                  <a:lnTo>
                    <a:pt x="165" y="287"/>
                  </a:lnTo>
                  <a:lnTo>
                    <a:pt x="169" y="297"/>
                  </a:lnTo>
                  <a:lnTo>
                    <a:pt x="165" y="300"/>
                  </a:lnTo>
                  <a:lnTo>
                    <a:pt x="161" y="305"/>
                  </a:lnTo>
                  <a:lnTo>
                    <a:pt x="154" y="309"/>
                  </a:lnTo>
                  <a:lnTo>
                    <a:pt x="148" y="312"/>
                  </a:lnTo>
                  <a:lnTo>
                    <a:pt x="142" y="304"/>
                  </a:lnTo>
                  <a:lnTo>
                    <a:pt x="135" y="295"/>
                  </a:lnTo>
                  <a:lnTo>
                    <a:pt x="127" y="286"/>
                  </a:lnTo>
                  <a:lnTo>
                    <a:pt x="120" y="276"/>
                  </a:lnTo>
                  <a:lnTo>
                    <a:pt x="114" y="267"/>
                  </a:lnTo>
                  <a:lnTo>
                    <a:pt x="107" y="257"/>
                  </a:lnTo>
                  <a:lnTo>
                    <a:pt x="102" y="247"/>
                  </a:lnTo>
                  <a:lnTo>
                    <a:pt x="100" y="237"/>
                  </a:lnTo>
                  <a:lnTo>
                    <a:pt x="99" y="237"/>
                  </a:lnTo>
                  <a:lnTo>
                    <a:pt x="97" y="237"/>
                  </a:lnTo>
                  <a:lnTo>
                    <a:pt x="96" y="237"/>
                  </a:lnTo>
                  <a:lnTo>
                    <a:pt x="100" y="247"/>
                  </a:lnTo>
                  <a:lnTo>
                    <a:pt x="105" y="258"/>
                  </a:lnTo>
                  <a:lnTo>
                    <a:pt x="110" y="268"/>
                  </a:lnTo>
                  <a:lnTo>
                    <a:pt x="115" y="278"/>
                  </a:lnTo>
                  <a:lnTo>
                    <a:pt x="121" y="289"/>
                  </a:lnTo>
                  <a:lnTo>
                    <a:pt x="127" y="298"/>
                  </a:lnTo>
                  <a:lnTo>
                    <a:pt x="133" y="308"/>
                  </a:lnTo>
                  <a:lnTo>
                    <a:pt x="141" y="316"/>
                  </a:lnTo>
                  <a:lnTo>
                    <a:pt x="141" y="318"/>
                  </a:lnTo>
                  <a:lnTo>
                    <a:pt x="141" y="319"/>
                  </a:lnTo>
                  <a:lnTo>
                    <a:pt x="141" y="320"/>
                  </a:lnTo>
                  <a:lnTo>
                    <a:pt x="138" y="323"/>
                  </a:lnTo>
                  <a:lnTo>
                    <a:pt x="137" y="324"/>
                  </a:lnTo>
                  <a:lnTo>
                    <a:pt x="133" y="325"/>
                  </a:lnTo>
                  <a:lnTo>
                    <a:pt x="130" y="326"/>
                  </a:lnTo>
                  <a:lnTo>
                    <a:pt x="126" y="320"/>
                  </a:lnTo>
                  <a:lnTo>
                    <a:pt x="121" y="315"/>
                  </a:lnTo>
                  <a:lnTo>
                    <a:pt x="117" y="310"/>
                  </a:lnTo>
                  <a:lnTo>
                    <a:pt x="111" y="307"/>
                  </a:lnTo>
                  <a:lnTo>
                    <a:pt x="114" y="313"/>
                  </a:lnTo>
                  <a:lnTo>
                    <a:pt x="116" y="319"/>
                  </a:lnTo>
                  <a:lnTo>
                    <a:pt x="119" y="325"/>
                  </a:lnTo>
                  <a:lnTo>
                    <a:pt x="123" y="335"/>
                  </a:lnTo>
                  <a:lnTo>
                    <a:pt x="122" y="334"/>
                  </a:lnTo>
                  <a:lnTo>
                    <a:pt x="120" y="333"/>
                  </a:lnTo>
                  <a:lnTo>
                    <a:pt x="119" y="331"/>
                  </a:lnTo>
                  <a:lnTo>
                    <a:pt x="117" y="330"/>
                  </a:lnTo>
                  <a:lnTo>
                    <a:pt x="99" y="305"/>
                  </a:lnTo>
                  <a:lnTo>
                    <a:pt x="81" y="279"/>
                  </a:lnTo>
                  <a:lnTo>
                    <a:pt x="67" y="254"/>
                  </a:lnTo>
                  <a:lnTo>
                    <a:pt x="53" y="228"/>
                  </a:lnTo>
                  <a:lnTo>
                    <a:pt x="41" y="200"/>
                  </a:lnTo>
                  <a:lnTo>
                    <a:pt x="31" y="173"/>
                  </a:lnTo>
                  <a:lnTo>
                    <a:pt x="21" y="145"/>
                  </a:lnTo>
                  <a:lnTo>
                    <a:pt x="12" y="116"/>
                  </a:lnTo>
                  <a:lnTo>
                    <a:pt x="7" y="87"/>
                  </a:lnTo>
                  <a:lnTo>
                    <a:pt x="5" y="57"/>
                  </a:lnTo>
                  <a:lnTo>
                    <a:pt x="1" y="29"/>
                  </a:lnTo>
                  <a:lnTo>
                    <a:pt x="0" y="0"/>
                  </a:lnTo>
                  <a:close/>
                </a:path>
              </a:pathLst>
            </a:custGeom>
            <a:solidFill>
              <a:srgbClr val="FF0000"/>
            </a:solidFill>
            <a:ln w="9525">
              <a:noFill/>
              <a:round/>
              <a:headEnd/>
              <a:tailEnd/>
            </a:ln>
          </p:spPr>
          <p:txBody>
            <a:bodyPr/>
            <a:lstStyle/>
            <a:p>
              <a:endParaRPr lang="el-GR"/>
            </a:p>
          </p:txBody>
        </p:sp>
        <p:sp>
          <p:nvSpPr>
            <p:cNvPr id="41079" name="Freeform 864"/>
            <p:cNvSpPr>
              <a:spLocks/>
            </p:cNvSpPr>
            <p:nvPr/>
          </p:nvSpPr>
          <p:spPr bwMode="auto">
            <a:xfrm>
              <a:off x="3859" y="2186"/>
              <a:ext cx="323" cy="346"/>
            </a:xfrm>
            <a:custGeom>
              <a:avLst/>
              <a:gdLst>
                <a:gd name="T0" fmla="*/ 15 w 323"/>
                <a:gd name="T1" fmla="*/ 244 h 346"/>
                <a:gd name="T2" fmla="*/ 57 w 323"/>
                <a:gd name="T3" fmla="*/ 134 h 346"/>
                <a:gd name="T4" fmla="*/ 122 w 323"/>
                <a:gd name="T5" fmla="*/ 35 h 346"/>
                <a:gd name="T6" fmla="*/ 160 w 323"/>
                <a:gd name="T7" fmla="*/ 10 h 346"/>
                <a:gd name="T8" fmla="*/ 140 w 323"/>
                <a:gd name="T9" fmla="*/ 45 h 346"/>
                <a:gd name="T10" fmla="*/ 168 w 323"/>
                <a:gd name="T11" fmla="*/ 15 h 346"/>
                <a:gd name="T12" fmla="*/ 179 w 323"/>
                <a:gd name="T13" fmla="*/ 23 h 346"/>
                <a:gd name="T14" fmla="*/ 168 w 323"/>
                <a:gd name="T15" fmla="*/ 53 h 346"/>
                <a:gd name="T16" fmla="*/ 143 w 323"/>
                <a:gd name="T17" fmla="*/ 93 h 346"/>
                <a:gd name="T18" fmla="*/ 150 w 323"/>
                <a:gd name="T19" fmla="*/ 89 h 346"/>
                <a:gd name="T20" fmla="*/ 183 w 323"/>
                <a:gd name="T21" fmla="*/ 46 h 346"/>
                <a:gd name="T22" fmla="*/ 204 w 323"/>
                <a:gd name="T23" fmla="*/ 71 h 346"/>
                <a:gd name="T24" fmla="*/ 189 w 323"/>
                <a:gd name="T25" fmla="*/ 93 h 346"/>
                <a:gd name="T26" fmla="*/ 198 w 323"/>
                <a:gd name="T27" fmla="*/ 87 h 346"/>
                <a:gd name="T28" fmla="*/ 226 w 323"/>
                <a:gd name="T29" fmla="*/ 73 h 346"/>
                <a:gd name="T30" fmla="*/ 216 w 323"/>
                <a:gd name="T31" fmla="*/ 103 h 346"/>
                <a:gd name="T32" fmla="*/ 194 w 323"/>
                <a:gd name="T33" fmla="*/ 140 h 346"/>
                <a:gd name="T34" fmla="*/ 220 w 323"/>
                <a:gd name="T35" fmla="*/ 109 h 346"/>
                <a:gd name="T36" fmla="*/ 239 w 323"/>
                <a:gd name="T37" fmla="*/ 91 h 346"/>
                <a:gd name="T38" fmla="*/ 252 w 323"/>
                <a:gd name="T39" fmla="*/ 103 h 346"/>
                <a:gd name="T40" fmla="*/ 235 w 323"/>
                <a:gd name="T41" fmla="*/ 140 h 346"/>
                <a:gd name="T42" fmla="*/ 260 w 323"/>
                <a:gd name="T43" fmla="*/ 115 h 346"/>
                <a:gd name="T44" fmla="*/ 272 w 323"/>
                <a:gd name="T45" fmla="*/ 123 h 346"/>
                <a:gd name="T46" fmla="*/ 249 w 323"/>
                <a:gd name="T47" fmla="*/ 168 h 346"/>
                <a:gd name="T48" fmla="*/ 263 w 323"/>
                <a:gd name="T49" fmla="*/ 162 h 346"/>
                <a:gd name="T50" fmla="*/ 283 w 323"/>
                <a:gd name="T51" fmla="*/ 140 h 346"/>
                <a:gd name="T52" fmla="*/ 294 w 323"/>
                <a:gd name="T53" fmla="*/ 147 h 346"/>
                <a:gd name="T54" fmla="*/ 278 w 323"/>
                <a:gd name="T55" fmla="*/ 187 h 346"/>
                <a:gd name="T56" fmla="*/ 305 w 323"/>
                <a:gd name="T57" fmla="*/ 165 h 346"/>
                <a:gd name="T58" fmla="*/ 314 w 323"/>
                <a:gd name="T59" fmla="*/ 168 h 346"/>
                <a:gd name="T60" fmla="*/ 295 w 323"/>
                <a:gd name="T61" fmla="*/ 220 h 346"/>
                <a:gd name="T62" fmla="*/ 261 w 323"/>
                <a:gd name="T63" fmla="*/ 321 h 346"/>
                <a:gd name="T64" fmla="*/ 241 w 323"/>
                <a:gd name="T65" fmla="*/ 345 h 346"/>
                <a:gd name="T66" fmla="*/ 239 w 323"/>
                <a:gd name="T67" fmla="*/ 308 h 346"/>
                <a:gd name="T68" fmla="*/ 223 w 323"/>
                <a:gd name="T69" fmla="*/ 345 h 346"/>
                <a:gd name="T70" fmla="*/ 216 w 323"/>
                <a:gd name="T71" fmla="*/ 305 h 346"/>
                <a:gd name="T72" fmla="*/ 202 w 323"/>
                <a:gd name="T73" fmla="*/ 345 h 346"/>
                <a:gd name="T74" fmla="*/ 174 w 323"/>
                <a:gd name="T75" fmla="*/ 339 h 346"/>
                <a:gd name="T76" fmla="*/ 172 w 323"/>
                <a:gd name="T77" fmla="*/ 315 h 346"/>
                <a:gd name="T78" fmla="*/ 166 w 323"/>
                <a:gd name="T79" fmla="*/ 336 h 346"/>
                <a:gd name="T80" fmla="*/ 141 w 323"/>
                <a:gd name="T81" fmla="*/ 342 h 346"/>
                <a:gd name="T82" fmla="*/ 145 w 323"/>
                <a:gd name="T83" fmla="*/ 273 h 346"/>
                <a:gd name="T84" fmla="*/ 118 w 323"/>
                <a:gd name="T85" fmla="*/ 342 h 346"/>
                <a:gd name="T86" fmla="*/ 111 w 323"/>
                <a:gd name="T87" fmla="*/ 289 h 346"/>
                <a:gd name="T88" fmla="*/ 92 w 323"/>
                <a:gd name="T89" fmla="*/ 341 h 346"/>
                <a:gd name="T90" fmla="*/ 72 w 323"/>
                <a:gd name="T91" fmla="*/ 321 h 346"/>
                <a:gd name="T92" fmla="*/ 66 w 323"/>
                <a:gd name="T93" fmla="*/ 302 h 346"/>
                <a:gd name="T94" fmla="*/ 38 w 323"/>
                <a:gd name="T95" fmla="*/ 340 h 346"/>
                <a:gd name="T96" fmla="*/ 38 w 323"/>
                <a:gd name="T97" fmla="*/ 249 h 346"/>
                <a:gd name="T98" fmla="*/ 29 w 323"/>
                <a:gd name="T99" fmla="*/ 270 h 346"/>
                <a:gd name="T100" fmla="*/ 10 w 323"/>
                <a:gd name="T101" fmla="*/ 339 h 346"/>
                <a:gd name="T102" fmla="*/ 0 w 323"/>
                <a:gd name="T103" fmla="*/ 336 h 346"/>
                <a:gd name="T104" fmla="*/ 0 w 323"/>
                <a:gd name="T105" fmla="*/ 335 h 3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346"/>
                <a:gd name="T161" fmla="*/ 323 w 323"/>
                <a:gd name="T162" fmla="*/ 346 h 3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346">
                  <a:moveTo>
                    <a:pt x="0" y="335"/>
                  </a:moveTo>
                  <a:lnTo>
                    <a:pt x="3" y="312"/>
                  </a:lnTo>
                  <a:lnTo>
                    <a:pt x="6" y="289"/>
                  </a:lnTo>
                  <a:lnTo>
                    <a:pt x="10" y="266"/>
                  </a:lnTo>
                  <a:lnTo>
                    <a:pt x="15" y="244"/>
                  </a:lnTo>
                  <a:lnTo>
                    <a:pt x="21" y="223"/>
                  </a:lnTo>
                  <a:lnTo>
                    <a:pt x="29" y="200"/>
                  </a:lnTo>
                  <a:lnTo>
                    <a:pt x="36" y="178"/>
                  </a:lnTo>
                  <a:lnTo>
                    <a:pt x="45" y="156"/>
                  </a:lnTo>
                  <a:lnTo>
                    <a:pt x="57" y="134"/>
                  </a:lnTo>
                  <a:lnTo>
                    <a:pt x="68" y="113"/>
                  </a:lnTo>
                  <a:lnTo>
                    <a:pt x="82" y="92"/>
                  </a:lnTo>
                  <a:lnTo>
                    <a:pt x="94" y="72"/>
                  </a:lnTo>
                  <a:lnTo>
                    <a:pt x="108" y="53"/>
                  </a:lnTo>
                  <a:lnTo>
                    <a:pt x="122" y="35"/>
                  </a:lnTo>
                  <a:lnTo>
                    <a:pt x="137" y="18"/>
                  </a:lnTo>
                  <a:lnTo>
                    <a:pt x="153" y="0"/>
                  </a:lnTo>
                  <a:lnTo>
                    <a:pt x="160" y="2"/>
                  </a:lnTo>
                  <a:lnTo>
                    <a:pt x="162" y="5"/>
                  </a:lnTo>
                  <a:lnTo>
                    <a:pt x="160" y="10"/>
                  </a:lnTo>
                  <a:lnTo>
                    <a:pt x="156" y="18"/>
                  </a:lnTo>
                  <a:lnTo>
                    <a:pt x="151" y="25"/>
                  </a:lnTo>
                  <a:lnTo>
                    <a:pt x="146" y="32"/>
                  </a:lnTo>
                  <a:lnTo>
                    <a:pt x="142" y="39"/>
                  </a:lnTo>
                  <a:lnTo>
                    <a:pt x="140" y="45"/>
                  </a:lnTo>
                  <a:lnTo>
                    <a:pt x="148" y="39"/>
                  </a:lnTo>
                  <a:lnTo>
                    <a:pt x="156" y="30"/>
                  </a:lnTo>
                  <a:lnTo>
                    <a:pt x="162" y="23"/>
                  </a:lnTo>
                  <a:lnTo>
                    <a:pt x="167" y="15"/>
                  </a:lnTo>
                  <a:lnTo>
                    <a:pt x="168" y="15"/>
                  </a:lnTo>
                  <a:lnTo>
                    <a:pt x="169" y="15"/>
                  </a:lnTo>
                  <a:lnTo>
                    <a:pt x="171" y="15"/>
                  </a:lnTo>
                  <a:lnTo>
                    <a:pt x="176" y="19"/>
                  </a:lnTo>
                  <a:lnTo>
                    <a:pt x="179" y="23"/>
                  </a:lnTo>
                  <a:lnTo>
                    <a:pt x="182" y="28"/>
                  </a:lnTo>
                  <a:lnTo>
                    <a:pt x="184" y="34"/>
                  </a:lnTo>
                  <a:lnTo>
                    <a:pt x="179" y="40"/>
                  </a:lnTo>
                  <a:lnTo>
                    <a:pt x="173" y="46"/>
                  </a:lnTo>
                  <a:lnTo>
                    <a:pt x="168" y="53"/>
                  </a:lnTo>
                  <a:lnTo>
                    <a:pt x="162" y="61"/>
                  </a:lnTo>
                  <a:lnTo>
                    <a:pt x="156" y="68"/>
                  </a:lnTo>
                  <a:lnTo>
                    <a:pt x="151" y="77"/>
                  </a:lnTo>
                  <a:lnTo>
                    <a:pt x="147" y="84"/>
                  </a:lnTo>
                  <a:lnTo>
                    <a:pt x="143" y="93"/>
                  </a:lnTo>
                  <a:lnTo>
                    <a:pt x="145" y="93"/>
                  </a:lnTo>
                  <a:lnTo>
                    <a:pt x="145" y="94"/>
                  </a:lnTo>
                  <a:lnTo>
                    <a:pt x="145" y="95"/>
                  </a:lnTo>
                  <a:lnTo>
                    <a:pt x="150" y="89"/>
                  </a:lnTo>
                  <a:lnTo>
                    <a:pt x="155" y="81"/>
                  </a:lnTo>
                  <a:lnTo>
                    <a:pt x="162" y="72"/>
                  </a:lnTo>
                  <a:lnTo>
                    <a:pt x="169" y="62"/>
                  </a:lnTo>
                  <a:lnTo>
                    <a:pt x="177" y="53"/>
                  </a:lnTo>
                  <a:lnTo>
                    <a:pt x="183" y="46"/>
                  </a:lnTo>
                  <a:lnTo>
                    <a:pt x="189" y="40"/>
                  </a:lnTo>
                  <a:lnTo>
                    <a:pt x="193" y="37"/>
                  </a:lnTo>
                  <a:lnTo>
                    <a:pt x="205" y="52"/>
                  </a:lnTo>
                  <a:lnTo>
                    <a:pt x="209" y="61"/>
                  </a:lnTo>
                  <a:lnTo>
                    <a:pt x="204" y="71"/>
                  </a:lnTo>
                  <a:lnTo>
                    <a:pt x="190" y="88"/>
                  </a:lnTo>
                  <a:lnTo>
                    <a:pt x="190" y="89"/>
                  </a:lnTo>
                  <a:lnTo>
                    <a:pt x="190" y="91"/>
                  </a:lnTo>
                  <a:lnTo>
                    <a:pt x="189" y="92"/>
                  </a:lnTo>
                  <a:lnTo>
                    <a:pt x="189" y="93"/>
                  </a:lnTo>
                  <a:lnTo>
                    <a:pt x="190" y="93"/>
                  </a:lnTo>
                  <a:lnTo>
                    <a:pt x="192" y="93"/>
                  </a:lnTo>
                  <a:lnTo>
                    <a:pt x="198" y="87"/>
                  </a:lnTo>
                  <a:lnTo>
                    <a:pt x="204" y="79"/>
                  </a:lnTo>
                  <a:lnTo>
                    <a:pt x="209" y="73"/>
                  </a:lnTo>
                  <a:lnTo>
                    <a:pt x="215" y="67"/>
                  </a:lnTo>
                  <a:lnTo>
                    <a:pt x="221" y="70"/>
                  </a:lnTo>
                  <a:lnTo>
                    <a:pt x="226" y="73"/>
                  </a:lnTo>
                  <a:lnTo>
                    <a:pt x="231" y="79"/>
                  </a:lnTo>
                  <a:lnTo>
                    <a:pt x="232" y="86"/>
                  </a:lnTo>
                  <a:lnTo>
                    <a:pt x="230" y="89"/>
                  </a:lnTo>
                  <a:lnTo>
                    <a:pt x="224" y="95"/>
                  </a:lnTo>
                  <a:lnTo>
                    <a:pt x="216" y="103"/>
                  </a:lnTo>
                  <a:lnTo>
                    <a:pt x="209" y="113"/>
                  </a:lnTo>
                  <a:lnTo>
                    <a:pt x="202" y="121"/>
                  </a:lnTo>
                  <a:lnTo>
                    <a:pt x="195" y="130"/>
                  </a:lnTo>
                  <a:lnTo>
                    <a:pt x="193" y="136"/>
                  </a:lnTo>
                  <a:lnTo>
                    <a:pt x="194" y="140"/>
                  </a:lnTo>
                  <a:lnTo>
                    <a:pt x="199" y="134"/>
                  </a:lnTo>
                  <a:lnTo>
                    <a:pt x="204" y="128"/>
                  </a:lnTo>
                  <a:lnTo>
                    <a:pt x="210" y="121"/>
                  </a:lnTo>
                  <a:lnTo>
                    <a:pt x="215" y="115"/>
                  </a:lnTo>
                  <a:lnTo>
                    <a:pt x="220" y="109"/>
                  </a:lnTo>
                  <a:lnTo>
                    <a:pt x="225" y="103"/>
                  </a:lnTo>
                  <a:lnTo>
                    <a:pt x="230" y="97"/>
                  </a:lnTo>
                  <a:lnTo>
                    <a:pt x="235" y="91"/>
                  </a:lnTo>
                  <a:lnTo>
                    <a:pt x="237" y="91"/>
                  </a:lnTo>
                  <a:lnTo>
                    <a:pt x="239" y="91"/>
                  </a:lnTo>
                  <a:lnTo>
                    <a:pt x="240" y="91"/>
                  </a:lnTo>
                  <a:lnTo>
                    <a:pt x="241" y="91"/>
                  </a:lnTo>
                  <a:lnTo>
                    <a:pt x="245" y="95"/>
                  </a:lnTo>
                  <a:lnTo>
                    <a:pt x="249" y="99"/>
                  </a:lnTo>
                  <a:lnTo>
                    <a:pt x="252" y="103"/>
                  </a:lnTo>
                  <a:lnTo>
                    <a:pt x="255" y="107"/>
                  </a:lnTo>
                  <a:lnTo>
                    <a:pt x="252" y="114"/>
                  </a:lnTo>
                  <a:lnTo>
                    <a:pt x="246" y="121"/>
                  </a:lnTo>
                  <a:lnTo>
                    <a:pt x="240" y="131"/>
                  </a:lnTo>
                  <a:lnTo>
                    <a:pt x="235" y="140"/>
                  </a:lnTo>
                  <a:lnTo>
                    <a:pt x="242" y="136"/>
                  </a:lnTo>
                  <a:lnTo>
                    <a:pt x="249" y="129"/>
                  </a:lnTo>
                  <a:lnTo>
                    <a:pt x="255" y="120"/>
                  </a:lnTo>
                  <a:lnTo>
                    <a:pt x="258" y="115"/>
                  </a:lnTo>
                  <a:lnTo>
                    <a:pt x="260" y="115"/>
                  </a:lnTo>
                  <a:lnTo>
                    <a:pt x="261" y="115"/>
                  </a:lnTo>
                  <a:lnTo>
                    <a:pt x="262" y="115"/>
                  </a:lnTo>
                  <a:lnTo>
                    <a:pt x="263" y="115"/>
                  </a:lnTo>
                  <a:lnTo>
                    <a:pt x="268" y="119"/>
                  </a:lnTo>
                  <a:lnTo>
                    <a:pt x="272" y="123"/>
                  </a:lnTo>
                  <a:lnTo>
                    <a:pt x="274" y="128"/>
                  </a:lnTo>
                  <a:lnTo>
                    <a:pt x="276" y="132"/>
                  </a:lnTo>
                  <a:lnTo>
                    <a:pt x="267" y="144"/>
                  </a:lnTo>
                  <a:lnTo>
                    <a:pt x="257" y="156"/>
                  </a:lnTo>
                  <a:lnTo>
                    <a:pt x="249" y="168"/>
                  </a:lnTo>
                  <a:lnTo>
                    <a:pt x="242" y="183"/>
                  </a:lnTo>
                  <a:lnTo>
                    <a:pt x="246" y="181"/>
                  </a:lnTo>
                  <a:lnTo>
                    <a:pt x="251" y="176"/>
                  </a:lnTo>
                  <a:lnTo>
                    <a:pt x="257" y="170"/>
                  </a:lnTo>
                  <a:lnTo>
                    <a:pt x="263" y="162"/>
                  </a:lnTo>
                  <a:lnTo>
                    <a:pt x="270" y="155"/>
                  </a:lnTo>
                  <a:lnTo>
                    <a:pt x="274" y="149"/>
                  </a:lnTo>
                  <a:lnTo>
                    <a:pt x="278" y="144"/>
                  </a:lnTo>
                  <a:lnTo>
                    <a:pt x="282" y="140"/>
                  </a:lnTo>
                  <a:lnTo>
                    <a:pt x="283" y="140"/>
                  </a:lnTo>
                  <a:lnTo>
                    <a:pt x="284" y="140"/>
                  </a:lnTo>
                  <a:lnTo>
                    <a:pt x="286" y="140"/>
                  </a:lnTo>
                  <a:lnTo>
                    <a:pt x="289" y="144"/>
                  </a:lnTo>
                  <a:lnTo>
                    <a:pt x="294" y="147"/>
                  </a:lnTo>
                  <a:lnTo>
                    <a:pt x="298" y="151"/>
                  </a:lnTo>
                  <a:lnTo>
                    <a:pt x="302" y="156"/>
                  </a:lnTo>
                  <a:lnTo>
                    <a:pt x="295" y="165"/>
                  </a:lnTo>
                  <a:lnTo>
                    <a:pt x="287" y="174"/>
                  </a:lnTo>
                  <a:lnTo>
                    <a:pt x="278" y="187"/>
                  </a:lnTo>
                  <a:lnTo>
                    <a:pt x="276" y="198"/>
                  </a:lnTo>
                  <a:lnTo>
                    <a:pt x="284" y="191"/>
                  </a:lnTo>
                  <a:lnTo>
                    <a:pt x="292" y="182"/>
                  </a:lnTo>
                  <a:lnTo>
                    <a:pt x="298" y="173"/>
                  </a:lnTo>
                  <a:lnTo>
                    <a:pt x="305" y="165"/>
                  </a:lnTo>
                  <a:lnTo>
                    <a:pt x="307" y="165"/>
                  </a:lnTo>
                  <a:lnTo>
                    <a:pt x="308" y="165"/>
                  </a:lnTo>
                  <a:lnTo>
                    <a:pt x="309" y="165"/>
                  </a:lnTo>
                  <a:lnTo>
                    <a:pt x="310" y="165"/>
                  </a:lnTo>
                  <a:lnTo>
                    <a:pt x="314" y="168"/>
                  </a:lnTo>
                  <a:lnTo>
                    <a:pt x="318" y="173"/>
                  </a:lnTo>
                  <a:lnTo>
                    <a:pt x="320" y="177"/>
                  </a:lnTo>
                  <a:lnTo>
                    <a:pt x="323" y="182"/>
                  </a:lnTo>
                  <a:lnTo>
                    <a:pt x="308" y="202"/>
                  </a:lnTo>
                  <a:lnTo>
                    <a:pt x="295" y="220"/>
                  </a:lnTo>
                  <a:lnTo>
                    <a:pt x="286" y="239"/>
                  </a:lnTo>
                  <a:lnTo>
                    <a:pt x="277" y="257"/>
                  </a:lnTo>
                  <a:lnTo>
                    <a:pt x="270" y="278"/>
                  </a:lnTo>
                  <a:lnTo>
                    <a:pt x="265" y="298"/>
                  </a:lnTo>
                  <a:lnTo>
                    <a:pt x="261" y="321"/>
                  </a:lnTo>
                  <a:lnTo>
                    <a:pt x="258" y="345"/>
                  </a:lnTo>
                  <a:lnTo>
                    <a:pt x="252" y="346"/>
                  </a:lnTo>
                  <a:lnTo>
                    <a:pt x="249" y="346"/>
                  </a:lnTo>
                  <a:lnTo>
                    <a:pt x="246" y="346"/>
                  </a:lnTo>
                  <a:lnTo>
                    <a:pt x="241" y="345"/>
                  </a:lnTo>
                  <a:lnTo>
                    <a:pt x="242" y="333"/>
                  </a:lnTo>
                  <a:lnTo>
                    <a:pt x="242" y="321"/>
                  </a:lnTo>
                  <a:lnTo>
                    <a:pt x="242" y="310"/>
                  </a:lnTo>
                  <a:lnTo>
                    <a:pt x="242" y="300"/>
                  </a:lnTo>
                  <a:lnTo>
                    <a:pt x="239" y="308"/>
                  </a:lnTo>
                  <a:lnTo>
                    <a:pt x="236" y="320"/>
                  </a:lnTo>
                  <a:lnTo>
                    <a:pt x="234" y="334"/>
                  </a:lnTo>
                  <a:lnTo>
                    <a:pt x="232" y="345"/>
                  </a:lnTo>
                  <a:lnTo>
                    <a:pt x="228" y="345"/>
                  </a:lnTo>
                  <a:lnTo>
                    <a:pt x="223" y="345"/>
                  </a:lnTo>
                  <a:lnTo>
                    <a:pt x="218" y="345"/>
                  </a:lnTo>
                  <a:lnTo>
                    <a:pt x="213" y="345"/>
                  </a:lnTo>
                  <a:lnTo>
                    <a:pt x="214" y="333"/>
                  </a:lnTo>
                  <a:lnTo>
                    <a:pt x="215" y="318"/>
                  </a:lnTo>
                  <a:lnTo>
                    <a:pt x="216" y="305"/>
                  </a:lnTo>
                  <a:lnTo>
                    <a:pt x="215" y="295"/>
                  </a:lnTo>
                  <a:lnTo>
                    <a:pt x="210" y="304"/>
                  </a:lnTo>
                  <a:lnTo>
                    <a:pt x="206" y="318"/>
                  </a:lnTo>
                  <a:lnTo>
                    <a:pt x="204" y="333"/>
                  </a:lnTo>
                  <a:lnTo>
                    <a:pt x="202" y="345"/>
                  </a:lnTo>
                  <a:lnTo>
                    <a:pt x="195" y="345"/>
                  </a:lnTo>
                  <a:lnTo>
                    <a:pt x="189" y="345"/>
                  </a:lnTo>
                  <a:lnTo>
                    <a:pt x="183" y="345"/>
                  </a:lnTo>
                  <a:lnTo>
                    <a:pt x="176" y="345"/>
                  </a:lnTo>
                  <a:lnTo>
                    <a:pt x="174" y="339"/>
                  </a:lnTo>
                  <a:lnTo>
                    <a:pt x="173" y="330"/>
                  </a:lnTo>
                  <a:lnTo>
                    <a:pt x="174" y="321"/>
                  </a:lnTo>
                  <a:lnTo>
                    <a:pt x="174" y="315"/>
                  </a:lnTo>
                  <a:lnTo>
                    <a:pt x="173" y="315"/>
                  </a:lnTo>
                  <a:lnTo>
                    <a:pt x="172" y="315"/>
                  </a:lnTo>
                  <a:lnTo>
                    <a:pt x="171" y="315"/>
                  </a:lnTo>
                  <a:lnTo>
                    <a:pt x="169" y="315"/>
                  </a:lnTo>
                  <a:lnTo>
                    <a:pt x="168" y="321"/>
                  </a:lnTo>
                  <a:lnTo>
                    <a:pt x="167" y="329"/>
                  </a:lnTo>
                  <a:lnTo>
                    <a:pt x="166" y="336"/>
                  </a:lnTo>
                  <a:lnTo>
                    <a:pt x="164" y="344"/>
                  </a:lnTo>
                  <a:lnTo>
                    <a:pt x="158" y="342"/>
                  </a:lnTo>
                  <a:lnTo>
                    <a:pt x="153" y="342"/>
                  </a:lnTo>
                  <a:lnTo>
                    <a:pt x="147" y="342"/>
                  </a:lnTo>
                  <a:lnTo>
                    <a:pt x="141" y="342"/>
                  </a:lnTo>
                  <a:lnTo>
                    <a:pt x="142" y="320"/>
                  </a:lnTo>
                  <a:lnTo>
                    <a:pt x="146" y="299"/>
                  </a:lnTo>
                  <a:lnTo>
                    <a:pt x="148" y="278"/>
                  </a:lnTo>
                  <a:lnTo>
                    <a:pt x="153" y="260"/>
                  </a:lnTo>
                  <a:lnTo>
                    <a:pt x="145" y="273"/>
                  </a:lnTo>
                  <a:lnTo>
                    <a:pt x="139" y="297"/>
                  </a:lnTo>
                  <a:lnTo>
                    <a:pt x="134" y="321"/>
                  </a:lnTo>
                  <a:lnTo>
                    <a:pt x="130" y="341"/>
                  </a:lnTo>
                  <a:lnTo>
                    <a:pt x="124" y="341"/>
                  </a:lnTo>
                  <a:lnTo>
                    <a:pt x="118" y="342"/>
                  </a:lnTo>
                  <a:lnTo>
                    <a:pt x="110" y="342"/>
                  </a:lnTo>
                  <a:lnTo>
                    <a:pt x="103" y="341"/>
                  </a:lnTo>
                  <a:lnTo>
                    <a:pt x="105" y="323"/>
                  </a:lnTo>
                  <a:lnTo>
                    <a:pt x="109" y="304"/>
                  </a:lnTo>
                  <a:lnTo>
                    <a:pt x="111" y="289"/>
                  </a:lnTo>
                  <a:lnTo>
                    <a:pt x="111" y="278"/>
                  </a:lnTo>
                  <a:lnTo>
                    <a:pt x="104" y="289"/>
                  </a:lnTo>
                  <a:lnTo>
                    <a:pt x="99" y="305"/>
                  </a:lnTo>
                  <a:lnTo>
                    <a:pt x="95" y="324"/>
                  </a:lnTo>
                  <a:lnTo>
                    <a:pt x="92" y="341"/>
                  </a:lnTo>
                  <a:lnTo>
                    <a:pt x="87" y="341"/>
                  </a:lnTo>
                  <a:lnTo>
                    <a:pt x="80" y="341"/>
                  </a:lnTo>
                  <a:lnTo>
                    <a:pt x="75" y="341"/>
                  </a:lnTo>
                  <a:lnTo>
                    <a:pt x="69" y="341"/>
                  </a:lnTo>
                  <a:lnTo>
                    <a:pt x="72" y="321"/>
                  </a:lnTo>
                  <a:lnTo>
                    <a:pt x="75" y="302"/>
                  </a:lnTo>
                  <a:lnTo>
                    <a:pt x="79" y="283"/>
                  </a:lnTo>
                  <a:lnTo>
                    <a:pt x="79" y="270"/>
                  </a:lnTo>
                  <a:lnTo>
                    <a:pt x="72" y="281"/>
                  </a:lnTo>
                  <a:lnTo>
                    <a:pt x="66" y="302"/>
                  </a:lnTo>
                  <a:lnTo>
                    <a:pt x="62" y="323"/>
                  </a:lnTo>
                  <a:lnTo>
                    <a:pt x="59" y="341"/>
                  </a:lnTo>
                  <a:lnTo>
                    <a:pt x="53" y="341"/>
                  </a:lnTo>
                  <a:lnTo>
                    <a:pt x="46" y="340"/>
                  </a:lnTo>
                  <a:lnTo>
                    <a:pt x="38" y="340"/>
                  </a:lnTo>
                  <a:lnTo>
                    <a:pt x="31" y="340"/>
                  </a:lnTo>
                  <a:lnTo>
                    <a:pt x="29" y="318"/>
                  </a:lnTo>
                  <a:lnTo>
                    <a:pt x="30" y="293"/>
                  </a:lnTo>
                  <a:lnTo>
                    <a:pt x="35" y="270"/>
                  </a:lnTo>
                  <a:lnTo>
                    <a:pt x="38" y="249"/>
                  </a:lnTo>
                  <a:lnTo>
                    <a:pt x="37" y="249"/>
                  </a:lnTo>
                  <a:lnTo>
                    <a:pt x="36" y="249"/>
                  </a:lnTo>
                  <a:lnTo>
                    <a:pt x="35" y="249"/>
                  </a:lnTo>
                  <a:lnTo>
                    <a:pt x="33" y="249"/>
                  </a:lnTo>
                  <a:lnTo>
                    <a:pt x="29" y="270"/>
                  </a:lnTo>
                  <a:lnTo>
                    <a:pt x="25" y="292"/>
                  </a:lnTo>
                  <a:lnTo>
                    <a:pt x="21" y="314"/>
                  </a:lnTo>
                  <a:lnTo>
                    <a:pt x="19" y="339"/>
                  </a:lnTo>
                  <a:lnTo>
                    <a:pt x="14" y="339"/>
                  </a:lnTo>
                  <a:lnTo>
                    <a:pt x="10" y="339"/>
                  </a:lnTo>
                  <a:lnTo>
                    <a:pt x="5" y="339"/>
                  </a:lnTo>
                  <a:lnTo>
                    <a:pt x="0" y="340"/>
                  </a:lnTo>
                  <a:lnTo>
                    <a:pt x="0" y="339"/>
                  </a:lnTo>
                  <a:lnTo>
                    <a:pt x="0" y="337"/>
                  </a:lnTo>
                  <a:lnTo>
                    <a:pt x="0" y="336"/>
                  </a:lnTo>
                  <a:lnTo>
                    <a:pt x="0" y="335"/>
                  </a:lnTo>
                  <a:close/>
                </a:path>
              </a:pathLst>
            </a:custGeom>
            <a:solidFill>
              <a:srgbClr val="FFFF00"/>
            </a:solidFill>
            <a:ln w="9525">
              <a:noFill/>
              <a:round/>
              <a:headEnd/>
              <a:tailEnd/>
            </a:ln>
          </p:spPr>
          <p:txBody>
            <a:bodyPr/>
            <a:lstStyle/>
            <a:p>
              <a:endParaRPr lang="el-GR"/>
            </a:p>
          </p:txBody>
        </p:sp>
        <p:sp>
          <p:nvSpPr>
            <p:cNvPr id="41080" name="Freeform 865"/>
            <p:cNvSpPr>
              <a:spLocks/>
            </p:cNvSpPr>
            <p:nvPr/>
          </p:nvSpPr>
          <p:spPr bwMode="auto">
            <a:xfrm>
              <a:off x="3886" y="2625"/>
              <a:ext cx="9" cy="18"/>
            </a:xfrm>
            <a:custGeom>
              <a:avLst/>
              <a:gdLst>
                <a:gd name="T0" fmla="*/ 0 w 9"/>
                <a:gd name="T1" fmla="*/ 2 h 18"/>
                <a:gd name="T2" fmla="*/ 2 w 9"/>
                <a:gd name="T3" fmla="*/ 1 h 18"/>
                <a:gd name="T4" fmla="*/ 2 w 9"/>
                <a:gd name="T5" fmla="*/ 1 h 18"/>
                <a:gd name="T6" fmla="*/ 3 w 9"/>
                <a:gd name="T7" fmla="*/ 1 h 18"/>
                <a:gd name="T8" fmla="*/ 5 w 9"/>
                <a:gd name="T9" fmla="*/ 0 h 18"/>
                <a:gd name="T10" fmla="*/ 8 w 9"/>
                <a:gd name="T11" fmla="*/ 3 h 18"/>
                <a:gd name="T12" fmla="*/ 9 w 9"/>
                <a:gd name="T13" fmla="*/ 8 h 18"/>
                <a:gd name="T14" fmla="*/ 9 w 9"/>
                <a:gd name="T15" fmla="*/ 12 h 18"/>
                <a:gd name="T16" fmla="*/ 8 w 9"/>
                <a:gd name="T17" fmla="*/ 18 h 18"/>
                <a:gd name="T18" fmla="*/ 8 w 9"/>
                <a:gd name="T19" fmla="*/ 18 h 18"/>
                <a:gd name="T20" fmla="*/ 6 w 9"/>
                <a:gd name="T21" fmla="*/ 18 h 18"/>
                <a:gd name="T22" fmla="*/ 5 w 9"/>
                <a:gd name="T23" fmla="*/ 18 h 18"/>
                <a:gd name="T24" fmla="*/ 4 w 9"/>
                <a:gd name="T25" fmla="*/ 18 h 18"/>
                <a:gd name="T26" fmla="*/ 3 w 9"/>
                <a:gd name="T27" fmla="*/ 15 h 18"/>
                <a:gd name="T28" fmla="*/ 2 w 9"/>
                <a:gd name="T29" fmla="*/ 12 h 18"/>
                <a:gd name="T30" fmla="*/ 2 w 9"/>
                <a:gd name="T31" fmla="*/ 8 h 18"/>
                <a:gd name="T32" fmla="*/ 0 w 9"/>
                <a:gd name="T33" fmla="*/ 2 h 18"/>
                <a:gd name="T34" fmla="*/ 0 w 9"/>
                <a:gd name="T35" fmla="*/ 2 h 18"/>
                <a:gd name="T36" fmla="*/ 0 w 9"/>
                <a:gd name="T37" fmla="*/ 2 h 18"/>
                <a:gd name="T38" fmla="*/ 0 w 9"/>
                <a:gd name="T39" fmla="*/ 2 h 18"/>
                <a:gd name="T40" fmla="*/ 0 w 9"/>
                <a:gd name="T41" fmla="*/ 2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8"/>
                <a:gd name="T65" fmla="*/ 9 w 9"/>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8">
                  <a:moveTo>
                    <a:pt x="0" y="2"/>
                  </a:moveTo>
                  <a:lnTo>
                    <a:pt x="2" y="1"/>
                  </a:lnTo>
                  <a:lnTo>
                    <a:pt x="3" y="1"/>
                  </a:lnTo>
                  <a:lnTo>
                    <a:pt x="5" y="0"/>
                  </a:lnTo>
                  <a:lnTo>
                    <a:pt x="8" y="3"/>
                  </a:lnTo>
                  <a:lnTo>
                    <a:pt x="9" y="8"/>
                  </a:lnTo>
                  <a:lnTo>
                    <a:pt x="9" y="12"/>
                  </a:lnTo>
                  <a:lnTo>
                    <a:pt x="8" y="18"/>
                  </a:lnTo>
                  <a:lnTo>
                    <a:pt x="6" y="18"/>
                  </a:lnTo>
                  <a:lnTo>
                    <a:pt x="5" y="18"/>
                  </a:lnTo>
                  <a:lnTo>
                    <a:pt x="4" y="18"/>
                  </a:lnTo>
                  <a:lnTo>
                    <a:pt x="3" y="15"/>
                  </a:lnTo>
                  <a:lnTo>
                    <a:pt x="2" y="12"/>
                  </a:lnTo>
                  <a:lnTo>
                    <a:pt x="2" y="8"/>
                  </a:lnTo>
                  <a:lnTo>
                    <a:pt x="0" y="2"/>
                  </a:lnTo>
                  <a:close/>
                </a:path>
              </a:pathLst>
            </a:custGeom>
            <a:solidFill>
              <a:srgbClr val="000000"/>
            </a:solidFill>
            <a:ln w="9525">
              <a:noFill/>
              <a:round/>
              <a:headEnd/>
              <a:tailEnd/>
            </a:ln>
          </p:spPr>
          <p:txBody>
            <a:bodyPr/>
            <a:lstStyle/>
            <a:p>
              <a:endParaRPr lang="el-GR"/>
            </a:p>
          </p:txBody>
        </p:sp>
        <p:sp>
          <p:nvSpPr>
            <p:cNvPr id="41081" name="Freeform 866"/>
            <p:cNvSpPr>
              <a:spLocks/>
            </p:cNvSpPr>
            <p:nvPr/>
          </p:nvSpPr>
          <p:spPr bwMode="auto">
            <a:xfrm>
              <a:off x="3905" y="2381"/>
              <a:ext cx="12" cy="24"/>
            </a:xfrm>
            <a:custGeom>
              <a:avLst/>
              <a:gdLst>
                <a:gd name="T0" fmla="*/ 0 w 12"/>
                <a:gd name="T1" fmla="*/ 19 h 24"/>
                <a:gd name="T2" fmla="*/ 2 w 12"/>
                <a:gd name="T3" fmla="*/ 14 h 24"/>
                <a:gd name="T4" fmla="*/ 4 w 12"/>
                <a:gd name="T5" fmla="*/ 10 h 24"/>
                <a:gd name="T6" fmla="*/ 6 w 12"/>
                <a:gd name="T7" fmla="*/ 5 h 24"/>
                <a:gd name="T8" fmla="*/ 7 w 12"/>
                <a:gd name="T9" fmla="*/ 2 h 24"/>
                <a:gd name="T10" fmla="*/ 8 w 12"/>
                <a:gd name="T11" fmla="*/ 2 h 24"/>
                <a:gd name="T12" fmla="*/ 10 w 12"/>
                <a:gd name="T13" fmla="*/ 0 h 24"/>
                <a:gd name="T14" fmla="*/ 11 w 12"/>
                <a:gd name="T15" fmla="*/ 0 h 24"/>
                <a:gd name="T16" fmla="*/ 12 w 12"/>
                <a:gd name="T17" fmla="*/ 0 h 24"/>
                <a:gd name="T18" fmla="*/ 12 w 12"/>
                <a:gd name="T19" fmla="*/ 7 h 24"/>
                <a:gd name="T20" fmla="*/ 11 w 12"/>
                <a:gd name="T21" fmla="*/ 14 h 24"/>
                <a:gd name="T22" fmla="*/ 7 w 12"/>
                <a:gd name="T23" fmla="*/ 21 h 24"/>
                <a:gd name="T24" fmla="*/ 0 w 12"/>
                <a:gd name="T25" fmla="*/ 24 h 24"/>
                <a:gd name="T26" fmla="*/ 0 w 12"/>
                <a:gd name="T27" fmla="*/ 23 h 24"/>
                <a:gd name="T28" fmla="*/ 0 w 12"/>
                <a:gd name="T29" fmla="*/ 21 h 24"/>
                <a:gd name="T30" fmla="*/ 0 w 12"/>
                <a:gd name="T31" fmla="*/ 20 h 24"/>
                <a:gd name="T32" fmla="*/ 0 w 12"/>
                <a:gd name="T33" fmla="*/ 19 h 24"/>
                <a:gd name="T34" fmla="*/ 0 w 12"/>
                <a:gd name="T35" fmla="*/ 19 h 24"/>
                <a:gd name="T36" fmla="*/ 0 w 12"/>
                <a:gd name="T37" fmla="*/ 19 h 24"/>
                <a:gd name="T38" fmla="*/ 0 w 12"/>
                <a:gd name="T39" fmla="*/ 19 h 24"/>
                <a:gd name="T40" fmla="*/ 0 w 12"/>
                <a:gd name="T41" fmla="*/ 19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24"/>
                <a:gd name="T65" fmla="*/ 12 w 12"/>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24">
                  <a:moveTo>
                    <a:pt x="0" y="19"/>
                  </a:moveTo>
                  <a:lnTo>
                    <a:pt x="2" y="14"/>
                  </a:lnTo>
                  <a:lnTo>
                    <a:pt x="4" y="10"/>
                  </a:lnTo>
                  <a:lnTo>
                    <a:pt x="6" y="5"/>
                  </a:lnTo>
                  <a:lnTo>
                    <a:pt x="7" y="2"/>
                  </a:lnTo>
                  <a:lnTo>
                    <a:pt x="8" y="2"/>
                  </a:lnTo>
                  <a:lnTo>
                    <a:pt x="10" y="0"/>
                  </a:lnTo>
                  <a:lnTo>
                    <a:pt x="11" y="0"/>
                  </a:lnTo>
                  <a:lnTo>
                    <a:pt x="12" y="0"/>
                  </a:lnTo>
                  <a:lnTo>
                    <a:pt x="12" y="7"/>
                  </a:lnTo>
                  <a:lnTo>
                    <a:pt x="11" y="14"/>
                  </a:lnTo>
                  <a:lnTo>
                    <a:pt x="7" y="21"/>
                  </a:lnTo>
                  <a:lnTo>
                    <a:pt x="0" y="24"/>
                  </a:lnTo>
                  <a:lnTo>
                    <a:pt x="0" y="23"/>
                  </a:lnTo>
                  <a:lnTo>
                    <a:pt x="0" y="21"/>
                  </a:lnTo>
                  <a:lnTo>
                    <a:pt x="0" y="20"/>
                  </a:lnTo>
                  <a:lnTo>
                    <a:pt x="0" y="19"/>
                  </a:lnTo>
                  <a:close/>
                </a:path>
              </a:pathLst>
            </a:custGeom>
            <a:solidFill>
              <a:srgbClr val="000000"/>
            </a:solidFill>
            <a:ln w="9525">
              <a:noFill/>
              <a:round/>
              <a:headEnd/>
              <a:tailEnd/>
            </a:ln>
          </p:spPr>
          <p:txBody>
            <a:bodyPr/>
            <a:lstStyle/>
            <a:p>
              <a:endParaRPr lang="el-GR"/>
            </a:p>
          </p:txBody>
        </p:sp>
        <p:sp>
          <p:nvSpPr>
            <p:cNvPr id="41082" name="Freeform 867"/>
            <p:cNvSpPr>
              <a:spLocks/>
            </p:cNvSpPr>
            <p:nvPr/>
          </p:nvSpPr>
          <p:spPr bwMode="auto">
            <a:xfrm>
              <a:off x="3921" y="2648"/>
              <a:ext cx="9" cy="14"/>
            </a:xfrm>
            <a:custGeom>
              <a:avLst/>
              <a:gdLst>
                <a:gd name="T0" fmla="*/ 0 w 9"/>
                <a:gd name="T1" fmla="*/ 1 h 14"/>
                <a:gd name="T2" fmla="*/ 1 w 9"/>
                <a:gd name="T3" fmla="*/ 1 h 14"/>
                <a:gd name="T4" fmla="*/ 2 w 9"/>
                <a:gd name="T5" fmla="*/ 0 h 14"/>
                <a:gd name="T6" fmla="*/ 4 w 9"/>
                <a:gd name="T7" fmla="*/ 0 h 14"/>
                <a:gd name="T8" fmla="*/ 4 w 9"/>
                <a:gd name="T9" fmla="*/ 0 h 14"/>
                <a:gd name="T10" fmla="*/ 6 w 9"/>
                <a:gd name="T11" fmla="*/ 5 h 14"/>
                <a:gd name="T12" fmla="*/ 9 w 9"/>
                <a:gd name="T13" fmla="*/ 8 h 14"/>
                <a:gd name="T14" fmla="*/ 9 w 9"/>
                <a:gd name="T15" fmla="*/ 9 h 14"/>
                <a:gd name="T16" fmla="*/ 9 w 9"/>
                <a:gd name="T17" fmla="*/ 11 h 14"/>
                <a:gd name="T18" fmla="*/ 7 w 9"/>
                <a:gd name="T19" fmla="*/ 11 h 14"/>
                <a:gd name="T20" fmla="*/ 6 w 9"/>
                <a:gd name="T21" fmla="*/ 13 h 14"/>
                <a:gd name="T22" fmla="*/ 5 w 9"/>
                <a:gd name="T23" fmla="*/ 14 h 14"/>
                <a:gd name="T24" fmla="*/ 4 w 9"/>
                <a:gd name="T25" fmla="*/ 14 h 14"/>
                <a:gd name="T26" fmla="*/ 2 w 9"/>
                <a:gd name="T27" fmla="*/ 13 h 14"/>
                <a:gd name="T28" fmla="*/ 2 w 9"/>
                <a:gd name="T29" fmla="*/ 11 h 14"/>
                <a:gd name="T30" fmla="*/ 1 w 9"/>
                <a:gd name="T31" fmla="*/ 8 h 14"/>
                <a:gd name="T32" fmla="*/ 0 w 9"/>
                <a:gd name="T33" fmla="*/ 1 h 14"/>
                <a:gd name="T34" fmla="*/ 0 w 9"/>
                <a:gd name="T35" fmla="*/ 1 h 14"/>
                <a:gd name="T36" fmla="*/ 0 w 9"/>
                <a:gd name="T37" fmla="*/ 1 h 14"/>
                <a:gd name="T38" fmla="*/ 0 w 9"/>
                <a:gd name="T39" fmla="*/ 1 h 14"/>
                <a:gd name="T40" fmla="*/ 0 w 9"/>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4"/>
                <a:gd name="T65" fmla="*/ 9 w 9"/>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4">
                  <a:moveTo>
                    <a:pt x="0" y="1"/>
                  </a:moveTo>
                  <a:lnTo>
                    <a:pt x="1" y="1"/>
                  </a:lnTo>
                  <a:lnTo>
                    <a:pt x="2" y="0"/>
                  </a:lnTo>
                  <a:lnTo>
                    <a:pt x="4" y="0"/>
                  </a:lnTo>
                  <a:lnTo>
                    <a:pt x="6" y="5"/>
                  </a:lnTo>
                  <a:lnTo>
                    <a:pt x="9" y="8"/>
                  </a:lnTo>
                  <a:lnTo>
                    <a:pt x="9" y="9"/>
                  </a:lnTo>
                  <a:lnTo>
                    <a:pt x="9" y="11"/>
                  </a:lnTo>
                  <a:lnTo>
                    <a:pt x="7" y="11"/>
                  </a:lnTo>
                  <a:lnTo>
                    <a:pt x="6" y="13"/>
                  </a:lnTo>
                  <a:lnTo>
                    <a:pt x="5" y="14"/>
                  </a:lnTo>
                  <a:lnTo>
                    <a:pt x="4" y="14"/>
                  </a:lnTo>
                  <a:lnTo>
                    <a:pt x="2" y="13"/>
                  </a:lnTo>
                  <a:lnTo>
                    <a:pt x="2" y="11"/>
                  </a:lnTo>
                  <a:lnTo>
                    <a:pt x="1" y="8"/>
                  </a:lnTo>
                  <a:lnTo>
                    <a:pt x="0" y="1"/>
                  </a:lnTo>
                  <a:close/>
                </a:path>
              </a:pathLst>
            </a:custGeom>
            <a:solidFill>
              <a:srgbClr val="000000"/>
            </a:solidFill>
            <a:ln w="9525">
              <a:noFill/>
              <a:round/>
              <a:headEnd/>
              <a:tailEnd/>
            </a:ln>
          </p:spPr>
          <p:txBody>
            <a:bodyPr/>
            <a:lstStyle/>
            <a:p>
              <a:endParaRPr lang="el-GR"/>
            </a:p>
          </p:txBody>
        </p:sp>
        <p:sp>
          <p:nvSpPr>
            <p:cNvPr id="41083" name="Freeform 868"/>
            <p:cNvSpPr>
              <a:spLocks/>
            </p:cNvSpPr>
            <p:nvPr/>
          </p:nvSpPr>
          <p:spPr bwMode="auto">
            <a:xfrm>
              <a:off x="3934" y="2709"/>
              <a:ext cx="18" cy="42"/>
            </a:xfrm>
            <a:custGeom>
              <a:avLst/>
              <a:gdLst>
                <a:gd name="T0" fmla="*/ 0 w 18"/>
                <a:gd name="T1" fmla="*/ 1 h 42"/>
                <a:gd name="T2" fmla="*/ 2 w 18"/>
                <a:gd name="T3" fmla="*/ 1 h 42"/>
                <a:gd name="T4" fmla="*/ 2 w 18"/>
                <a:gd name="T5" fmla="*/ 0 h 42"/>
                <a:gd name="T6" fmla="*/ 3 w 18"/>
                <a:gd name="T7" fmla="*/ 0 h 42"/>
                <a:gd name="T8" fmla="*/ 3 w 18"/>
                <a:gd name="T9" fmla="*/ 0 h 42"/>
                <a:gd name="T10" fmla="*/ 8 w 18"/>
                <a:gd name="T11" fmla="*/ 8 h 42"/>
                <a:gd name="T12" fmla="*/ 14 w 18"/>
                <a:gd name="T13" fmla="*/ 21 h 42"/>
                <a:gd name="T14" fmla="*/ 18 w 18"/>
                <a:gd name="T15" fmla="*/ 33 h 42"/>
                <a:gd name="T16" fmla="*/ 17 w 18"/>
                <a:gd name="T17" fmla="*/ 42 h 42"/>
                <a:gd name="T18" fmla="*/ 10 w 18"/>
                <a:gd name="T19" fmla="*/ 34 h 42"/>
                <a:gd name="T20" fmla="*/ 7 w 18"/>
                <a:gd name="T21" fmla="*/ 23 h 42"/>
                <a:gd name="T22" fmla="*/ 3 w 18"/>
                <a:gd name="T23" fmla="*/ 11 h 42"/>
                <a:gd name="T24" fmla="*/ 0 w 18"/>
                <a:gd name="T25" fmla="*/ 1 h 42"/>
                <a:gd name="T26" fmla="*/ 0 w 18"/>
                <a:gd name="T27" fmla="*/ 1 h 42"/>
                <a:gd name="T28" fmla="*/ 0 w 18"/>
                <a:gd name="T29" fmla="*/ 1 h 42"/>
                <a:gd name="T30" fmla="*/ 0 w 18"/>
                <a:gd name="T31" fmla="*/ 1 h 42"/>
                <a:gd name="T32" fmla="*/ 0 w 18"/>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2"/>
                <a:gd name="T53" fmla="*/ 18 w 1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2">
                  <a:moveTo>
                    <a:pt x="0" y="1"/>
                  </a:moveTo>
                  <a:lnTo>
                    <a:pt x="2" y="1"/>
                  </a:lnTo>
                  <a:lnTo>
                    <a:pt x="2" y="0"/>
                  </a:lnTo>
                  <a:lnTo>
                    <a:pt x="3" y="0"/>
                  </a:lnTo>
                  <a:lnTo>
                    <a:pt x="8" y="8"/>
                  </a:lnTo>
                  <a:lnTo>
                    <a:pt x="14" y="21"/>
                  </a:lnTo>
                  <a:lnTo>
                    <a:pt x="18" y="33"/>
                  </a:lnTo>
                  <a:lnTo>
                    <a:pt x="17" y="42"/>
                  </a:lnTo>
                  <a:lnTo>
                    <a:pt x="10" y="34"/>
                  </a:lnTo>
                  <a:lnTo>
                    <a:pt x="7" y="23"/>
                  </a:lnTo>
                  <a:lnTo>
                    <a:pt x="3" y="11"/>
                  </a:lnTo>
                  <a:lnTo>
                    <a:pt x="0" y="1"/>
                  </a:lnTo>
                  <a:close/>
                </a:path>
              </a:pathLst>
            </a:custGeom>
            <a:solidFill>
              <a:srgbClr val="000000"/>
            </a:solidFill>
            <a:ln w="9525">
              <a:noFill/>
              <a:round/>
              <a:headEnd/>
              <a:tailEnd/>
            </a:ln>
          </p:spPr>
          <p:txBody>
            <a:bodyPr/>
            <a:lstStyle/>
            <a:p>
              <a:endParaRPr lang="el-GR"/>
            </a:p>
          </p:txBody>
        </p:sp>
        <p:sp>
          <p:nvSpPr>
            <p:cNvPr id="41084" name="Freeform 869"/>
            <p:cNvSpPr>
              <a:spLocks/>
            </p:cNvSpPr>
            <p:nvPr/>
          </p:nvSpPr>
          <p:spPr bwMode="auto">
            <a:xfrm>
              <a:off x="3947" y="2272"/>
              <a:ext cx="17" cy="29"/>
            </a:xfrm>
            <a:custGeom>
              <a:avLst/>
              <a:gdLst>
                <a:gd name="T0" fmla="*/ 0 w 17"/>
                <a:gd name="T1" fmla="*/ 23 h 29"/>
                <a:gd name="T2" fmla="*/ 6 w 17"/>
                <a:gd name="T3" fmla="*/ 12 h 29"/>
                <a:gd name="T4" fmla="*/ 8 w 17"/>
                <a:gd name="T5" fmla="*/ 6 h 29"/>
                <a:gd name="T6" fmla="*/ 11 w 17"/>
                <a:gd name="T7" fmla="*/ 3 h 29"/>
                <a:gd name="T8" fmla="*/ 12 w 17"/>
                <a:gd name="T9" fmla="*/ 0 h 29"/>
                <a:gd name="T10" fmla="*/ 13 w 17"/>
                <a:gd name="T11" fmla="*/ 0 h 29"/>
                <a:gd name="T12" fmla="*/ 15 w 17"/>
                <a:gd name="T13" fmla="*/ 0 h 29"/>
                <a:gd name="T14" fmla="*/ 16 w 17"/>
                <a:gd name="T15" fmla="*/ 0 h 29"/>
                <a:gd name="T16" fmla="*/ 17 w 17"/>
                <a:gd name="T17" fmla="*/ 1 h 29"/>
                <a:gd name="T18" fmla="*/ 17 w 17"/>
                <a:gd name="T19" fmla="*/ 3 h 29"/>
                <a:gd name="T20" fmla="*/ 16 w 17"/>
                <a:gd name="T21" fmla="*/ 7 h 29"/>
                <a:gd name="T22" fmla="*/ 12 w 17"/>
                <a:gd name="T23" fmla="*/ 14 h 29"/>
                <a:gd name="T24" fmla="*/ 5 w 17"/>
                <a:gd name="T25" fmla="*/ 29 h 29"/>
                <a:gd name="T26" fmla="*/ 4 w 17"/>
                <a:gd name="T27" fmla="*/ 29 h 29"/>
                <a:gd name="T28" fmla="*/ 2 w 17"/>
                <a:gd name="T29" fmla="*/ 29 h 29"/>
                <a:gd name="T30" fmla="*/ 1 w 17"/>
                <a:gd name="T31" fmla="*/ 29 h 29"/>
                <a:gd name="T32" fmla="*/ 0 w 17"/>
                <a:gd name="T33" fmla="*/ 29 h 29"/>
                <a:gd name="T34" fmla="*/ 0 w 17"/>
                <a:gd name="T35" fmla="*/ 28 h 29"/>
                <a:gd name="T36" fmla="*/ 0 w 17"/>
                <a:gd name="T37" fmla="*/ 26 h 29"/>
                <a:gd name="T38" fmla="*/ 0 w 17"/>
                <a:gd name="T39" fmla="*/ 24 h 29"/>
                <a:gd name="T40" fmla="*/ 0 w 17"/>
                <a:gd name="T41" fmla="*/ 23 h 29"/>
                <a:gd name="T42" fmla="*/ 0 w 17"/>
                <a:gd name="T43" fmla="*/ 23 h 29"/>
                <a:gd name="T44" fmla="*/ 0 w 17"/>
                <a:gd name="T45" fmla="*/ 23 h 29"/>
                <a:gd name="T46" fmla="*/ 0 w 17"/>
                <a:gd name="T47" fmla="*/ 23 h 29"/>
                <a:gd name="T48" fmla="*/ 0 w 17"/>
                <a:gd name="T49" fmla="*/ 23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9"/>
                <a:gd name="T77" fmla="*/ 17 w 1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9">
                  <a:moveTo>
                    <a:pt x="0" y="23"/>
                  </a:moveTo>
                  <a:lnTo>
                    <a:pt x="6" y="12"/>
                  </a:lnTo>
                  <a:lnTo>
                    <a:pt x="8" y="6"/>
                  </a:lnTo>
                  <a:lnTo>
                    <a:pt x="11" y="3"/>
                  </a:lnTo>
                  <a:lnTo>
                    <a:pt x="12" y="0"/>
                  </a:lnTo>
                  <a:lnTo>
                    <a:pt x="13" y="0"/>
                  </a:lnTo>
                  <a:lnTo>
                    <a:pt x="15" y="0"/>
                  </a:lnTo>
                  <a:lnTo>
                    <a:pt x="16" y="0"/>
                  </a:lnTo>
                  <a:lnTo>
                    <a:pt x="17" y="1"/>
                  </a:lnTo>
                  <a:lnTo>
                    <a:pt x="17" y="3"/>
                  </a:lnTo>
                  <a:lnTo>
                    <a:pt x="16" y="7"/>
                  </a:lnTo>
                  <a:lnTo>
                    <a:pt x="12" y="14"/>
                  </a:lnTo>
                  <a:lnTo>
                    <a:pt x="5" y="29"/>
                  </a:lnTo>
                  <a:lnTo>
                    <a:pt x="4" y="29"/>
                  </a:lnTo>
                  <a:lnTo>
                    <a:pt x="2" y="29"/>
                  </a:lnTo>
                  <a:lnTo>
                    <a:pt x="1" y="29"/>
                  </a:lnTo>
                  <a:lnTo>
                    <a:pt x="0" y="29"/>
                  </a:lnTo>
                  <a:lnTo>
                    <a:pt x="0" y="28"/>
                  </a:lnTo>
                  <a:lnTo>
                    <a:pt x="0" y="26"/>
                  </a:lnTo>
                  <a:lnTo>
                    <a:pt x="0" y="24"/>
                  </a:lnTo>
                  <a:lnTo>
                    <a:pt x="0" y="23"/>
                  </a:lnTo>
                  <a:close/>
                </a:path>
              </a:pathLst>
            </a:custGeom>
            <a:solidFill>
              <a:srgbClr val="000000"/>
            </a:solidFill>
            <a:ln w="9525">
              <a:noFill/>
              <a:round/>
              <a:headEnd/>
              <a:tailEnd/>
            </a:ln>
          </p:spPr>
          <p:txBody>
            <a:bodyPr/>
            <a:lstStyle/>
            <a:p>
              <a:endParaRPr lang="el-GR"/>
            </a:p>
          </p:txBody>
        </p:sp>
        <p:sp>
          <p:nvSpPr>
            <p:cNvPr id="41085" name="Freeform 870"/>
            <p:cNvSpPr>
              <a:spLocks/>
            </p:cNvSpPr>
            <p:nvPr/>
          </p:nvSpPr>
          <p:spPr bwMode="auto">
            <a:xfrm>
              <a:off x="3946" y="2417"/>
              <a:ext cx="8" cy="8"/>
            </a:xfrm>
            <a:custGeom>
              <a:avLst/>
              <a:gdLst>
                <a:gd name="T0" fmla="*/ 1 w 8"/>
                <a:gd name="T1" fmla="*/ 5 h 8"/>
                <a:gd name="T2" fmla="*/ 3 w 8"/>
                <a:gd name="T3" fmla="*/ 2 h 8"/>
                <a:gd name="T4" fmla="*/ 5 w 8"/>
                <a:gd name="T5" fmla="*/ 0 h 8"/>
                <a:gd name="T6" fmla="*/ 7 w 8"/>
                <a:gd name="T7" fmla="*/ 0 h 8"/>
                <a:gd name="T8" fmla="*/ 8 w 8"/>
                <a:gd name="T9" fmla="*/ 0 h 8"/>
                <a:gd name="T10" fmla="*/ 7 w 8"/>
                <a:gd name="T11" fmla="*/ 2 h 8"/>
                <a:gd name="T12" fmla="*/ 7 w 8"/>
                <a:gd name="T13" fmla="*/ 4 h 8"/>
                <a:gd name="T14" fmla="*/ 7 w 8"/>
                <a:gd name="T15" fmla="*/ 5 h 8"/>
                <a:gd name="T16" fmla="*/ 7 w 8"/>
                <a:gd name="T17" fmla="*/ 8 h 8"/>
                <a:gd name="T18" fmla="*/ 6 w 8"/>
                <a:gd name="T19" fmla="*/ 8 h 8"/>
                <a:gd name="T20" fmla="*/ 5 w 8"/>
                <a:gd name="T21" fmla="*/ 8 h 8"/>
                <a:gd name="T22" fmla="*/ 2 w 8"/>
                <a:gd name="T23" fmla="*/ 8 h 8"/>
                <a:gd name="T24" fmla="*/ 1 w 8"/>
                <a:gd name="T25" fmla="*/ 8 h 8"/>
                <a:gd name="T26" fmla="*/ 0 w 8"/>
                <a:gd name="T27" fmla="*/ 6 h 8"/>
                <a:gd name="T28" fmla="*/ 0 w 8"/>
                <a:gd name="T29" fmla="*/ 6 h 8"/>
                <a:gd name="T30" fmla="*/ 0 w 8"/>
                <a:gd name="T31" fmla="*/ 6 h 8"/>
                <a:gd name="T32" fmla="*/ 1 w 8"/>
                <a:gd name="T33" fmla="*/ 5 h 8"/>
                <a:gd name="T34" fmla="*/ 1 w 8"/>
                <a:gd name="T35" fmla="*/ 5 h 8"/>
                <a:gd name="T36" fmla="*/ 1 w 8"/>
                <a:gd name="T37" fmla="*/ 5 h 8"/>
                <a:gd name="T38" fmla="*/ 1 w 8"/>
                <a:gd name="T39" fmla="*/ 5 h 8"/>
                <a:gd name="T40" fmla="*/ 1 w 8"/>
                <a:gd name="T41" fmla="*/ 5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8"/>
                <a:gd name="T65" fmla="*/ 8 w 8"/>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8">
                  <a:moveTo>
                    <a:pt x="1" y="5"/>
                  </a:moveTo>
                  <a:lnTo>
                    <a:pt x="3" y="2"/>
                  </a:lnTo>
                  <a:lnTo>
                    <a:pt x="5" y="0"/>
                  </a:lnTo>
                  <a:lnTo>
                    <a:pt x="7" y="0"/>
                  </a:lnTo>
                  <a:lnTo>
                    <a:pt x="8" y="0"/>
                  </a:lnTo>
                  <a:lnTo>
                    <a:pt x="7" y="2"/>
                  </a:lnTo>
                  <a:lnTo>
                    <a:pt x="7" y="4"/>
                  </a:lnTo>
                  <a:lnTo>
                    <a:pt x="7" y="5"/>
                  </a:lnTo>
                  <a:lnTo>
                    <a:pt x="7" y="8"/>
                  </a:lnTo>
                  <a:lnTo>
                    <a:pt x="6" y="8"/>
                  </a:lnTo>
                  <a:lnTo>
                    <a:pt x="5" y="8"/>
                  </a:lnTo>
                  <a:lnTo>
                    <a:pt x="2" y="8"/>
                  </a:lnTo>
                  <a:lnTo>
                    <a:pt x="1" y="8"/>
                  </a:lnTo>
                  <a:lnTo>
                    <a:pt x="0" y="6"/>
                  </a:lnTo>
                  <a:lnTo>
                    <a:pt x="1" y="5"/>
                  </a:lnTo>
                  <a:close/>
                </a:path>
              </a:pathLst>
            </a:custGeom>
            <a:solidFill>
              <a:srgbClr val="000000"/>
            </a:solidFill>
            <a:ln w="9525">
              <a:noFill/>
              <a:round/>
              <a:headEnd/>
              <a:tailEnd/>
            </a:ln>
          </p:spPr>
          <p:txBody>
            <a:bodyPr/>
            <a:lstStyle/>
            <a:p>
              <a:endParaRPr lang="el-GR"/>
            </a:p>
          </p:txBody>
        </p:sp>
        <p:sp>
          <p:nvSpPr>
            <p:cNvPr id="41086" name="Freeform 871"/>
            <p:cNvSpPr>
              <a:spLocks/>
            </p:cNvSpPr>
            <p:nvPr/>
          </p:nvSpPr>
          <p:spPr bwMode="auto">
            <a:xfrm>
              <a:off x="3972" y="2293"/>
              <a:ext cx="19" cy="37"/>
            </a:xfrm>
            <a:custGeom>
              <a:avLst/>
              <a:gdLst>
                <a:gd name="T0" fmla="*/ 0 w 19"/>
                <a:gd name="T1" fmla="*/ 34 h 37"/>
                <a:gd name="T2" fmla="*/ 8 w 19"/>
                <a:gd name="T3" fmla="*/ 17 h 37"/>
                <a:gd name="T4" fmla="*/ 13 w 19"/>
                <a:gd name="T5" fmla="*/ 7 h 37"/>
                <a:gd name="T6" fmla="*/ 16 w 19"/>
                <a:gd name="T7" fmla="*/ 3 h 37"/>
                <a:gd name="T8" fmla="*/ 18 w 19"/>
                <a:gd name="T9" fmla="*/ 0 h 37"/>
                <a:gd name="T10" fmla="*/ 19 w 19"/>
                <a:gd name="T11" fmla="*/ 0 h 37"/>
                <a:gd name="T12" fmla="*/ 19 w 19"/>
                <a:gd name="T13" fmla="*/ 0 h 37"/>
                <a:gd name="T14" fmla="*/ 19 w 19"/>
                <a:gd name="T15" fmla="*/ 1 h 37"/>
                <a:gd name="T16" fmla="*/ 19 w 19"/>
                <a:gd name="T17" fmla="*/ 1 h 37"/>
                <a:gd name="T18" fmla="*/ 18 w 19"/>
                <a:gd name="T19" fmla="*/ 9 h 37"/>
                <a:gd name="T20" fmla="*/ 14 w 19"/>
                <a:gd name="T21" fmla="*/ 18 h 37"/>
                <a:gd name="T22" fmla="*/ 11 w 19"/>
                <a:gd name="T23" fmla="*/ 28 h 37"/>
                <a:gd name="T24" fmla="*/ 5 w 19"/>
                <a:gd name="T25" fmla="*/ 37 h 37"/>
                <a:gd name="T26" fmla="*/ 2 w 19"/>
                <a:gd name="T27" fmla="*/ 37 h 37"/>
                <a:gd name="T28" fmla="*/ 1 w 19"/>
                <a:gd name="T29" fmla="*/ 35 h 37"/>
                <a:gd name="T30" fmla="*/ 0 w 19"/>
                <a:gd name="T31" fmla="*/ 35 h 37"/>
                <a:gd name="T32" fmla="*/ 0 w 19"/>
                <a:gd name="T33" fmla="*/ 34 h 37"/>
                <a:gd name="T34" fmla="*/ 0 w 19"/>
                <a:gd name="T35" fmla="*/ 34 h 37"/>
                <a:gd name="T36" fmla="*/ 0 w 19"/>
                <a:gd name="T37" fmla="*/ 34 h 37"/>
                <a:gd name="T38" fmla="*/ 0 w 19"/>
                <a:gd name="T39" fmla="*/ 34 h 37"/>
                <a:gd name="T40" fmla="*/ 0 w 19"/>
                <a:gd name="T41" fmla="*/ 34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7"/>
                <a:gd name="T65" fmla="*/ 19 w 1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7">
                  <a:moveTo>
                    <a:pt x="0" y="34"/>
                  </a:moveTo>
                  <a:lnTo>
                    <a:pt x="8" y="17"/>
                  </a:lnTo>
                  <a:lnTo>
                    <a:pt x="13" y="7"/>
                  </a:lnTo>
                  <a:lnTo>
                    <a:pt x="16" y="3"/>
                  </a:lnTo>
                  <a:lnTo>
                    <a:pt x="18" y="0"/>
                  </a:lnTo>
                  <a:lnTo>
                    <a:pt x="19" y="0"/>
                  </a:lnTo>
                  <a:lnTo>
                    <a:pt x="19" y="1"/>
                  </a:lnTo>
                  <a:lnTo>
                    <a:pt x="18" y="9"/>
                  </a:lnTo>
                  <a:lnTo>
                    <a:pt x="14" y="18"/>
                  </a:lnTo>
                  <a:lnTo>
                    <a:pt x="11" y="28"/>
                  </a:lnTo>
                  <a:lnTo>
                    <a:pt x="5" y="37"/>
                  </a:lnTo>
                  <a:lnTo>
                    <a:pt x="2" y="37"/>
                  </a:lnTo>
                  <a:lnTo>
                    <a:pt x="1" y="35"/>
                  </a:lnTo>
                  <a:lnTo>
                    <a:pt x="0" y="35"/>
                  </a:lnTo>
                  <a:lnTo>
                    <a:pt x="0" y="34"/>
                  </a:lnTo>
                  <a:close/>
                </a:path>
              </a:pathLst>
            </a:custGeom>
            <a:solidFill>
              <a:srgbClr val="000000"/>
            </a:solidFill>
            <a:ln w="9525">
              <a:noFill/>
              <a:round/>
              <a:headEnd/>
              <a:tailEnd/>
            </a:ln>
          </p:spPr>
          <p:txBody>
            <a:bodyPr/>
            <a:lstStyle/>
            <a:p>
              <a:endParaRPr lang="el-GR"/>
            </a:p>
          </p:txBody>
        </p:sp>
        <p:sp>
          <p:nvSpPr>
            <p:cNvPr id="41087" name="Freeform 872"/>
            <p:cNvSpPr>
              <a:spLocks/>
            </p:cNvSpPr>
            <p:nvPr/>
          </p:nvSpPr>
          <p:spPr bwMode="auto">
            <a:xfrm>
              <a:off x="3972" y="2633"/>
              <a:ext cx="8" cy="14"/>
            </a:xfrm>
            <a:custGeom>
              <a:avLst/>
              <a:gdLst>
                <a:gd name="T0" fmla="*/ 0 w 8"/>
                <a:gd name="T1" fmla="*/ 0 h 14"/>
                <a:gd name="T2" fmla="*/ 1 w 8"/>
                <a:gd name="T3" fmla="*/ 0 h 14"/>
                <a:gd name="T4" fmla="*/ 2 w 8"/>
                <a:gd name="T5" fmla="*/ 0 h 14"/>
                <a:gd name="T6" fmla="*/ 3 w 8"/>
                <a:gd name="T7" fmla="*/ 0 h 14"/>
                <a:gd name="T8" fmla="*/ 5 w 8"/>
                <a:gd name="T9" fmla="*/ 0 h 14"/>
                <a:gd name="T10" fmla="*/ 6 w 8"/>
                <a:gd name="T11" fmla="*/ 3 h 14"/>
                <a:gd name="T12" fmla="*/ 8 w 8"/>
                <a:gd name="T13" fmla="*/ 5 h 14"/>
                <a:gd name="T14" fmla="*/ 8 w 8"/>
                <a:gd name="T15" fmla="*/ 9 h 14"/>
                <a:gd name="T16" fmla="*/ 8 w 8"/>
                <a:gd name="T17" fmla="*/ 14 h 14"/>
                <a:gd name="T18" fmla="*/ 7 w 8"/>
                <a:gd name="T19" fmla="*/ 14 h 14"/>
                <a:gd name="T20" fmla="*/ 6 w 8"/>
                <a:gd name="T21" fmla="*/ 14 h 14"/>
                <a:gd name="T22" fmla="*/ 5 w 8"/>
                <a:gd name="T23" fmla="*/ 14 h 14"/>
                <a:gd name="T24" fmla="*/ 3 w 8"/>
                <a:gd name="T25" fmla="*/ 14 h 14"/>
                <a:gd name="T26" fmla="*/ 1 w 8"/>
                <a:gd name="T27" fmla="*/ 8 h 14"/>
                <a:gd name="T28" fmla="*/ 0 w 8"/>
                <a:gd name="T29" fmla="*/ 5 h 14"/>
                <a:gd name="T30" fmla="*/ 0 w 8"/>
                <a:gd name="T31" fmla="*/ 3 h 14"/>
                <a:gd name="T32" fmla="*/ 0 w 8"/>
                <a:gd name="T33" fmla="*/ 0 h 14"/>
                <a:gd name="T34" fmla="*/ 0 w 8"/>
                <a:gd name="T35" fmla="*/ 0 h 14"/>
                <a:gd name="T36" fmla="*/ 0 w 8"/>
                <a:gd name="T37" fmla="*/ 0 h 14"/>
                <a:gd name="T38" fmla="*/ 0 w 8"/>
                <a:gd name="T39" fmla="*/ 0 h 14"/>
                <a:gd name="T40" fmla="*/ 0 w 8"/>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4"/>
                <a:gd name="T65" fmla="*/ 8 w 8"/>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4">
                  <a:moveTo>
                    <a:pt x="0" y="0"/>
                  </a:moveTo>
                  <a:lnTo>
                    <a:pt x="1" y="0"/>
                  </a:lnTo>
                  <a:lnTo>
                    <a:pt x="2" y="0"/>
                  </a:lnTo>
                  <a:lnTo>
                    <a:pt x="3" y="0"/>
                  </a:lnTo>
                  <a:lnTo>
                    <a:pt x="5" y="0"/>
                  </a:lnTo>
                  <a:lnTo>
                    <a:pt x="6" y="3"/>
                  </a:lnTo>
                  <a:lnTo>
                    <a:pt x="8" y="5"/>
                  </a:lnTo>
                  <a:lnTo>
                    <a:pt x="8" y="9"/>
                  </a:lnTo>
                  <a:lnTo>
                    <a:pt x="8" y="14"/>
                  </a:lnTo>
                  <a:lnTo>
                    <a:pt x="7" y="14"/>
                  </a:lnTo>
                  <a:lnTo>
                    <a:pt x="6" y="14"/>
                  </a:lnTo>
                  <a:lnTo>
                    <a:pt x="5" y="14"/>
                  </a:lnTo>
                  <a:lnTo>
                    <a:pt x="3" y="14"/>
                  </a:lnTo>
                  <a:lnTo>
                    <a:pt x="1" y="8"/>
                  </a:lnTo>
                  <a:lnTo>
                    <a:pt x="0" y="5"/>
                  </a:lnTo>
                  <a:lnTo>
                    <a:pt x="0" y="3"/>
                  </a:lnTo>
                  <a:lnTo>
                    <a:pt x="0" y="0"/>
                  </a:lnTo>
                  <a:close/>
                </a:path>
              </a:pathLst>
            </a:custGeom>
            <a:solidFill>
              <a:srgbClr val="000000"/>
            </a:solidFill>
            <a:ln w="9525">
              <a:noFill/>
              <a:round/>
              <a:headEnd/>
              <a:tailEnd/>
            </a:ln>
          </p:spPr>
          <p:txBody>
            <a:bodyPr/>
            <a:lstStyle/>
            <a:p>
              <a:endParaRPr lang="el-GR"/>
            </a:p>
          </p:txBody>
        </p:sp>
        <p:sp>
          <p:nvSpPr>
            <p:cNvPr id="41088" name="Freeform 873"/>
            <p:cNvSpPr>
              <a:spLocks/>
            </p:cNvSpPr>
            <p:nvPr/>
          </p:nvSpPr>
          <p:spPr bwMode="auto">
            <a:xfrm>
              <a:off x="3988" y="2707"/>
              <a:ext cx="363" cy="344"/>
            </a:xfrm>
            <a:custGeom>
              <a:avLst/>
              <a:gdLst>
                <a:gd name="T0" fmla="*/ 18 w 363"/>
                <a:gd name="T1" fmla="*/ 167 h 344"/>
                <a:gd name="T2" fmla="*/ 22 w 363"/>
                <a:gd name="T3" fmla="*/ 162 h 344"/>
                <a:gd name="T4" fmla="*/ 66 w 363"/>
                <a:gd name="T5" fmla="*/ 170 h 344"/>
                <a:gd name="T6" fmla="*/ 71 w 363"/>
                <a:gd name="T7" fmla="*/ 168 h 344"/>
                <a:gd name="T8" fmla="*/ 43 w 363"/>
                <a:gd name="T9" fmla="*/ 134 h 344"/>
                <a:gd name="T10" fmla="*/ 74 w 363"/>
                <a:gd name="T11" fmla="*/ 134 h 344"/>
                <a:gd name="T12" fmla="*/ 100 w 363"/>
                <a:gd name="T13" fmla="*/ 151 h 344"/>
                <a:gd name="T14" fmla="*/ 66 w 363"/>
                <a:gd name="T15" fmla="*/ 117 h 344"/>
                <a:gd name="T16" fmla="*/ 89 w 363"/>
                <a:gd name="T17" fmla="*/ 104 h 344"/>
                <a:gd name="T18" fmla="*/ 150 w 363"/>
                <a:gd name="T19" fmla="*/ 156 h 344"/>
                <a:gd name="T20" fmla="*/ 108 w 363"/>
                <a:gd name="T21" fmla="*/ 117 h 344"/>
                <a:gd name="T22" fmla="*/ 110 w 363"/>
                <a:gd name="T23" fmla="*/ 75 h 344"/>
                <a:gd name="T24" fmla="*/ 148 w 363"/>
                <a:gd name="T25" fmla="*/ 94 h 344"/>
                <a:gd name="T26" fmla="*/ 120 w 363"/>
                <a:gd name="T27" fmla="*/ 66 h 344"/>
                <a:gd name="T28" fmla="*/ 148 w 363"/>
                <a:gd name="T29" fmla="*/ 55 h 344"/>
                <a:gd name="T30" fmla="*/ 206 w 363"/>
                <a:gd name="T31" fmla="*/ 98 h 344"/>
                <a:gd name="T32" fmla="*/ 171 w 363"/>
                <a:gd name="T33" fmla="*/ 66 h 344"/>
                <a:gd name="T34" fmla="*/ 148 w 363"/>
                <a:gd name="T35" fmla="*/ 41 h 344"/>
                <a:gd name="T36" fmla="*/ 173 w 363"/>
                <a:gd name="T37" fmla="*/ 29 h 344"/>
                <a:gd name="T38" fmla="*/ 213 w 363"/>
                <a:gd name="T39" fmla="*/ 59 h 344"/>
                <a:gd name="T40" fmla="*/ 190 w 363"/>
                <a:gd name="T41" fmla="*/ 36 h 344"/>
                <a:gd name="T42" fmla="*/ 194 w 363"/>
                <a:gd name="T43" fmla="*/ 3 h 344"/>
                <a:gd name="T44" fmla="*/ 265 w 363"/>
                <a:gd name="T45" fmla="*/ 49 h 344"/>
                <a:gd name="T46" fmla="*/ 331 w 363"/>
                <a:gd name="T47" fmla="*/ 72 h 344"/>
                <a:gd name="T48" fmla="*/ 363 w 363"/>
                <a:gd name="T49" fmla="*/ 83 h 344"/>
                <a:gd name="T50" fmla="*/ 342 w 363"/>
                <a:gd name="T51" fmla="*/ 94 h 344"/>
                <a:gd name="T52" fmla="*/ 363 w 363"/>
                <a:gd name="T53" fmla="*/ 110 h 344"/>
                <a:gd name="T54" fmla="*/ 341 w 363"/>
                <a:gd name="T55" fmla="*/ 131 h 344"/>
                <a:gd name="T56" fmla="*/ 309 w 363"/>
                <a:gd name="T57" fmla="*/ 126 h 344"/>
                <a:gd name="T58" fmla="*/ 356 w 363"/>
                <a:gd name="T59" fmla="*/ 145 h 344"/>
                <a:gd name="T60" fmla="*/ 357 w 363"/>
                <a:gd name="T61" fmla="*/ 173 h 344"/>
                <a:gd name="T62" fmla="*/ 323 w 363"/>
                <a:gd name="T63" fmla="*/ 167 h 344"/>
                <a:gd name="T64" fmla="*/ 343 w 363"/>
                <a:gd name="T65" fmla="*/ 180 h 344"/>
                <a:gd name="T66" fmla="*/ 361 w 363"/>
                <a:gd name="T67" fmla="*/ 199 h 344"/>
                <a:gd name="T68" fmla="*/ 314 w 363"/>
                <a:gd name="T69" fmla="*/ 197 h 344"/>
                <a:gd name="T70" fmla="*/ 297 w 363"/>
                <a:gd name="T71" fmla="*/ 196 h 344"/>
                <a:gd name="T72" fmla="*/ 359 w 363"/>
                <a:gd name="T73" fmla="*/ 215 h 344"/>
                <a:gd name="T74" fmla="*/ 336 w 363"/>
                <a:gd name="T75" fmla="*/ 235 h 344"/>
                <a:gd name="T76" fmla="*/ 310 w 363"/>
                <a:gd name="T77" fmla="*/ 230 h 344"/>
                <a:gd name="T78" fmla="*/ 347 w 363"/>
                <a:gd name="T79" fmla="*/ 247 h 344"/>
                <a:gd name="T80" fmla="*/ 361 w 363"/>
                <a:gd name="T81" fmla="*/ 276 h 344"/>
                <a:gd name="T82" fmla="*/ 301 w 363"/>
                <a:gd name="T83" fmla="*/ 259 h 344"/>
                <a:gd name="T84" fmla="*/ 281 w 363"/>
                <a:gd name="T85" fmla="*/ 249 h 344"/>
                <a:gd name="T86" fmla="*/ 338 w 363"/>
                <a:gd name="T87" fmla="*/ 280 h 344"/>
                <a:gd name="T88" fmla="*/ 358 w 363"/>
                <a:gd name="T89" fmla="*/ 309 h 344"/>
                <a:gd name="T90" fmla="*/ 326 w 363"/>
                <a:gd name="T91" fmla="*/ 303 h 344"/>
                <a:gd name="T92" fmla="*/ 284 w 363"/>
                <a:gd name="T93" fmla="*/ 288 h 344"/>
                <a:gd name="T94" fmla="*/ 285 w 363"/>
                <a:gd name="T95" fmla="*/ 296 h 344"/>
                <a:gd name="T96" fmla="*/ 358 w 363"/>
                <a:gd name="T97" fmla="*/ 317 h 344"/>
                <a:gd name="T98" fmla="*/ 335 w 363"/>
                <a:gd name="T99" fmla="*/ 329 h 344"/>
                <a:gd name="T100" fmla="*/ 263 w 363"/>
                <a:gd name="T101" fmla="*/ 314 h 344"/>
                <a:gd name="T102" fmla="*/ 286 w 363"/>
                <a:gd name="T103" fmla="*/ 325 h 344"/>
                <a:gd name="T104" fmla="*/ 357 w 363"/>
                <a:gd name="T105" fmla="*/ 339 h 344"/>
                <a:gd name="T106" fmla="*/ 317 w 363"/>
                <a:gd name="T107" fmla="*/ 340 h 344"/>
                <a:gd name="T108" fmla="*/ 212 w 363"/>
                <a:gd name="T109" fmla="*/ 317 h 344"/>
                <a:gd name="T110" fmla="*/ 113 w 363"/>
                <a:gd name="T111" fmla="*/ 272 h 344"/>
                <a:gd name="T112" fmla="*/ 37 w 363"/>
                <a:gd name="T113" fmla="*/ 209 h 344"/>
                <a:gd name="T114" fmla="*/ 0 w 363"/>
                <a:gd name="T115" fmla="*/ 168 h 3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3"/>
                <a:gd name="T175" fmla="*/ 0 h 344"/>
                <a:gd name="T176" fmla="*/ 363 w 363"/>
                <a:gd name="T177" fmla="*/ 344 h 3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3" h="344">
                  <a:moveTo>
                    <a:pt x="0" y="168"/>
                  </a:moveTo>
                  <a:lnTo>
                    <a:pt x="5" y="165"/>
                  </a:lnTo>
                  <a:lnTo>
                    <a:pt x="8" y="162"/>
                  </a:lnTo>
                  <a:lnTo>
                    <a:pt x="10" y="161"/>
                  </a:lnTo>
                  <a:lnTo>
                    <a:pt x="12" y="161"/>
                  </a:lnTo>
                  <a:lnTo>
                    <a:pt x="18" y="167"/>
                  </a:lnTo>
                  <a:lnTo>
                    <a:pt x="27" y="176"/>
                  </a:lnTo>
                  <a:lnTo>
                    <a:pt x="35" y="183"/>
                  </a:lnTo>
                  <a:lnTo>
                    <a:pt x="43" y="187"/>
                  </a:lnTo>
                  <a:lnTo>
                    <a:pt x="37" y="180"/>
                  </a:lnTo>
                  <a:lnTo>
                    <a:pt x="29" y="171"/>
                  </a:lnTo>
                  <a:lnTo>
                    <a:pt x="22" y="162"/>
                  </a:lnTo>
                  <a:lnTo>
                    <a:pt x="18" y="154"/>
                  </a:lnTo>
                  <a:lnTo>
                    <a:pt x="32" y="145"/>
                  </a:lnTo>
                  <a:lnTo>
                    <a:pt x="43" y="145"/>
                  </a:lnTo>
                  <a:lnTo>
                    <a:pt x="52" y="150"/>
                  </a:lnTo>
                  <a:lnTo>
                    <a:pt x="59" y="159"/>
                  </a:lnTo>
                  <a:lnTo>
                    <a:pt x="66" y="170"/>
                  </a:lnTo>
                  <a:lnTo>
                    <a:pt x="74" y="180"/>
                  </a:lnTo>
                  <a:lnTo>
                    <a:pt x="81" y="186"/>
                  </a:lnTo>
                  <a:lnTo>
                    <a:pt x="91" y="187"/>
                  </a:lnTo>
                  <a:lnTo>
                    <a:pt x="84" y="181"/>
                  </a:lnTo>
                  <a:lnTo>
                    <a:pt x="77" y="175"/>
                  </a:lnTo>
                  <a:lnTo>
                    <a:pt x="71" y="168"/>
                  </a:lnTo>
                  <a:lnTo>
                    <a:pt x="65" y="161"/>
                  </a:lnTo>
                  <a:lnTo>
                    <a:pt x="58" y="155"/>
                  </a:lnTo>
                  <a:lnTo>
                    <a:pt x="52" y="149"/>
                  </a:lnTo>
                  <a:lnTo>
                    <a:pt x="45" y="142"/>
                  </a:lnTo>
                  <a:lnTo>
                    <a:pt x="38" y="136"/>
                  </a:lnTo>
                  <a:lnTo>
                    <a:pt x="43" y="134"/>
                  </a:lnTo>
                  <a:lnTo>
                    <a:pt x="47" y="130"/>
                  </a:lnTo>
                  <a:lnTo>
                    <a:pt x="50" y="126"/>
                  </a:lnTo>
                  <a:lnTo>
                    <a:pt x="53" y="121"/>
                  </a:lnTo>
                  <a:lnTo>
                    <a:pt x="60" y="124"/>
                  </a:lnTo>
                  <a:lnTo>
                    <a:pt x="68" y="129"/>
                  </a:lnTo>
                  <a:lnTo>
                    <a:pt x="74" y="134"/>
                  </a:lnTo>
                  <a:lnTo>
                    <a:pt x="80" y="140"/>
                  </a:lnTo>
                  <a:lnTo>
                    <a:pt x="85" y="146"/>
                  </a:lnTo>
                  <a:lnTo>
                    <a:pt x="91" y="151"/>
                  </a:lnTo>
                  <a:lnTo>
                    <a:pt x="97" y="155"/>
                  </a:lnTo>
                  <a:lnTo>
                    <a:pt x="103" y="155"/>
                  </a:lnTo>
                  <a:lnTo>
                    <a:pt x="100" y="151"/>
                  </a:lnTo>
                  <a:lnTo>
                    <a:pt x="95" y="147"/>
                  </a:lnTo>
                  <a:lnTo>
                    <a:pt x="89" y="141"/>
                  </a:lnTo>
                  <a:lnTo>
                    <a:pt x="82" y="135"/>
                  </a:lnTo>
                  <a:lnTo>
                    <a:pt x="75" y="129"/>
                  </a:lnTo>
                  <a:lnTo>
                    <a:pt x="70" y="123"/>
                  </a:lnTo>
                  <a:lnTo>
                    <a:pt x="66" y="117"/>
                  </a:lnTo>
                  <a:lnTo>
                    <a:pt x="65" y="113"/>
                  </a:lnTo>
                  <a:lnTo>
                    <a:pt x="70" y="108"/>
                  </a:lnTo>
                  <a:lnTo>
                    <a:pt x="75" y="104"/>
                  </a:lnTo>
                  <a:lnTo>
                    <a:pt x="80" y="102"/>
                  </a:lnTo>
                  <a:lnTo>
                    <a:pt x="85" y="100"/>
                  </a:lnTo>
                  <a:lnTo>
                    <a:pt x="89" y="104"/>
                  </a:lnTo>
                  <a:lnTo>
                    <a:pt x="96" y="112"/>
                  </a:lnTo>
                  <a:lnTo>
                    <a:pt x="106" y="121"/>
                  </a:lnTo>
                  <a:lnTo>
                    <a:pt x="117" y="131"/>
                  </a:lnTo>
                  <a:lnTo>
                    <a:pt x="129" y="142"/>
                  </a:lnTo>
                  <a:lnTo>
                    <a:pt x="141" y="150"/>
                  </a:lnTo>
                  <a:lnTo>
                    <a:pt x="150" y="156"/>
                  </a:lnTo>
                  <a:lnTo>
                    <a:pt x="157" y="157"/>
                  </a:lnTo>
                  <a:lnTo>
                    <a:pt x="149" y="151"/>
                  </a:lnTo>
                  <a:lnTo>
                    <a:pt x="141" y="144"/>
                  </a:lnTo>
                  <a:lnTo>
                    <a:pt x="129" y="135"/>
                  </a:lnTo>
                  <a:lnTo>
                    <a:pt x="118" y="126"/>
                  </a:lnTo>
                  <a:lnTo>
                    <a:pt x="108" y="117"/>
                  </a:lnTo>
                  <a:lnTo>
                    <a:pt x="100" y="108"/>
                  </a:lnTo>
                  <a:lnTo>
                    <a:pt x="94" y="99"/>
                  </a:lnTo>
                  <a:lnTo>
                    <a:pt x="90" y="92"/>
                  </a:lnTo>
                  <a:lnTo>
                    <a:pt x="97" y="86"/>
                  </a:lnTo>
                  <a:lnTo>
                    <a:pt x="103" y="80"/>
                  </a:lnTo>
                  <a:lnTo>
                    <a:pt x="110" y="75"/>
                  </a:lnTo>
                  <a:lnTo>
                    <a:pt x="117" y="73"/>
                  </a:lnTo>
                  <a:lnTo>
                    <a:pt x="123" y="82"/>
                  </a:lnTo>
                  <a:lnTo>
                    <a:pt x="133" y="91"/>
                  </a:lnTo>
                  <a:lnTo>
                    <a:pt x="143" y="98"/>
                  </a:lnTo>
                  <a:lnTo>
                    <a:pt x="153" y="103"/>
                  </a:lnTo>
                  <a:lnTo>
                    <a:pt x="148" y="94"/>
                  </a:lnTo>
                  <a:lnTo>
                    <a:pt x="139" y="84"/>
                  </a:lnTo>
                  <a:lnTo>
                    <a:pt x="128" y="76"/>
                  </a:lnTo>
                  <a:lnTo>
                    <a:pt x="120" y="68"/>
                  </a:lnTo>
                  <a:lnTo>
                    <a:pt x="120" y="67"/>
                  </a:lnTo>
                  <a:lnTo>
                    <a:pt x="120" y="66"/>
                  </a:lnTo>
                  <a:lnTo>
                    <a:pt x="124" y="60"/>
                  </a:lnTo>
                  <a:lnTo>
                    <a:pt x="131" y="55"/>
                  </a:lnTo>
                  <a:lnTo>
                    <a:pt x="137" y="51"/>
                  </a:lnTo>
                  <a:lnTo>
                    <a:pt x="142" y="50"/>
                  </a:lnTo>
                  <a:lnTo>
                    <a:pt x="148" y="55"/>
                  </a:lnTo>
                  <a:lnTo>
                    <a:pt x="157" y="62"/>
                  </a:lnTo>
                  <a:lnTo>
                    <a:pt x="166" y="71"/>
                  </a:lnTo>
                  <a:lnTo>
                    <a:pt x="176" y="80"/>
                  </a:lnTo>
                  <a:lnTo>
                    <a:pt x="187" y="88"/>
                  </a:lnTo>
                  <a:lnTo>
                    <a:pt x="197" y="94"/>
                  </a:lnTo>
                  <a:lnTo>
                    <a:pt x="206" y="98"/>
                  </a:lnTo>
                  <a:lnTo>
                    <a:pt x="213" y="99"/>
                  </a:lnTo>
                  <a:lnTo>
                    <a:pt x="205" y="93"/>
                  </a:lnTo>
                  <a:lnTo>
                    <a:pt x="197" y="87"/>
                  </a:lnTo>
                  <a:lnTo>
                    <a:pt x="189" y="80"/>
                  </a:lnTo>
                  <a:lnTo>
                    <a:pt x="180" y="73"/>
                  </a:lnTo>
                  <a:lnTo>
                    <a:pt x="171" y="66"/>
                  </a:lnTo>
                  <a:lnTo>
                    <a:pt x="164" y="60"/>
                  </a:lnTo>
                  <a:lnTo>
                    <a:pt x="155" y="52"/>
                  </a:lnTo>
                  <a:lnTo>
                    <a:pt x="148" y="46"/>
                  </a:lnTo>
                  <a:lnTo>
                    <a:pt x="148" y="45"/>
                  </a:lnTo>
                  <a:lnTo>
                    <a:pt x="148" y="42"/>
                  </a:lnTo>
                  <a:lnTo>
                    <a:pt x="148" y="41"/>
                  </a:lnTo>
                  <a:lnTo>
                    <a:pt x="148" y="40"/>
                  </a:lnTo>
                  <a:lnTo>
                    <a:pt x="154" y="35"/>
                  </a:lnTo>
                  <a:lnTo>
                    <a:pt x="160" y="30"/>
                  </a:lnTo>
                  <a:lnTo>
                    <a:pt x="165" y="26"/>
                  </a:lnTo>
                  <a:lnTo>
                    <a:pt x="170" y="24"/>
                  </a:lnTo>
                  <a:lnTo>
                    <a:pt x="173" y="29"/>
                  </a:lnTo>
                  <a:lnTo>
                    <a:pt x="178" y="34"/>
                  </a:lnTo>
                  <a:lnTo>
                    <a:pt x="184" y="40"/>
                  </a:lnTo>
                  <a:lnTo>
                    <a:pt x="191" y="46"/>
                  </a:lnTo>
                  <a:lnTo>
                    <a:pt x="199" y="52"/>
                  </a:lnTo>
                  <a:lnTo>
                    <a:pt x="207" y="56"/>
                  </a:lnTo>
                  <a:lnTo>
                    <a:pt x="213" y="59"/>
                  </a:lnTo>
                  <a:lnTo>
                    <a:pt x="220" y="60"/>
                  </a:lnTo>
                  <a:lnTo>
                    <a:pt x="211" y="54"/>
                  </a:lnTo>
                  <a:lnTo>
                    <a:pt x="205" y="47"/>
                  </a:lnTo>
                  <a:lnTo>
                    <a:pt x="199" y="44"/>
                  </a:lnTo>
                  <a:lnTo>
                    <a:pt x="195" y="40"/>
                  </a:lnTo>
                  <a:lnTo>
                    <a:pt x="190" y="36"/>
                  </a:lnTo>
                  <a:lnTo>
                    <a:pt x="185" y="31"/>
                  </a:lnTo>
                  <a:lnTo>
                    <a:pt x="180" y="26"/>
                  </a:lnTo>
                  <a:lnTo>
                    <a:pt x="173" y="20"/>
                  </a:lnTo>
                  <a:lnTo>
                    <a:pt x="179" y="14"/>
                  </a:lnTo>
                  <a:lnTo>
                    <a:pt x="186" y="7"/>
                  </a:lnTo>
                  <a:lnTo>
                    <a:pt x="194" y="3"/>
                  </a:lnTo>
                  <a:lnTo>
                    <a:pt x="200" y="0"/>
                  </a:lnTo>
                  <a:lnTo>
                    <a:pt x="212" y="12"/>
                  </a:lnTo>
                  <a:lnTo>
                    <a:pt x="226" y="23"/>
                  </a:lnTo>
                  <a:lnTo>
                    <a:pt x="238" y="33"/>
                  </a:lnTo>
                  <a:lnTo>
                    <a:pt x="252" y="41"/>
                  </a:lnTo>
                  <a:lnTo>
                    <a:pt x="265" y="49"/>
                  </a:lnTo>
                  <a:lnTo>
                    <a:pt x="279" y="56"/>
                  </a:lnTo>
                  <a:lnTo>
                    <a:pt x="294" y="62"/>
                  </a:lnTo>
                  <a:lnTo>
                    <a:pt x="310" y="68"/>
                  </a:lnTo>
                  <a:lnTo>
                    <a:pt x="317" y="70"/>
                  </a:lnTo>
                  <a:lnTo>
                    <a:pt x="323" y="71"/>
                  </a:lnTo>
                  <a:lnTo>
                    <a:pt x="331" y="72"/>
                  </a:lnTo>
                  <a:lnTo>
                    <a:pt x="337" y="73"/>
                  </a:lnTo>
                  <a:lnTo>
                    <a:pt x="343" y="76"/>
                  </a:lnTo>
                  <a:lnTo>
                    <a:pt x="349" y="77"/>
                  </a:lnTo>
                  <a:lnTo>
                    <a:pt x="357" y="78"/>
                  </a:lnTo>
                  <a:lnTo>
                    <a:pt x="363" y="80"/>
                  </a:lnTo>
                  <a:lnTo>
                    <a:pt x="363" y="83"/>
                  </a:lnTo>
                  <a:lnTo>
                    <a:pt x="363" y="87"/>
                  </a:lnTo>
                  <a:lnTo>
                    <a:pt x="363" y="91"/>
                  </a:lnTo>
                  <a:lnTo>
                    <a:pt x="362" y="94"/>
                  </a:lnTo>
                  <a:lnTo>
                    <a:pt x="356" y="94"/>
                  </a:lnTo>
                  <a:lnTo>
                    <a:pt x="349" y="94"/>
                  </a:lnTo>
                  <a:lnTo>
                    <a:pt x="342" y="94"/>
                  </a:lnTo>
                  <a:lnTo>
                    <a:pt x="336" y="94"/>
                  </a:lnTo>
                  <a:lnTo>
                    <a:pt x="343" y="98"/>
                  </a:lnTo>
                  <a:lnTo>
                    <a:pt x="349" y="100"/>
                  </a:lnTo>
                  <a:lnTo>
                    <a:pt x="357" y="102"/>
                  </a:lnTo>
                  <a:lnTo>
                    <a:pt x="363" y="102"/>
                  </a:lnTo>
                  <a:lnTo>
                    <a:pt x="363" y="110"/>
                  </a:lnTo>
                  <a:lnTo>
                    <a:pt x="363" y="119"/>
                  </a:lnTo>
                  <a:lnTo>
                    <a:pt x="362" y="128"/>
                  </a:lnTo>
                  <a:lnTo>
                    <a:pt x="362" y="136"/>
                  </a:lnTo>
                  <a:lnTo>
                    <a:pt x="356" y="135"/>
                  </a:lnTo>
                  <a:lnTo>
                    <a:pt x="348" y="134"/>
                  </a:lnTo>
                  <a:lnTo>
                    <a:pt x="341" y="131"/>
                  </a:lnTo>
                  <a:lnTo>
                    <a:pt x="333" y="129"/>
                  </a:lnTo>
                  <a:lnTo>
                    <a:pt x="326" y="126"/>
                  </a:lnTo>
                  <a:lnTo>
                    <a:pt x="319" y="124"/>
                  </a:lnTo>
                  <a:lnTo>
                    <a:pt x="311" y="123"/>
                  </a:lnTo>
                  <a:lnTo>
                    <a:pt x="304" y="123"/>
                  </a:lnTo>
                  <a:lnTo>
                    <a:pt x="309" y="126"/>
                  </a:lnTo>
                  <a:lnTo>
                    <a:pt x="316" y="130"/>
                  </a:lnTo>
                  <a:lnTo>
                    <a:pt x="323" y="134"/>
                  </a:lnTo>
                  <a:lnTo>
                    <a:pt x="332" y="138"/>
                  </a:lnTo>
                  <a:lnTo>
                    <a:pt x="341" y="140"/>
                  </a:lnTo>
                  <a:lnTo>
                    <a:pt x="348" y="142"/>
                  </a:lnTo>
                  <a:lnTo>
                    <a:pt x="356" y="145"/>
                  </a:lnTo>
                  <a:lnTo>
                    <a:pt x="362" y="146"/>
                  </a:lnTo>
                  <a:lnTo>
                    <a:pt x="362" y="152"/>
                  </a:lnTo>
                  <a:lnTo>
                    <a:pt x="362" y="160"/>
                  </a:lnTo>
                  <a:lnTo>
                    <a:pt x="362" y="167"/>
                  </a:lnTo>
                  <a:lnTo>
                    <a:pt x="362" y="175"/>
                  </a:lnTo>
                  <a:lnTo>
                    <a:pt x="357" y="173"/>
                  </a:lnTo>
                  <a:lnTo>
                    <a:pt x="351" y="172"/>
                  </a:lnTo>
                  <a:lnTo>
                    <a:pt x="346" y="171"/>
                  </a:lnTo>
                  <a:lnTo>
                    <a:pt x="340" y="170"/>
                  </a:lnTo>
                  <a:lnTo>
                    <a:pt x="335" y="168"/>
                  </a:lnTo>
                  <a:lnTo>
                    <a:pt x="328" y="168"/>
                  </a:lnTo>
                  <a:lnTo>
                    <a:pt x="323" y="167"/>
                  </a:lnTo>
                  <a:lnTo>
                    <a:pt x="319" y="166"/>
                  </a:lnTo>
                  <a:lnTo>
                    <a:pt x="323" y="170"/>
                  </a:lnTo>
                  <a:lnTo>
                    <a:pt x="328" y="173"/>
                  </a:lnTo>
                  <a:lnTo>
                    <a:pt x="333" y="176"/>
                  </a:lnTo>
                  <a:lnTo>
                    <a:pt x="338" y="177"/>
                  </a:lnTo>
                  <a:lnTo>
                    <a:pt x="343" y="180"/>
                  </a:lnTo>
                  <a:lnTo>
                    <a:pt x="349" y="181"/>
                  </a:lnTo>
                  <a:lnTo>
                    <a:pt x="354" y="182"/>
                  </a:lnTo>
                  <a:lnTo>
                    <a:pt x="361" y="183"/>
                  </a:lnTo>
                  <a:lnTo>
                    <a:pt x="361" y="188"/>
                  </a:lnTo>
                  <a:lnTo>
                    <a:pt x="361" y="194"/>
                  </a:lnTo>
                  <a:lnTo>
                    <a:pt x="361" y="199"/>
                  </a:lnTo>
                  <a:lnTo>
                    <a:pt x="361" y="205"/>
                  </a:lnTo>
                  <a:lnTo>
                    <a:pt x="353" y="205"/>
                  </a:lnTo>
                  <a:lnTo>
                    <a:pt x="344" y="204"/>
                  </a:lnTo>
                  <a:lnTo>
                    <a:pt x="335" y="202"/>
                  </a:lnTo>
                  <a:lnTo>
                    <a:pt x="325" y="199"/>
                  </a:lnTo>
                  <a:lnTo>
                    <a:pt x="314" y="197"/>
                  </a:lnTo>
                  <a:lnTo>
                    <a:pt x="304" y="193"/>
                  </a:lnTo>
                  <a:lnTo>
                    <a:pt x="295" y="189"/>
                  </a:lnTo>
                  <a:lnTo>
                    <a:pt x="288" y="186"/>
                  </a:lnTo>
                  <a:lnTo>
                    <a:pt x="285" y="187"/>
                  </a:lnTo>
                  <a:lnTo>
                    <a:pt x="290" y="191"/>
                  </a:lnTo>
                  <a:lnTo>
                    <a:pt x="297" y="196"/>
                  </a:lnTo>
                  <a:lnTo>
                    <a:pt x="307" y="199"/>
                  </a:lnTo>
                  <a:lnTo>
                    <a:pt x="320" y="204"/>
                  </a:lnTo>
                  <a:lnTo>
                    <a:pt x="332" y="208"/>
                  </a:lnTo>
                  <a:lnTo>
                    <a:pt x="343" y="212"/>
                  </a:lnTo>
                  <a:lnTo>
                    <a:pt x="352" y="214"/>
                  </a:lnTo>
                  <a:lnTo>
                    <a:pt x="359" y="215"/>
                  </a:lnTo>
                  <a:lnTo>
                    <a:pt x="359" y="222"/>
                  </a:lnTo>
                  <a:lnTo>
                    <a:pt x="359" y="228"/>
                  </a:lnTo>
                  <a:lnTo>
                    <a:pt x="359" y="235"/>
                  </a:lnTo>
                  <a:lnTo>
                    <a:pt x="359" y="241"/>
                  </a:lnTo>
                  <a:lnTo>
                    <a:pt x="346" y="238"/>
                  </a:lnTo>
                  <a:lnTo>
                    <a:pt x="336" y="235"/>
                  </a:lnTo>
                  <a:lnTo>
                    <a:pt x="328" y="234"/>
                  </a:lnTo>
                  <a:lnTo>
                    <a:pt x="323" y="233"/>
                  </a:lnTo>
                  <a:lnTo>
                    <a:pt x="320" y="231"/>
                  </a:lnTo>
                  <a:lnTo>
                    <a:pt x="316" y="231"/>
                  </a:lnTo>
                  <a:lnTo>
                    <a:pt x="314" y="230"/>
                  </a:lnTo>
                  <a:lnTo>
                    <a:pt x="310" y="230"/>
                  </a:lnTo>
                  <a:lnTo>
                    <a:pt x="316" y="234"/>
                  </a:lnTo>
                  <a:lnTo>
                    <a:pt x="321" y="238"/>
                  </a:lnTo>
                  <a:lnTo>
                    <a:pt x="327" y="241"/>
                  </a:lnTo>
                  <a:lnTo>
                    <a:pt x="333" y="244"/>
                  </a:lnTo>
                  <a:lnTo>
                    <a:pt x="341" y="245"/>
                  </a:lnTo>
                  <a:lnTo>
                    <a:pt x="347" y="247"/>
                  </a:lnTo>
                  <a:lnTo>
                    <a:pt x="353" y="249"/>
                  </a:lnTo>
                  <a:lnTo>
                    <a:pt x="361" y="250"/>
                  </a:lnTo>
                  <a:lnTo>
                    <a:pt x="361" y="256"/>
                  </a:lnTo>
                  <a:lnTo>
                    <a:pt x="361" y="262"/>
                  </a:lnTo>
                  <a:lnTo>
                    <a:pt x="361" y="270"/>
                  </a:lnTo>
                  <a:lnTo>
                    <a:pt x="361" y="276"/>
                  </a:lnTo>
                  <a:lnTo>
                    <a:pt x="352" y="275"/>
                  </a:lnTo>
                  <a:lnTo>
                    <a:pt x="342" y="273"/>
                  </a:lnTo>
                  <a:lnTo>
                    <a:pt x="331" y="270"/>
                  </a:lnTo>
                  <a:lnTo>
                    <a:pt x="321" y="267"/>
                  </a:lnTo>
                  <a:lnTo>
                    <a:pt x="311" y="263"/>
                  </a:lnTo>
                  <a:lnTo>
                    <a:pt x="301" y="259"/>
                  </a:lnTo>
                  <a:lnTo>
                    <a:pt x="293" y="254"/>
                  </a:lnTo>
                  <a:lnTo>
                    <a:pt x="285" y="249"/>
                  </a:lnTo>
                  <a:lnTo>
                    <a:pt x="284" y="249"/>
                  </a:lnTo>
                  <a:lnTo>
                    <a:pt x="283" y="249"/>
                  </a:lnTo>
                  <a:lnTo>
                    <a:pt x="281" y="249"/>
                  </a:lnTo>
                  <a:lnTo>
                    <a:pt x="288" y="255"/>
                  </a:lnTo>
                  <a:lnTo>
                    <a:pt x="296" y="261"/>
                  </a:lnTo>
                  <a:lnTo>
                    <a:pt x="306" y="267"/>
                  </a:lnTo>
                  <a:lnTo>
                    <a:pt x="317" y="271"/>
                  </a:lnTo>
                  <a:lnTo>
                    <a:pt x="328" y="276"/>
                  </a:lnTo>
                  <a:lnTo>
                    <a:pt x="338" y="280"/>
                  </a:lnTo>
                  <a:lnTo>
                    <a:pt x="348" y="283"/>
                  </a:lnTo>
                  <a:lnTo>
                    <a:pt x="357" y="286"/>
                  </a:lnTo>
                  <a:lnTo>
                    <a:pt x="357" y="292"/>
                  </a:lnTo>
                  <a:lnTo>
                    <a:pt x="357" y="297"/>
                  </a:lnTo>
                  <a:lnTo>
                    <a:pt x="357" y="303"/>
                  </a:lnTo>
                  <a:lnTo>
                    <a:pt x="358" y="309"/>
                  </a:lnTo>
                  <a:lnTo>
                    <a:pt x="353" y="308"/>
                  </a:lnTo>
                  <a:lnTo>
                    <a:pt x="348" y="307"/>
                  </a:lnTo>
                  <a:lnTo>
                    <a:pt x="342" y="305"/>
                  </a:lnTo>
                  <a:lnTo>
                    <a:pt x="337" y="304"/>
                  </a:lnTo>
                  <a:lnTo>
                    <a:pt x="332" y="303"/>
                  </a:lnTo>
                  <a:lnTo>
                    <a:pt x="326" y="303"/>
                  </a:lnTo>
                  <a:lnTo>
                    <a:pt x="321" y="302"/>
                  </a:lnTo>
                  <a:lnTo>
                    <a:pt x="316" y="301"/>
                  </a:lnTo>
                  <a:lnTo>
                    <a:pt x="306" y="297"/>
                  </a:lnTo>
                  <a:lnTo>
                    <a:pt x="297" y="293"/>
                  </a:lnTo>
                  <a:lnTo>
                    <a:pt x="290" y="291"/>
                  </a:lnTo>
                  <a:lnTo>
                    <a:pt x="284" y="288"/>
                  </a:lnTo>
                  <a:lnTo>
                    <a:pt x="279" y="287"/>
                  </a:lnTo>
                  <a:lnTo>
                    <a:pt x="275" y="286"/>
                  </a:lnTo>
                  <a:lnTo>
                    <a:pt x="272" y="284"/>
                  </a:lnTo>
                  <a:lnTo>
                    <a:pt x="269" y="284"/>
                  </a:lnTo>
                  <a:lnTo>
                    <a:pt x="275" y="289"/>
                  </a:lnTo>
                  <a:lnTo>
                    <a:pt x="285" y="296"/>
                  </a:lnTo>
                  <a:lnTo>
                    <a:pt x="296" y="301"/>
                  </a:lnTo>
                  <a:lnTo>
                    <a:pt x="310" y="305"/>
                  </a:lnTo>
                  <a:lnTo>
                    <a:pt x="325" y="309"/>
                  </a:lnTo>
                  <a:lnTo>
                    <a:pt x="338" y="313"/>
                  </a:lnTo>
                  <a:lnTo>
                    <a:pt x="349" y="315"/>
                  </a:lnTo>
                  <a:lnTo>
                    <a:pt x="358" y="317"/>
                  </a:lnTo>
                  <a:lnTo>
                    <a:pt x="358" y="320"/>
                  </a:lnTo>
                  <a:lnTo>
                    <a:pt x="358" y="323"/>
                  </a:lnTo>
                  <a:lnTo>
                    <a:pt x="358" y="326"/>
                  </a:lnTo>
                  <a:lnTo>
                    <a:pt x="358" y="330"/>
                  </a:lnTo>
                  <a:lnTo>
                    <a:pt x="346" y="329"/>
                  </a:lnTo>
                  <a:lnTo>
                    <a:pt x="335" y="329"/>
                  </a:lnTo>
                  <a:lnTo>
                    <a:pt x="322" y="328"/>
                  </a:lnTo>
                  <a:lnTo>
                    <a:pt x="311" y="326"/>
                  </a:lnTo>
                  <a:lnTo>
                    <a:pt x="299" y="324"/>
                  </a:lnTo>
                  <a:lnTo>
                    <a:pt x="286" y="322"/>
                  </a:lnTo>
                  <a:lnTo>
                    <a:pt x="275" y="319"/>
                  </a:lnTo>
                  <a:lnTo>
                    <a:pt x="263" y="314"/>
                  </a:lnTo>
                  <a:lnTo>
                    <a:pt x="263" y="315"/>
                  </a:lnTo>
                  <a:lnTo>
                    <a:pt x="263" y="317"/>
                  </a:lnTo>
                  <a:lnTo>
                    <a:pt x="263" y="318"/>
                  </a:lnTo>
                  <a:lnTo>
                    <a:pt x="274" y="322"/>
                  </a:lnTo>
                  <a:lnTo>
                    <a:pt x="286" y="325"/>
                  </a:lnTo>
                  <a:lnTo>
                    <a:pt x="297" y="329"/>
                  </a:lnTo>
                  <a:lnTo>
                    <a:pt x="310" y="331"/>
                  </a:lnTo>
                  <a:lnTo>
                    <a:pt x="322" y="334"/>
                  </a:lnTo>
                  <a:lnTo>
                    <a:pt x="333" y="335"/>
                  </a:lnTo>
                  <a:lnTo>
                    <a:pt x="346" y="338"/>
                  </a:lnTo>
                  <a:lnTo>
                    <a:pt x="357" y="339"/>
                  </a:lnTo>
                  <a:lnTo>
                    <a:pt x="357" y="340"/>
                  </a:lnTo>
                  <a:lnTo>
                    <a:pt x="357" y="341"/>
                  </a:lnTo>
                  <a:lnTo>
                    <a:pt x="356" y="343"/>
                  </a:lnTo>
                  <a:lnTo>
                    <a:pt x="356" y="344"/>
                  </a:lnTo>
                  <a:lnTo>
                    <a:pt x="336" y="343"/>
                  </a:lnTo>
                  <a:lnTo>
                    <a:pt x="317" y="340"/>
                  </a:lnTo>
                  <a:lnTo>
                    <a:pt x="299" y="338"/>
                  </a:lnTo>
                  <a:lnTo>
                    <a:pt x="281" y="334"/>
                  </a:lnTo>
                  <a:lnTo>
                    <a:pt x="264" y="330"/>
                  </a:lnTo>
                  <a:lnTo>
                    <a:pt x="247" y="326"/>
                  </a:lnTo>
                  <a:lnTo>
                    <a:pt x="230" y="322"/>
                  </a:lnTo>
                  <a:lnTo>
                    <a:pt x="212" y="317"/>
                  </a:lnTo>
                  <a:lnTo>
                    <a:pt x="196" y="310"/>
                  </a:lnTo>
                  <a:lnTo>
                    <a:pt x="179" y="304"/>
                  </a:lnTo>
                  <a:lnTo>
                    <a:pt x="163" y="297"/>
                  </a:lnTo>
                  <a:lnTo>
                    <a:pt x="147" y="289"/>
                  </a:lnTo>
                  <a:lnTo>
                    <a:pt x="131" y="281"/>
                  </a:lnTo>
                  <a:lnTo>
                    <a:pt x="113" y="272"/>
                  </a:lnTo>
                  <a:lnTo>
                    <a:pt x="97" y="262"/>
                  </a:lnTo>
                  <a:lnTo>
                    <a:pt x="81" y="252"/>
                  </a:lnTo>
                  <a:lnTo>
                    <a:pt x="75" y="243"/>
                  </a:lnTo>
                  <a:lnTo>
                    <a:pt x="64" y="233"/>
                  </a:lnTo>
                  <a:lnTo>
                    <a:pt x="52" y="222"/>
                  </a:lnTo>
                  <a:lnTo>
                    <a:pt x="37" y="209"/>
                  </a:lnTo>
                  <a:lnTo>
                    <a:pt x="23" y="198"/>
                  </a:lnTo>
                  <a:lnTo>
                    <a:pt x="11" y="187"/>
                  </a:lnTo>
                  <a:lnTo>
                    <a:pt x="3" y="177"/>
                  </a:lnTo>
                  <a:lnTo>
                    <a:pt x="0" y="168"/>
                  </a:lnTo>
                  <a:close/>
                </a:path>
              </a:pathLst>
            </a:custGeom>
            <a:solidFill>
              <a:srgbClr val="FFFF00"/>
            </a:solidFill>
            <a:ln w="9525">
              <a:noFill/>
              <a:round/>
              <a:headEnd/>
              <a:tailEnd/>
            </a:ln>
          </p:spPr>
          <p:txBody>
            <a:bodyPr/>
            <a:lstStyle/>
            <a:p>
              <a:endParaRPr lang="el-GR"/>
            </a:p>
          </p:txBody>
        </p:sp>
        <p:sp>
          <p:nvSpPr>
            <p:cNvPr id="41089" name="Freeform 874"/>
            <p:cNvSpPr>
              <a:spLocks/>
            </p:cNvSpPr>
            <p:nvPr/>
          </p:nvSpPr>
          <p:spPr bwMode="auto">
            <a:xfrm>
              <a:off x="3991" y="2686"/>
              <a:ext cx="19" cy="36"/>
            </a:xfrm>
            <a:custGeom>
              <a:avLst/>
              <a:gdLst>
                <a:gd name="T0" fmla="*/ 0 w 19"/>
                <a:gd name="T1" fmla="*/ 0 h 36"/>
                <a:gd name="T2" fmla="*/ 2 w 19"/>
                <a:gd name="T3" fmla="*/ 0 h 36"/>
                <a:gd name="T4" fmla="*/ 2 w 19"/>
                <a:gd name="T5" fmla="*/ 0 h 36"/>
                <a:gd name="T6" fmla="*/ 3 w 19"/>
                <a:gd name="T7" fmla="*/ 0 h 36"/>
                <a:gd name="T8" fmla="*/ 3 w 19"/>
                <a:gd name="T9" fmla="*/ 0 h 36"/>
                <a:gd name="T10" fmla="*/ 8 w 19"/>
                <a:gd name="T11" fmla="*/ 9 h 36"/>
                <a:gd name="T12" fmla="*/ 13 w 19"/>
                <a:gd name="T13" fmla="*/ 18 h 36"/>
                <a:gd name="T14" fmla="*/ 18 w 19"/>
                <a:gd name="T15" fmla="*/ 26 h 36"/>
                <a:gd name="T16" fmla="*/ 19 w 19"/>
                <a:gd name="T17" fmla="*/ 35 h 36"/>
                <a:gd name="T18" fmla="*/ 19 w 19"/>
                <a:gd name="T19" fmla="*/ 35 h 36"/>
                <a:gd name="T20" fmla="*/ 18 w 19"/>
                <a:gd name="T21" fmla="*/ 35 h 36"/>
                <a:gd name="T22" fmla="*/ 16 w 19"/>
                <a:gd name="T23" fmla="*/ 35 h 36"/>
                <a:gd name="T24" fmla="*/ 15 w 19"/>
                <a:gd name="T25" fmla="*/ 36 h 36"/>
                <a:gd name="T26" fmla="*/ 10 w 19"/>
                <a:gd name="T27" fmla="*/ 30 h 36"/>
                <a:gd name="T28" fmla="*/ 7 w 19"/>
                <a:gd name="T29" fmla="*/ 20 h 36"/>
                <a:gd name="T30" fmla="*/ 3 w 19"/>
                <a:gd name="T31" fmla="*/ 9 h 36"/>
                <a:gd name="T32" fmla="*/ 0 w 19"/>
                <a:gd name="T33" fmla="*/ 0 h 36"/>
                <a:gd name="T34" fmla="*/ 0 w 19"/>
                <a:gd name="T35" fmla="*/ 0 h 36"/>
                <a:gd name="T36" fmla="*/ 0 w 19"/>
                <a:gd name="T37" fmla="*/ 0 h 36"/>
                <a:gd name="T38" fmla="*/ 0 w 19"/>
                <a:gd name="T39" fmla="*/ 0 h 36"/>
                <a:gd name="T40" fmla="*/ 0 w 19"/>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36"/>
                <a:gd name="T65" fmla="*/ 19 w 19"/>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36">
                  <a:moveTo>
                    <a:pt x="0" y="0"/>
                  </a:moveTo>
                  <a:lnTo>
                    <a:pt x="2" y="0"/>
                  </a:lnTo>
                  <a:lnTo>
                    <a:pt x="3" y="0"/>
                  </a:lnTo>
                  <a:lnTo>
                    <a:pt x="8" y="9"/>
                  </a:lnTo>
                  <a:lnTo>
                    <a:pt x="13" y="18"/>
                  </a:lnTo>
                  <a:lnTo>
                    <a:pt x="18" y="26"/>
                  </a:lnTo>
                  <a:lnTo>
                    <a:pt x="19" y="35"/>
                  </a:lnTo>
                  <a:lnTo>
                    <a:pt x="18" y="35"/>
                  </a:lnTo>
                  <a:lnTo>
                    <a:pt x="16" y="35"/>
                  </a:lnTo>
                  <a:lnTo>
                    <a:pt x="15" y="36"/>
                  </a:lnTo>
                  <a:lnTo>
                    <a:pt x="10" y="30"/>
                  </a:lnTo>
                  <a:lnTo>
                    <a:pt x="7" y="20"/>
                  </a:lnTo>
                  <a:lnTo>
                    <a:pt x="3" y="9"/>
                  </a:lnTo>
                  <a:lnTo>
                    <a:pt x="0" y="0"/>
                  </a:lnTo>
                  <a:close/>
                </a:path>
              </a:pathLst>
            </a:custGeom>
            <a:solidFill>
              <a:srgbClr val="000000"/>
            </a:solidFill>
            <a:ln w="9525">
              <a:noFill/>
              <a:round/>
              <a:headEnd/>
              <a:tailEnd/>
            </a:ln>
          </p:spPr>
          <p:txBody>
            <a:bodyPr/>
            <a:lstStyle/>
            <a:p>
              <a:endParaRPr lang="el-GR"/>
            </a:p>
          </p:txBody>
        </p:sp>
        <p:sp>
          <p:nvSpPr>
            <p:cNvPr id="41090" name="Freeform 875"/>
            <p:cNvSpPr>
              <a:spLocks/>
            </p:cNvSpPr>
            <p:nvPr/>
          </p:nvSpPr>
          <p:spPr bwMode="auto">
            <a:xfrm>
              <a:off x="4009" y="2401"/>
              <a:ext cx="17" cy="29"/>
            </a:xfrm>
            <a:custGeom>
              <a:avLst/>
              <a:gdLst>
                <a:gd name="T0" fmla="*/ 0 w 17"/>
                <a:gd name="T1" fmla="*/ 26 h 29"/>
                <a:gd name="T2" fmla="*/ 3 w 17"/>
                <a:gd name="T3" fmla="*/ 18 h 29"/>
                <a:gd name="T4" fmla="*/ 7 w 17"/>
                <a:gd name="T5" fmla="*/ 10 h 29"/>
                <a:gd name="T6" fmla="*/ 12 w 17"/>
                <a:gd name="T7" fmla="*/ 5 h 29"/>
                <a:gd name="T8" fmla="*/ 17 w 17"/>
                <a:gd name="T9" fmla="*/ 0 h 29"/>
                <a:gd name="T10" fmla="*/ 14 w 17"/>
                <a:gd name="T11" fmla="*/ 10 h 29"/>
                <a:gd name="T12" fmla="*/ 12 w 17"/>
                <a:gd name="T13" fmla="*/ 16 h 29"/>
                <a:gd name="T14" fmla="*/ 10 w 17"/>
                <a:gd name="T15" fmla="*/ 21 h 29"/>
                <a:gd name="T16" fmla="*/ 7 w 17"/>
                <a:gd name="T17" fmla="*/ 29 h 29"/>
                <a:gd name="T18" fmla="*/ 6 w 17"/>
                <a:gd name="T19" fmla="*/ 29 h 29"/>
                <a:gd name="T20" fmla="*/ 5 w 17"/>
                <a:gd name="T21" fmla="*/ 29 h 29"/>
                <a:gd name="T22" fmla="*/ 2 w 17"/>
                <a:gd name="T23" fmla="*/ 29 h 29"/>
                <a:gd name="T24" fmla="*/ 1 w 17"/>
                <a:gd name="T25" fmla="*/ 29 h 29"/>
                <a:gd name="T26" fmla="*/ 0 w 17"/>
                <a:gd name="T27" fmla="*/ 27 h 29"/>
                <a:gd name="T28" fmla="*/ 0 w 17"/>
                <a:gd name="T29" fmla="*/ 27 h 29"/>
                <a:gd name="T30" fmla="*/ 0 w 17"/>
                <a:gd name="T31" fmla="*/ 27 h 29"/>
                <a:gd name="T32" fmla="*/ 0 w 17"/>
                <a:gd name="T33" fmla="*/ 26 h 29"/>
                <a:gd name="T34" fmla="*/ 0 w 17"/>
                <a:gd name="T35" fmla="*/ 26 h 29"/>
                <a:gd name="T36" fmla="*/ 0 w 17"/>
                <a:gd name="T37" fmla="*/ 26 h 29"/>
                <a:gd name="T38" fmla="*/ 0 w 17"/>
                <a:gd name="T39" fmla="*/ 26 h 29"/>
                <a:gd name="T40" fmla="*/ 0 w 17"/>
                <a:gd name="T41" fmla="*/ 26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29"/>
                <a:gd name="T65" fmla="*/ 17 w 17"/>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29">
                  <a:moveTo>
                    <a:pt x="0" y="26"/>
                  </a:moveTo>
                  <a:lnTo>
                    <a:pt x="3" y="18"/>
                  </a:lnTo>
                  <a:lnTo>
                    <a:pt x="7" y="10"/>
                  </a:lnTo>
                  <a:lnTo>
                    <a:pt x="12" y="5"/>
                  </a:lnTo>
                  <a:lnTo>
                    <a:pt x="17" y="0"/>
                  </a:lnTo>
                  <a:lnTo>
                    <a:pt x="14" y="10"/>
                  </a:lnTo>
                  <a:lnTo>
                    <a:pt x="12" y="16"/>
                  </a:lnTo>
                  <a:lnTo>
                    <a:pt x="10" y="21"/>
                  </a:lnTo>
                  <a:lnTo>
                    <a:pt x="7" y="29"/>
                  </a:lnTo>
                  <a:lnTo>
                    <a:pt x="6" y="29"/>
                  </a:lnTo>
                  <a:lnTo>
                    <a:pt x="5" y="29"/>
                  </a:lnTo>
                  <a:lnTo>
                    <a:pt x="2" y="29"/>
                  </a:lnTo>
                  <a:lnTo>
                    <a:pt x="1" y="29"/>
                  </a:lnTo>
                  <a:lnTo>
                    <a:pt x="0" y="27"/>
                  </a:lnTo>
                  <a:lnTo>
                    <a:pt x="0" y="26"/>
                  </a:lnTo>
                  <a:close/>
                </a:path>
              </a:pathLst>
            </a:custGeom>
            <a:solidFill>
              <a:srgbClr val="000000"/>
            </a:solidFill>
            <a:ln w="9525">
              <a:noFill/>
              <a:round/>
              <a:headEnd/>
              <a:tailEnd/>
            </a:ln>
          </p:spPr>
          <p:txBody>
            <a:bodyPr/>
            <a:lstStyle/>
            <a:p>
              <a:endParaRPr lang="el-GR"/>
            </a:p>
          </p:txBody>
        </p:sp>
        <p:sp>
          <p:nvSpPr>
            <p:cNvPr id="41091" name="Freeform 876"/>
            <p:cNvSpPr>
              <a:spLocks/>
            </p:cNvSpPr>
            <p:nvPr/>
          </p:nvSpPr>
          <p:spPr bwMode="auto">
            <a:xfrm>
              <a:off x="4011" y="2309"/>
              <a:ext cx="6" cy="8"/>
            </a:xfrm>
            <a:custGeom>
              <a:avLst/>
              <a:gdLst>
                <a:gd name="T0" fmla="*/ 0 w 6"/>
                <a:gd name="T1" fmla="*/ 3 h 8"/>
                <a:gd name="T2" fmla="*/ 0 w 6"/>
                <a:gd name="T3" fmla="*/ 2 h 8"/>
                <a:gd name="T4" fmla="*/ 0 w 6"/>
                <a:gd name="T5" fmla="*/ 1 h 8"/>
                <a:gd name="T6" fmla="*/ 0 w 6"/>
                <a:gd name="T7" fmla="*/ 1 h 8"/>
                <a:gd name="T8" fmla="*/ 0 w 6"/>
                <a:gd name="T9" fmla="*/ 0 h 8"/>
                <a:gd name="T10" fmla="*/ 1 w 6"/>
                <a:gd name="T11" fmla="*/ 0 h 8"/>
                <a:gd name="T12" fmla="*/ 4 w 6"/>
                <a:gd name="T13" fmla="*/ 0 h 8"/>
                <a:gd name="T14" fmla="*/ 5 w 6"/>
                <a:gd name="T15" fmla="*/ 0 h 8"/>
                <a:gd name="T16" fmla="*/ 6 w 6"/>
                <a:gd name="T17" fmla="*/ 0 h 8"/>
                <a:gd name="T18" fmla="*/ 6 w 6"/>
                <a:gd name="T19" fmla="*/ 1 h 8"/>
                <a:gd name="T20" fmla="*/ 6 w 6"/>
                <a:gd name="T21" fmla="*/ 3 h 8"/>
                <a:gd name="T22" fmla="*/ 5 w 6"/>
                <a:gd name="T23" fmla="*/ 6 h 8"/>
                <a:gd name="T24" fmla="*/ 5 w 6"/>
                <a:gd name="T25" fmla="*/ 8 h 8"/>
                <a:gd name="T26" fmla="*/ 4 w 6"/>
                <a:gd name="T27" fmla="*/ 8 h 8"/>
                <a:gd name="T28" fmla="*/ 3 w 6"/>
                <a:gd name="T29" fmla="*/ 8 h 8"/>
                <a:gd name="T30" fmla="*/ 1 w 6"/>
                <a:gd name="T31" fmla="*/ 8 h 8"/>
                <a:gd name="T32" fmla="*/ 0 w 6"/>
                <a:gd name="T33" fmla="*/ 8 h 8"/>
                <a:gd name="T34" fmla="*/ 0 w 6"/>
                <a:gd name="T35" fmla="*/ 7 h 8"/>
                <a:gd name="T36" fmla="*/ 0 w 6"/>
                <a:gd name="T37" fmla="*/ 6 h 8"/>
                <a:gd name="T38" fmla="*/ 0 w 6"/>
                <a:gd name="T39" fmla="*/ 5 h 8"/>
                <a:gd name="T40" fmla="*/ 0 w 6"/>
                <a:gd name="T41" fmla="*/ 3 h 8"/>
                <a:gd name="T42" fmla="*/ 0 w 6"/>
                <a:gd name="T43" fmla="*/ 3 h 8"/>
                <a:gd name="T44" fmla="*/ 0 w 6"/>
                <a:gd name="T45" fmla="*/ 3 h 8"/>
                <a:gd name="T46" fmla="*/ 0 w 6"/>
                <a:gd name="T47" fmla="*/ 3 h 8"/>
                <a:gd name="T48" fmla="*/ 0 w 6"/>
                <a:gd name="T49" fmla="*/ 3 h 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8"/>
                <a:gd name="T77" fmla="*/ 6 w 6"/>
                <a:gd name="T78" fmla="*/ 8 h 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8">
                  <a:moveTo>
                    <a:pt x="0" y="3"/>
                  </a:moveTo>
                  <a:lnTo>
                    <a:pt x="0" y="2"/>
                  </a:lnTo>
                  <a:lnTo>
                    <a:pt x="0" y="1"/>
                  </a:lnTo>
                  <a:lnTo>
                    <a:pt x="0" y="0"/>
                  </a:lnTo>
                  <a:lnTo>
                    <a:pt x="1" y="0"/>
                  </a:lnTo>
                  <a:lnTo>
                    <a:pt x="4" y="0"/>
                  </a:lnTo>
                  <a:lnTo>
                    <a:pt x="5" y="0"/>
                  </a:lnTo>
                  <a:lnTo>
                    <a:pt x="6" y="0"/>
                  </a:lnTo>
                  <a:lnTo>
                    <a:pt x="6" y="1"/>
                  </a:lnTo>
                  <a:lnTo>
                    <a:pt x="6" y="3"/>
                  </a:lnTo>
                  <a:lnTo>
                    <a:pt x="5" y="6"/>
                  </a:lnTo>
                  <a:lnTo>
                    <a:pt x="5" y="8"/>
                  </a:lnTo>
                  <a:lnTo>
                    <a:pt x="4" y="8"/>
                  </a:lnTo>
                  <a:lnTo>
                    <a:pt x="3" y="8"/>
                  </a:lnTo>
                  <a:lnTo>
                    <a:pt x="1" y="8"/>
                  </a:lnTo>
                  <a:lnTo>
                    <a:pt x="0" y="8"/>
                  </a:lnTo>
                  <a:lnTo>
                    <a:pt x="0" y="7"/>
                  </a:lnTo>
                  <a:lnTo>
                    <a:pt x="0" y="6"/>
                  </a:lnTo>
                  <a:lnTo>
                    <a:pt x="0" y="5"/>
                  </a:lnTo>
                  <a:lnTo>
                    <a:pt x="0" y="3"/>
                  </a:lnTo>
                  <a:close/>
                </a:path>
              </a:pathLst>
            </a:custGeom>
            <a:solidFill>
              <a:srgbClr val="000000"/>
            </a:solidFill>
            <a:ln w="9525">
              <a:noFill/>
              <a:round/>
              <a:headEnd/>
              <a:tailEnd/>
            </a:ln>
          </p:spPr>
          <p:txBody>
            <a:bodyPr/>
            <a:lstStyle/>
            <a:p>
              <a:endParaRPr lang="el-GR"/>
            </a:p>
          </p:txBody>
        </p:sp>
        <p:sp>
          <p:nvSpPr>
            <p:cNvPr id="41092" name="Freeform 877"/>
            <p:cNvSpPr>
              <a:spLocks/>
            </p:cNvSpPr>
            <p:nvPr/>
          </p:nvSpPr>
          <p:spPr bwMode="auto">
            <a:xfrm>
              <a:off x="4014" y="2636"/>
              <a:ext cx="9" cy="16"/>
            </a:xfrm>
            <a:custGeom>
              <a:avLst/>
              <a:gdLst>
                <a:gd name="T0" fmla="*/ 0 w 9"/>
                <a:gd name="T1" fmla="*/ 1 h 16"/>
                <a:gd name="T2" fmla="*/ 1 w 9"/>
                <a:gd name="T3" fmla="*/ 0 h 16"/>
                <a:gd name="T4" fmla="*/ 2 w 9"/>
                <a:gd name="T5" fmla="*/ 0 h 16"/>
                <a:gd name="T6" fmla="*/ 2 w 9"/>
                <a:gd name="T7" fmla="*/ 0 h 16"/>
                <a:gd name="T8" fmla="*/ 3 w 9"/>
                <a:gd name="T9" fmla="*/ 0 h 16"/>
                <a:gd name="T10" fmla="*/ 6 w 9"/>
                <a:gd name="T11" fmla="*/ 5 h 16"/>
                <a:gd name="T12" fmla="*/ 8 w 9"/>
                <a:gd name="T13" fmla="*/ 7 h 16"/>
                <a:gd name="T14" fmla="*/ 8 w 9"/>
                <a:gd name="T15" fmla="*/ 10 h 16"/>
                <a:gd name="T16" fmla="*/ 9 w 9"/>
                <a:gd name="T17" fmla="*/ 13 h 16"/>
                <a:gd name="T18" fmla="*/ 8 w 9"/>
                <a:gd name="T19" fmla="*/ 13 h 16"/>
                <a:gd name="T20" fmla="*/ 7 w 9"/>
                <a:gd name="T21" fmla="*/ 15 h 16"/>
                <a:gd name="T22" fmla="*/ 5 w 9"/>
                <a:gd name="T23" fmla="*/ 16 h 16"/>
                <a:gd name="T24" fmla="*/ 2 w 9"/>
                <a:gd name="T25" fmla="*/ 16 h 16"/>
                <a:gd name="T26" fmla="*/ 2 w 9"/>
                <a:gd name="T27" fmla="*/ 11 h 16"/>
                <a:gd name="T28" fmla="*/ 1 w 9"/>
                <a:gd name="T29" fmla="*/ 7 h 16"/>
                <a:gd name="T30" fmla="*/ 1 w 9"/>
                <a:gd name="T31" fmla="*/ 4 h 16"/>
                <a:gd name="T32" fmla="*/ 0 w 9"/>
                <a:gd name="T33" fmla="*/ 1 h 16"/>
                <a:gd name="T34" fmla="*/ 0 w 9"/>
                <a:gd name="T35" fmla="*/ 1 h 16"/>
                <a:gd name="T36" fmla="*/ 0 w 9"/>
                <a:gd name="T37" fmla="*/ 1 h 16"/>
                <a:gd name="T38" fmla="*/ 0 w 9"/>
                <a:gd name="T39" fmla="*/ 1 h 16"/>
                <a:gd name="T40" fmla="*/ 0 w 9"/>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6"/>
                <a:gd name="T65" fmla="*/ 9 w 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6">
                  <a:moveTo>
                    <a:pt x="0" y="1"/>
                  </a:moveTo>
                  <a:lnTo>
                    <a:pt x="1" y="0"/>
                  </a:lnTo>
                  <a:lnTo>
                    <a:pt x="2" y="0"/>
                  </a:lnTo>
                  <a:lnTo>
                    <a:pt x="3" y="0"/>
                  </a:lnTo>
                  <a:lnTo>
                    <a:pt x="6" y="5"/>
                  </a:lnTo>
                  <a:lnTo>
                    <a:pt x="8" y="7"/>
                  </a:lnTo>
                  <a:lnTo>
                    <a:pt x="8" y="10"/>
                  </a:lnTo>
                  <a:lnTo>
                    <a:pt x="9" y="13"/>
                  </a:lnTo>
                  <a:lnTo>
                    <a:pt x="8" y="13"/>
                  </a:lnTo>
                  <a:lnTo>
                    <a:pt x="7" y="15"/>
                  </a:lnTo>
                  <a:lnTo>
                    <a:pt x="5" y="16"/>
                  </a:lnTo>
                  <a:lnTo>
                    <a:pt x="2" y="16"/>
                  </a:lnTo>
                  <a:lnTo>
                    <a:pt x="2" y="11"/>
                  </a:lnTo>
                  <a:lnTo>
                    <a:pt x="1" y="7"/>
                  </a:lnTo>
                  <a:lnTo>
                    <a:pt x="1" y="4"/>
                  </a:lnTo>
                  <a:lnTo>
                    <a:pt x="0" y="1"/>
                  </a:lnTo>
                  <a:close/>
                </a:path>
              </a:pathLst>
            </a:custGeom>
            <a:solidFill>
              <a:srgbClr val="000000"/>
            </a:solidFill>
            <a:ln w="9525">
              <a:noFill/>
              <a:round/>
              <a:headEnd/>
              <a:tailEnd/>
            </a:ln>
          </p:spPr>
          <p:txBody>
            <a:bodyPr/>
            <a:lstStyle/>
            <a:p>
              <a:endParaRPr lang="el-GR"/>
            </a:p>
          </p:txBody>
        </p:sp>
        <p:sp>
          <p:nvSpPr>
            <p:cNvPr id="41093" name="Freeform 878"/>
            <p:cNvSpPr>
              <a:spLocks/>
            </p:cNvSpPr>
            <p:nvPr/>
          </p:nvSpPr>
          <p:spPr bwMode="auto">
            <a:xfrm>
              <a:off x="4025" y="2041"/>
              <a:ext cx="341" cy="317"/>
            </a:xfrm>
            <a:custGeom>
              <a:avLst/>
              <a:gdLst>
                <a:gd name="T0" fmla="*/ 29 w 341"/>
                <a:gd name="T1" fmla="*/ 111 h 317"/>
                <a:gd name="T2" fmla="*/ 86 w 341"/>
                <a:gd name="T3" fmla="*/ 73 h 317"/>
                <a:gd name="T4" fmla="*/ 165 w 341"/>
                <a:gd name="T5" fmla="*/ 34 h 317"/>
                <a:gd name="T6" fmla="*/ 247 w 341"/>
                <a:gd name="T7" fmla="*/ 10 h 317"/>
                <a:gd name="T8" fmla="*/ 312 w 341"/>
                <a:gd name="T9" fmla="*/ 1 h 317"/>
                <a:gd name="T10" fmla="*/ 341 w 341"/>
                <a:gd name="T11" fmla="*/ 24 h 317"/>
                <a:gd name="T12" fmla="*/ 314 w 341"/>
                <a:gd name="T13" fmla="*/ 34 h 317"/>
                <a:gd name="T14" fmla="*/ 296 w 341"/>
                <a:gd name="T15" fmla="*/ 40 h 317"/>
                <a:gd name="T16" fmla="*/ 321 w 341"/>
                <a:gd name="T17" fmla="*/ 39 h 317"/>
                <a:gd name="T18" fmla="*/ 340 w 341"/>
                <a:gd name="T19" fmla="*/ 58 h 317"/>
                <a:gd name="T20" fmla="*/ 299 w 341"/>
                <a:gd name="T21" fmla="*/ 69 h 317"/>
                <a:gd name="T22" fmla="*/ 273 w 341"/>
                <a:gd name="T23" fmla="*/ 76 h 317"/>
                <a:gd name="T24" fmla="*/ 316 w 341"/>
                <a:gd name="T25" fmla="*/ 74 h 317"/>
                <a:gd name="T26" fmla="*/ 337 w 341"/>
                <a:gd name="T27" fmla="*/ 91 h 317"/>
                <a:gd name="T28" fmla="*/ 310 w 341"/>
                <a:gd name="T29" fmla="*/ 106 h 317"/>
                <a:gd name="T30" fmla="*/ 337 w 341"/>
                <a:gd name="T31" fmla="*/ 121 h 317"/>
                <a:gd name="T32" fmla="*/ 306 w 341"/>
                <a:gd name="T33" fmla="*/ 127 h 317"/>
                <a:gd name="T34" fmla="*/ 285 w 341"/>
                <a:gd name="T35" fmla="*/ 133 h 317"/>
                <a:gd name="T36" fmla="*/ 319 w 341"/>
                <a:gd name="T37" fmla="*/ 134 h 317"/>
                <a:gd name="T38" fmla="*/ 337 w 341"/>
                <a:gd name="T39" fmla="*/ 150 h 317"/>
                <a:gd name="T40" fmla="*/ 296 w 341"/>
                <a:gd name="T41" fmla="*/ 158 h 317"/>
                <a:gd name="T42" fmla="*/ 272 w 341"/>
                <a:gd name="T43" fmla="*/ 164 h 317"/>
                <a:gd name="T44" fmla="*/ 304 w 341"/>
                <a:gd name="T45" fmla="*/ 164 h 317"/>
                <a:gd name="T46" fmla="*/ 336 w 341"/>
                <a:gd name="T47" fmla="*/ 182 h 317"/>
                <a:gd name="T48" fmla="*/ 309 w 341"/>
                <a:gd name="T49" fmla="*/ 191 h 317"/>
                <a:gd name="T50" fmla="*/ 293 w 341"/>
                <a:gd name="T51" fmla="*/ 195 h 317"/>
                <a:gd name="T52" fmla="*/ 320 w 341"/>
                <a:gd name="T53" fmla="*/ 196 h 317"/>
                <a:gd name="T54" fmla="*/ 335 w 341"/>
                <a:gd name="T55" fmla="*/ 215 h 317"/>
                <a:gd name="T56" fmla="*/ 293 w 341"/>
                <a:gd name="T57" fmla="*/ 223 h 317"/>
                <a:gd name="T58" fmla="*/ 291 w 341"/>
                <a:gd name="T59" fmla="*/ 232 h 317"/>
                <a:gd name="T60" fmla="*/ 335 w 341"/>
                <a:gd name="T61" fmla="*/ 234 h 317"/>
                <a:gd name="T62" fmla="*/ 307 w 341"/>
                <a:gd name="T63" fmla="*/ 250 h 317"/>
                <a:gd name="T64" fmla="*/ 263 w 341"/>
                <a:gd name="T65" fmla="*/ 261 h 317"/>
                <a:gd name="T66" fmla="*/ 180 w 341"/>
                <a:gd name="T67" fmla="*/ 306 h 317"/>
                <a:gd name="T68" fmla="*/ 159 w 341"/>
                <a:gd name="T69" fmla="*/ 313 h 317"/>
                <a:gd name="T70" fmla="*/ 173 w 341"/>
                <a:gd name="T71" fmla="*/ 289 h 317"/>
                <a:gd name="T72" fmla="*/ 174 w 341"/>
                <a:gd name="T73" fmla="*/ 284 h 317"/>
                <a:gd name="T74" fmla="*/ 133 w 341"/>
                <a:gd name="T75" fmla="*/ 286 h 317"/>
                <a:gd name="T76" fmla="*/ 117 w 341"/>
                <a:gd name="T77" fmla="*/ 255 h 317"/>
                <a:gd name="T78" fmla="*/ 154 w 341"/>
                <a:gd name="T79" fmla="*/ 227 h 317"/>
                <a:gd name="T80" fmla="*/ 155 w 341"/>
                <a:gd name="T81" fmla="*/ 221 h 317"/>
                <a:gd name="T82" fmla="*/ 112 w 341"/>
                <a:gd name="T83" fmla="*/ 249 h 317"/>
                <a:gd name="T84" fmla="*/ 89 w 341"/>
                <a:gd name="T85" fmla="*/ 238 h 317"/>
                <a:gd name="T86" fmla="*/ 118 w 341"/>
                <a:gd name="T87" fmla="*/ 211 h 317"/>
                <a:gd name="T88" fmla="*/ 167 w 341"/>
                <a:gd name="T89" fmla="*/ 180 h 317"/>
                <a:gd name="T90" fmla="*/ 133 w 341"/>
                <a:gd name="T91" fmla="*/ 192 h 317"/>
                <a:gd name="T92" fmla="*/ 78 w 341"/>
                <a:gd name="T93" fmla="*/ 227 h 317"/>
                <a:gd name="T94" fmla="*/ 85 w 341"/>
                <a:gd name="T95" fmla="*/ 195 h 317"/>
                <a:gd name="T96" fmla="*/ 57 w 341"/>
                <a:gd name="T97" fmla="*/ 202 h 317"/>
                <a:gd name="T98" fmla="*/ 68 w 341"/>
                <a:gd name="T99" fmla="*/ 169 h 317"/>
                <a:gd name="T100" fmla="*/ 108 w 341"/>
                <a:gd name="T101" fmla="*/ 139 h 317"/>
                <a:gd name="T102" fmla="*/ 84 w 341"/>
                <a:gd name="T103" fmla="*/ 147 h 317"/>
                <a:gd name="T104" fmla="*/ 43 w 341"/>
                <a:gd name="T105" fmla="*/ 185 h 317"/>
                <a:gd name="T106" fmla="*/ 28 w 341"/>
                <a:gd name="T107" fmla="*/ 173 h 317"/>
                <a:gd name="T108" fmla="*/ 49 w 341"/>
                <a:gd name="T109" fmla="*/ 138 h 317"/>
                <a:gd name="T110" fmla="*/ 66 w 341"/>
                <a:gd name="T111" fmla="*/ 124 h 317"/>
                <a:gd name="T112" fmla="*/ 36 w 341"/>
                <a:gd name="T113" fmla="*/ 142 h 317"/>
                <a:gd name="T114" fmla="*/ 17 w 341"/>
                <a:gd name="T115" fmla="*/ 160 h 317"/>
                <a:gd name="T116" fmla="*/ 0 w 341"/>
                <a:gd name="T117" fmla="*/ 135 h 3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317"/>
                <a:gd name="T179" fmla="*/ 341 w 341"/>
                <a:gd name="T180" fmla="*/ 317 h 3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317">
                  <a:moveTo>
                    <a:pt x="0" y="135"/>
                  </a:moveTo>
                  <a:lnTo>
                    <a:pt x="6" y="131"/>
                  </a:lnTo>
                  <a:lnTo>
                    <a:pt x="12" y="126"/>
                  </a:lnTo>
                  <a:lnTo>
                    <a:pt x="18" y="121"/>
                  </a:lnTo>
                  <a:lnTo>
                    <a:pt x="24" y="116"/>
                  </a:lnTo>
                  <a:lnTo>
                    <a:pt x="29" y="111"/>
                  </a:lnTo>
                  <a:lnTo>
                    <a:pt x="36" y="107"/>
                  </a:lnTo>
                  <a:lnTo>
                    <a:pt x="42" y="102"/>
                  </a:lnTo>
                  <a:lnTo>
                    <a:pt x="48" y="97"/>
                  </a:lnTo>
                  <a:lnTo>
                    <a:pt x="60" y="89"/>
                  </a:lnTo>
                  <a:lnTo>
                    <a:pt x="74" y="80"/>
                  </a:lnTo>
                  <a:lnTo>
                    <a:pt x="86" y="73"/>
                  </a:lnTo>
                  <a:lnTo>
                    <a:pt x="100" y="65"/>
                  </a:lnTo>
                  <a:lnTo>
                    <a:pt x="112" y="59"/>
                  </a:lnTo>
                  <a:lnTo>
                    <a:pt x="126" y="52"/>
                  </a:lnTo>
                  <a:lnTo>
                    <a:pt x="138" y="45"/>
                  </a:lnTo>
                  <a:lnTo>
                    <a:pt x="152" y="40"/>
                  </a:lnTo>
                  <a:lnTo>
                    <a:pt x="165" y="34"/>
                  </a:lnTo>
                  <a:lnTo>
                    <a:pt x="179" y="29"/>
                  </a:lnTo>
                  <a:lnTo>
                    <a:pt x="191" y="24"/>
                  </a:lnTo>
                  <a:lnTo>
                    <a:pt x="206" y="21"/>
                  </a:lnTo>
                  <a:lnTo>
                    <a:pt x="220" y="16"/>
                  </a:lnTo>
                  <a:lnTo>
                    <a:pt x="233" y="12"/>
                  </a:lnTo>
                  <a:lnTo>
                    <a:pt x="247" y="10"/>
                  </a:lnTo>
                  <a:lnTo>
                    <a:pt x="262" y="6"/>
                  </a:lnTo>
                  <a:lnTo>
                    <a:pt x="273" y="5"/>
                  </a:lnTo>
                  <a:lnTo>
                    <a:pt x="283" y="3"/>
                  </a:lnTo>
                  <a:lnTo>
                    <a:pt x="294" y="2"/>
                  </a:lnTo>
                  <a:lnTo>
                    <a:pt x="304" y="2"/>
                  </a:lnTo>
                  <a:lnTo>
                    <a:pt x="312" y="1"/>
                  </a:lnTo>
                  <a:lnTo>
                    <a:pt x="322" y="1"/>
                  </a:lnTo>
                  <a:lnTo>
                    <a:pt x="331" y="0"/>
                  </a:lnTo>
                  <a:lnTo>
                    <a:pt x="341" y="0"/>
                  </a:lnTo>
                  <a:lnTo>
                    <a:pt x="341" y="8"/>
                  </a:lnTo>
                  <a:lnTo>
                    <a:pt x="341" y="16"/>
                  </a:lnTo>
                  <a:lnTo>
                    <a:pt x="341" y="24"/>
                  </a:lnTo>
                  <a:lnTo>
                    <a:pt x="341" y="32"/>
                  </a:lnTo>
                  <a:lnTo>
                    <a:pt x="336" y="32"/>
                  </a:lnTo>
                  <a:lnTo>
                    <a:pt x="330" y="32"/>
                  </a:lnTo>
                  <a:lnTo>
                    <a:pt x="325" y="33"/>
                  </a:lnTo>
                  <a:lnTo>
                    <a:pt x="320" y="33"/>
                  </a:lnTo>
                  <a:lnTo>
                    <a:pt x="314" y="34"/>
                  </a:lnTo>
                  <a:lnTo>
                    <a:pt x="307" y="35"/>
                  </a:lnTo>
                  <a:lnTo>
                    <a:pt x="301" y="37"/>
                  </a:lnTo>
                  <a:lnTo>
                    <a:pt x="295" y="38"/>
                  </a:lnTo>
                  <a:lnTo>
                    <a:pt x="296" y="39"/>
                  </a:lnTo>
                  <a:lnTo>
                    <a:pt x="296" y="40"/>
                  </a:lnTo>
                  <a:lnTo>
                    <a:pt x="298" y="40"/>
                  </a:lnTo>
                  <a:lnTo>
                    <a:pt x="304" y="40"/>
                  </a:lnTo>
                  <a:lnTo>
                    <a:pt x="309" y="39"/>
                  </a:lnTo>
                  <a:lnTo>
                    <a:pt x="312" y="39"/>
                  </a:lnTo>
                  <a:lnTo>
                    <a:pt x="317" y="39"/>
                  </a:lnTo>
                  <a:lnTo>
                    <a:pt x="321" y="39"/>
                  </a:lnTo>
                  <a:lnTo>
                    <a:pt x="326" y="39"/>
                  </a:lnTo>
                  <a:lnTo>
                    <a:pt x="332" y="40"/>
                  </a:lnTo>
                  <a:lnTo>
                    <a:pt x="340" y="40"/>
                  </a:lnTo>
                  <a:lnTo>
                    <a:pt x="340" y="47"/>
                  </a:lnTo>
                  <a:lnTo>
                    <a:pt x="340" y="52"/>
                  </a:lnTo>
                  <a:lnTo>
                    <a:pt x="340" y="58"/>
                  </a:lnTo>
                  <a:lnTo>
                    <a:pt x="338" y="64"/>
                  </a:lnTo>
                  <a:lnTo>
                    <a:pt x="331" y="64"/>
                  </a:lnTo>
                  <a:lnTo>
                    <a:pt x="324" y="65"/>
                  </a:lnTo>
                  <a:lnTo>
                    <a:pt x="315" y="66"/>
                  </a:lnTo>
                  <a:lnTo>
                    <a:pt x="307" y="68"/>
                  </a:lnTo>
                  <a:lnTo>
                    <a:pt x="299" y="69"/>
                  </a:lnTo>
                  <a:lnTo>
                    <a:pt x="290" y="70"/>
                  </a:lnTo>
                  <a:lnTo>
                    <a:pt x="282" y="73"/>
                  </a:lnTo>
                  <a:lnTo>
                    <a:pt x="273" y="74"/>
                  </a:lnTo>
                  <a:lnTo>
                    <a:pt x="273" y="75"/>
                  </a:lnTo>
                  <a:lnTo>
                    <a:pt x="273" y="76"/>
                  </a:lnTo>
                  <a:lnTo>
                    <a:pt x="274" y="77"/>
                  </a:lnTo>
                  <a:lnTo>
                    <a:pt x="283" y="76"/>
                  </a:lnTo>
                  <a:lnTo>
                    <a:pt x="291" y="76"/>
                  </a:lnTo>
                  <a:lnTo>
                    <a:pt x="300" y="75"/>
                  </a:lnTo>
                  <a:lnTo>
                    <a:pt x="307" y="74"/>
                  </a:lnTo>
                  <a:lnTo>
                    <a:pt x="316" y="74"/>
                  </a:lnTo>
                  <a:lnTo>
                    <a:pt x="324" y="73"/>
                  </a:lnTo>
                  <a:lnTo>
                    <a:pt x="331" y="73"/>
                  </a:lnTo>
                  <a:lnTo>
                    <a:pt x="338" y="73"/>
                  </a:lnTo>
                  <a:lnTo>
                    <a:pt x="338" y="79"/>
                  </a:lnTo>
                  <a:lnTo>
                    <a:pt x="338" y="85"/>
                  </a:lnTo>
                  <a:lnTo>
                    <a:pt x="337" y="91"/>
                  </a:lnTo>
                  <a:lnTo>
                    <a:pt x="337" y="97"/>
                  </a:lnTo>
                  <a:lnTo>
                    <a:pt x="330" y="97"/>
                  </a:lnTo>
                  <a:lnTo>
                    <a:pt x="321" y="98"/>
                  </a:lnTo>
                  <a:lnTo>
                    <a:pt x="312" y="100"/>
                  </a:lnTo>
                  <a:lnTo>
                    <a:pt x="304" y="103"/>
                  </a:lnTo>
                  <a:lnTo>
                    <a:pt x="310" y="106"/>
                  </a:lnTo>
                  <a:lnTo>
                    <a:pt x="321" y="107"/>
                  </a:lnTo>
                  <a:lnTo>
                    <a:pt x="331" y="107"/>
                  </a:lnTo>
                  <a:lnTo>
                    <a:pt x="338" y="107"/>
                  </a:lnTo>
                  <a:lnTo>
                    <a:pt x="338" y="112"/>
                  </a:lnTo>
                  <a:lnTo>
                    <a:pt x="338" y="116"/>
                  </a:lnTo>
                  <a:lnTo>
                    <a:pt x="337" y="121"/>
                  </a:lnTo>
                  <a:lnTo>
                    <a:pt x="337" y="126"/>
                  </a:lnTo>
                  <a:lnTo>
                    <a:pt x="331" y="126"/>
                  </a:lnTo>
                  <a:lnTo>
                    <a:pt x="325" y="126"/>
                  </a:lnTo>
                  <a:lnTo>
                    <a:pt x="319" y="126"/>
                  </a:lnTo>
                  <a:lnTo>
                    <a:pt x="312" y="126"/>
                  </a:lnTo>
                  <a:lnTo>
                    <a:pt x="306" y="127"/>
                  </a:lnTo>
                  <a:lnTo>
                    <a:pt x="300" y="128"/>
                  </a:lnTo>
                  <a:lnTo>
                    <a:pt x="293" y="129"/>
                  </a:lnTo>
                  <a:lnTo>
                    <a:pt x="285" y="131"/>
                  </a:lnTo>
                  <a:lnTo>
                    <a:pt x="285" y="132"/>
                  </a:lnTo>
                  <a:lnTo>
                    <a:pt x="285" y="133"/>
                  </a:lnTo>
                  <a:lnTo>
                    <a:pt x="285" y="134"/>
                  </a:lnTo>
                  <a:lnTo>
                    <a:pt x="293" y="134"/>
                  </a:lnTo>
                  <a:lnTo>
                    <a:pt x="299" y="134"/>
                  </a:lnTo>
                  <a:lnTo>
                    <a:pt x="305" y="134"/>
                  </a:lnTo>
                  <a:lnTo>
                    <a:pt x="312" y="134"/>
                  </a:lnTo>
                  <a:lnTo>
                    <a:pt x="319" y="134"/>
                  </a:lnTo>
                  <a:lnTo>
                    <a:pt x="325" y="134"/>
                  </a:lnTo>
                  <a:lnTo>
                    <a:pt x="331" y="134"/>
                  </a:lnTo>
                  <a:lnTo>
                    <a:pt x="337" y="134"/>
                  </a:lnTo>
                  <a:lnTo>
                    <a:pt x="337" y="139"/>
                  </a:lnTo>
                  <a:lnTo>
                    <a:pt x="337" y="145"/>
                  </a:lnTo>
                  <a:lnTo>
                    <a:pt x="337" y="150"/>
                  </a:lnTo>
                  <a:lnTo>
                    <a:pt x="337" y="156"/>
                  </a:lnTo>
                  <a:lnTo>
                    <a:pt x="330" y="156"/>
                  </a:lnTo>
                  <a:lnTo>
                    <a:pt x="321" y="156"/>
                  </a:lnTo>
                  <a:lnTo>
                    <a:pt x="314" y="156"/>
                  </a:lnTo>
                  <a:lnTo>
                    <a:pt x="305" y="158"/>
                  </a:lnTo>
                  <a:lnTo>
                    <a:pt x="296" y="158"/>
                  </a:lnTo>
                  <a:lnTo>
                    <a:pt x="288" y="159"/>
                  </a:lnTo>
                  <a:lnTo>
                    <a:pt x="279" y="160"/>
                  </a:lnTo>
                  <a:lnTo>
                    <a:pt x="270" y="163"/>
                  </a:lnTo>
                  <a:lnTo>
                    <a:pt x="272" y="164"/>
                  </a:lnTo>
                  <a:lnTo>
                    <a:pt x="273" y="165"/>
                  </a:lnTo>
                  <a:lnTo>
                    <a:pt x="280" y="165"/>
                  </a:lnTo>
                  <a:lnTo>
                    <a:pt x="286" y="164"/>
                  </a:lnTo>
                  <a:lnTo>
                    <a:pt x="291" y="164"/>
                  </a:lnTo>
                  <a:lnTo>
                    <a:pt x="298" y="164"/>
                  </a:lnTo>
                  <a:lnTo>
                    <a:pt x="304" y="164"/>
                  </a:lnTo>
                  <a:lnTo>
                    <a:pt x="312" y="164"/>
                  </a:lnTo>
                  <a:lnTo>
                    <a:pt x="324" y="164"/>
                  </a:lnTo>
                  <a:lnTo>
                    <a:pt x="337" y="164"/>
                  </a:lnTo>
                  <a:lnTo>
                    <a:pt x="337" y="170"/>
                  </a:lnTo>
                  <a:lnTo>
                    <a:pt x="337" y="176"/>
                  </a:lnTo>
                  <a:lnTo>
                    <a:pt x="336" y="182"/>
                  </a:lnTo>
                  <a:lnTo>
                    <a:pt x="336" y="189"/>
                  </a:lnTo>
                  <a:lnTo>
                    <a:pt x="331" y="189"/>
                  </a:lnTo>
                  <a:lnTo>
                    <a:pt x="326" y="190"/>
                  </a:lnTo>
                  <a:lnTo>
                    <a:pt x="320" y="190"/>
                  </a:lnTo>
                  <a:lnTo>
                    <a:pt x="315" y="190"/>
                  </a:lnTo>
                  <a:lnTo>
                    <a:pt x="309" y="191"/>
                  </a:lnTo>
                  <a:lnTo>
                    <a:pt x="304" y="191"/>
                  </a:lnTo>
                  <a:lnTo>
                    <a:pt x="298" y="192"/>
                  </a:lnTo>
                  <a:lnTo>
                    <a:pt x="293" y="192"/>
                  </a:lnTo>
                  <a:lnTo>
                    <a:pt x="293" y="194"/>
                  </a:lnTo>
                  <a:lnTo>
                    <a:pt x="293" y="195"/>
                  </a:lnTo>
                  <a:lnTo>
                    <a:pt x="293" y="196"/>
                  </a:lnTo>
                  <a:lnTo>
                    <a:pt x="298" y="196"/>
                  </a:lnTo>
                  <a:lnTo>
                    <a:pt x="304" y="196"/>
                  </a:lnTo>
                  <a:lnTo>
                    <a:pt x="309" y="196"/>
                  </a:lnTo>
                  <a:lnTo>
                    <a:pt x="315" y="196"/>
                  </a:lnTo>
                  <a:lnTo>
                    <a:pt x="320" y="196"/>
                  </a:lnTo>
                  <a:lnTo>
                    <a:pt x="326" y="196"/>
                  </a:lnTo>
                  <a:lnTo>
                    <a:pt x="331" y="195"/>
                  </a:lnTo>
                  <a:lnTo>
                    <a:pt x="336" y="195"/>
                  </a:lnTo>
                  <a:lnTo>
                    <a:pt x="335" y="201"/>
                  </a:lnTo>
                  <a:lnTo>
                    <a:pt x="335" y="207"/>
                  </a:lnTo>
                  <a:lnTo>
                    <a:pt x="335" y="215"/>
                  </a:lnTo>
                  <a:lnTo>
                    <a:pt x="335" y="221"/>
                  </a:lnTo>
                  <a:lnTo>
                    <a:pt x="330" y="221"/>
                  </a:lnTo>
                  <a:lnTo>
                    <a:pt x="321" y="221"/>
                  </a:lnTo>
                  <a:lnTo>
                    <a:pt x="312" y="221"/>
                  </a:lnTo>
                  <a:lnTo>
                    <a:pt x="303" y="222"/>
                  </a:lnTo>
                  <a:lnTo>
                    <a:pt x="293" y="223"/>
                  </a:lnTo>
                  <a:lnTo>
                    <a:pt x="283" y="224"/>
                  </a:lnTo>
                  <a:lnTo>
                    <a:pt x="274" y="227"/>
                  </a:lnTo>
                  <a:lnTo>
                    <a:pt x="268" y="231"/>
                  </a:lnTo>
                  <a:lnTo>
                    <a:pt x="274" y="232"/>
                  </a:lnTo>
                  <a:lnTo>
                    <a:pt x="282" y="233"/>
                  </a:lnTo>
                  <a:lnTo>
                    <a:pt x="291" y="232"/>
                  </a:lnTo>
                  <a:lnTo>
                    <a:pt x="301" y="232"/>
                  </a:lnTo>
                  <a:lnTo>
                    <a:pt x="311" y="231"/>
                  </a:lnTo>
                  <a:lnTo>
                    <a:pt x="321" y="231"/>
                  </a:lnTo>
                  <a:lnTo>
                    <a:pt x="328" y="229"/>
                  </a:lnTo>
                  <a:lnTo>
                    <a:pt x="335" y="229"/>
                  </a:lnTo>
                  <a:lnTo>
                    <a:pt x="335" y="234"/>
                  </a:lnTo>
                  <a:lnTo>
                    <a:pt x="335" y="238"/>
                  </a:lnTo>
                  <a:lnTo>
                    <a:pt x="335" y="243"/>
                  </a:lnTo>
                  <a:lnTo>
                    <a:pt x="335" y="248"/>
                  </a:lnTo>
                  <a:lnTo>
                    <a:pt x="324" y="249"/>
                  </a:lnTo>
                  <a:lnTo>
                    <a:pt x="315" y="250"/>
                  </a:lnTo>
                  <a:lnTo>
                    <a:pt x="307" y="250"/>
                  </a:lnTo>
                  <a:lnTo>
                    <a:pt x="301" y="252"/>
                  </a:lnTo>
                  <a:lnTo>
                    <a:pt x="296" y="253"/>
                  </a:lnTo>
                  <a:lnTo>
                    <a:pt x="291" y="254"/>
                  </a:lnTo>
                  <a:lnTo>
                    <a:pt x="286" y="255"/>
                  </a:lnTo>
                  <a:lnTo>
                    <a:pt x="279" y="257"/>
                  </a:lnTo>
                  <a:lnTo>
                    <a:pt x="263" y="261"/>
                  </a:lnTo>
                  <a:lnTo>
                    <a:pt x="248" y="268"/>
                  </a:lnTo>
                  <a:lnTo>
                    <a:pt x="233" y="274"/>
                  </a:lnTo>
                  <a:lnTo>
                    <a:pt x="220" y="280"/>
                  </a:lnTo>
                  <a:lnTo>
                    <a:pt x="206" y="287"/>
                  </a:lnTo>
                  <a:lnTo>
                    <a:pt x="194" y="296"/>
                  </a:lnTo>
                  <a:lnTo>
                    <a:pt x="180" y="306"/>
                  </a:lnTo>
                  <a:lnTo>
                    <a:pt x="167" y="317"/>
                  </a:lnTo>
                  <a:lnTo>
                    <a:pt x="165" y="317"/>
                  </a:lnTo>
                  <a:lnTo>
                    <a:pt x="164" y="317"/>
                  </a:lnTo>
                  <a:lnTo>
                    <a:pt x="163" y="317"/>
                  </a:lnTo>
                  <a:lnTo>
                    <a:pt x="162" y="317"/>
                  </a:lnTo>
                  <a:lnTo>
                    <a:pt x="159" y="313"/>
                  </a:lnTo>
                  <a:lnTo>
                    <a:pt x="157" y="311"/>
                  </a:lnTo>
                  <a:lnTo>
                    <a:pt x="155" y="307"/>
                  </a:lnTo>
                  <a:lnTo>
                    <a:pt x="155" y="303"/>
                  </a:lnTo>
                  <a:lnTo>
                    <a:pt x="162" y="297"/>
                  </a:lnTo>
                  <a:lnTo>
                    <a:pt x="168" y="294"/>
                  </a:lnTo>
                  <a:lnTo>
                    <a:pt x="173" y="289"/>
                  </a:lnTo>
                  <a:lnTo>
                    <a:pt x="183" y="282"/>
                  </a:lnTo>
                  <a:lnTo>
                    <a:pt x="183" y="280"/>
                  </a:lnTo>
                  <a:lnTo>
                    <a:pt x="183" y="279"/>
                  </a:lnTo>
                  <a:lnTo>
                    <a:pt x="181" y="279"/>
                  </a:lnTo>
                  <a:lnTo>
                    <a:pt x="180" y="279"/>
                  </a:lnTo>
                  <a:lnTo>
                    <a:pt x="174" y="284"/>
                  </a:lnTo>
                  <a:lnTo>
                    <a:pt x="164" y="291"/>
                  </a:lnTo>
                  <a:lnTo>
                    <a:pt x="154" y="297"/>
                  </a:lnTo>
                  <a:lnTo>
                    <a:pt x="148" y="301"/>
                  </a:lnTo>
                  <a:lnTo>
                    <a:pt x="143" y="296"/>
                  </a:lnTo>
                  <a:lnTo>
                    <a:pt x="138" y="291"/>
                  </a:lnTo>
                  <a:lnTo>
                    <a:pt x="133" y="286"/>
                  </a:lnTo>
                  <a:lnTo>
                    <a:pt x="129" y="281"/>
                  </a:lnTo>
                  <a:lnTo>
                    <a:pt x="125" y="276"/>
                  </a:lnTo>
                  <a:lnTo>
                    <a:pt x="120" y="270"/>
                  </a:lnTo>
                  <a:lnTo>
                    <a:pt x="115" y="265"/>
                  </a:lnTo>
                  <a:lnTo>
                    <a:pt x="110" y="260"/>
                  </a:lnTo>
                  <a:lnTo>
                    <a:pt x="117" y="255"/>
                  </a:lnTo>
                  <a:lnTo>
                    <a:pt x="123" y="250"/>
                  </a:lnTo>
                  <a:lnTo>
                    <a:pt x="129" y="245"/>
                  </a:lnTo>
                  <a:lnTo>
                    <a:pt x="136" y="240"/>
                  </a:lnTo>
                  <a:lnTo>
                    <a:pt x="142" y="236"/>
                  </a:lnTo>
                  <a:lnTo>
                    <a:pt x="148" y="232"/>
                  </a:lnTo>
                  <a:lnTo>
                    <a:pt x="154" y="227"/>
                  </a:lnTo>
                  <a:lnTo>
                    <a:pt x="160" y="223"/>
                  </a:lnTo>
                  <a:lnTo>
                    <a:pt x="160" y="222"/>
                  </a:lnTo>
                  <a:lnTo>
                    <a:pt x="162" y="221"/>
                  </a:lnTo>
                  <a:lnTo>
                    <a:pt x="162" y="219"/>
                  </a:lnTo>
                  <a:lnTo>
                    <a:pt x="155" y="221"/>
                  </a:lnTo>
                  <a:lnTo>
                    <a:pt x="149" y="224"/>
                  </a:lnTo>
                  <a:lnTo>
                    <a:pt x="142" y="228"/>
                  </a:lnTo>
                  <a:lnTo>
                    <a:pt x="134" y="233"/>
                  </a:lnTo>
                  <a:lnTo>
                    <a:pt x="126" y="239"/>
                  </a:lnTo>
                  <a:lnTo>
                    <a:pt x="118" y="244"/>
                  </a:lnTo>
                  <a:lnTo>
                    <a:pt x="112" y="249"/>
                  </a:lnTo>
                  <a:lnTo>
                    <a:pt x="106" y="254"/>
                  </a:lnTo>
                  <a:lnTo>
                    <a:pt x="101" y="250"/>
                  </a:lnTo>
                  <a:lnTo>
                    <a:pt x="97" y="247"/>
                  </a:lnTo>
                  <a:lnTo>
                    <a:pt x="94" y="243"/>
                  </a:lnTo>
                  <a:lnTo>
                    <a:pt x="89" y="239"/>
                  </a:lnTo>
                  <a:lnTo>
                    <a:pt x="89" y="238"/>
                  </a:lnTo>
                  <a:lnTo>
                    <a:pt x="89" y="237"/>
                  </a:lnTo>
                  <a:lnTo>
                    <a:pt x="89" y="236"/>
                  </a:lnTo>
                  <a:lnTo>
                    <a:pt x="89" y="234"/>
                  </a:lnTo>
                  <a:lnTo>
                    <a:pt x="99" y="226"/>
                  </a:lnTo>
                  <a:lnTo>
                    <a:pt x="108" y="218"/>
                  </a:lnTo>
                  <a:lnTo>
                    <a:pt x="118" y="211"/>
                  </a:lnTo>
                  <a:lnTo>
                    <a:pt x="128" y="205"/>
                  </a:lnTo>
                  <a:lnTo>
                    <a:pt x="137" y="198"/>
                  </a:lnTo>
                  <a:lnTo>
                    <a:pt x="147" y="192"/>
                  </a:lnTo>
                  <a:lnTo>
                    <a:pt x="157" y="187"/>
                  </a:lnTo>
                  <a:lnTo>
                    <a:pt x="167" y="181"/>
                  </a:lnTo>
                  <a:lnTo>
                    <a:pt x="167" y="180"/>
                  </a:lnTo>
                  <a:lnTo>
                    <a:pt x="165" y="179"/>
                  </a:lnTo>
                  <a:lnTo>
                    <a:pt x="155" y="181"/>
                  </a:lnTo>
                  <a:lnTo>
                    <a:pt x="144" y="186"/>
                  </a:lnTo>
                  <a:lnTo>
                    <a:pt x="133" y="192"/>
                  </a:lnTo>
                  <a:lnTo>
                    <a:pt x="123" y="198"/>
                  </a:lnTo>
                  <a:lnTo>
                    <a:pt x="112" y="207"/>
                  </a:lnTo>
                  <a:lnTo>
                    <a:pt x="102" y="215"/>
                  </a:lnTo>
                  <a:lnTo>
                    <a:pt x="92" y="223"/>
                  </a:lnTo>
                  <a:lnTo>
                    <a:pt x="83" y="231"/>
                  </a:lnTo>
                  <a:lnTo>
                    <a:pt x="78" y="227"/>
                  </a:lnTo>
                  <a:lnTo>
                    <a:pt x="73" y="222"/>
                  </a:lnTo>
                  <a:lnTo>
                    <a:pt x="68" y="215"/>
                  </a:lnTo>
                  <a:lnTo>
                    <a:pt x="66" y="210"/>
                  </a:lnTo>
                  <a:lnTo>
                    <a:pt x="73" y="205"/>
                  </a:lnTo>
                  <a:lnTo>
                    <a:pt x="80" y="200"/>
                  </a:lnTo>
                  <a:lnTo>
                    <a:pt x="85" y="195"/>
                  </a:lnTo>
                  <a:lnTo>
                    <a:pt x="89" y="190"/>
                  </a:lnTo>
                  <a:lnTo>
                    <a:pt x="81" y="192"/>
                  </a:lnTo>
                  <a:lnTo>
                    <a:pt x="75" y="196"/>
                  </a:lnTo>
                  <a:lnTo>
                    <a:pt x="68" y="201"/>
                  </a:lnTo>
                  <a:lnTo>
                    <a:pt x="59" y="206"/>
                  </a:lnTo>
                  <a:lnTo>
                    <a:pt x="57" y="202"/>
                  </a:lnTo>
                  <a:lnTo>
                    <a:pt x="53" y="200"/>
                  </a:lnTo>
                  <a:lnTo>
                    <a:pt x="50" y="196"/>
                  </a:lnTo>
                  <a:lnTo>
                    <a:pt x="48" y="194"/>
                  </a:lnTo>
                  <a:lnTo>
                    <a:pt x="54" y="185"/>
                  </a:lnTo>
                  <a:lnTo>
                    <a:pt x="62" y="176"/>
                  </a:lnTo>
                  <a:lnTo>
                    <a:pt x="68" y="169"/>
                  </a:lnTo>
                  <a:lnTo>
                    <a:pt x="76" y="163"/>
                  </a:lnTo>
                  <a:lnTo>
                    <a:pt x="84" y="156"/>
                  </a:lnTo>
                  <a:lnTo>
                    <a:pt x="91" y="150"/>
                  </a:lnTo>
                  <a:lnTo>
                    <a:pt x="100" y="145"/>
                  </a:lnTo>
                  <a:lnTo>
                    <a:pt x="107" y="140"/>
                  </a:lnTo>
                  <a:lnTo>
                    <a:pt x="108" y="139"/>
                  </a:lnTo>
                  <a:lnTo>
                    <a:pt x="108" y="137"/>
                  </a:lnTo>
                  <a:lnTo>
                    <a:pt x="108" y="135"/>
                  </a:lnTo>
                  <a:lnTo>
                    <a:pt x="110" y="134"/>
                  </a:lnTo>
                  <a:lnTo>
                    <a:pt x="102" y="137"/>
                  </a:lnTo>
                  <a:lnTo>
                    <a:pt x="94" y="142"/>
                  </a:lnTo>
                  <a:lnTo>
                    <a:pt x="84" y="147"/>
                  </a:lnTo>
                  <a:lnTo>
                    <a:pt x="75" y="154"/>
                  </a:lnTo>
                  <a:lnTo>
                    <a:pt x="66" y="161"/>
                  </a:lnTo>
                  <a:lnTo>
                    <a:pt x="58" y="170"/>
                  </a:lnTo>
                  <a:lnTo>
                    <a:pt x="50" y="177"/>
                  </a:lnTo>
                  <a:lnTo>
                    <a:pt x="44" y="185"/>
                  </a:lnTo>
                  <a:lnTo>
                    <a:pt x="43" y="185"/>
                  </a:lnTo>
                  <a:lnTo>
                    <a:pt x="42" y="185"/>
                  </a:lnTo>
                  <a:lnTo>
                    <a:pt x="40" y="185"/>
                  </a:lnTo>
                  <a:lnTo>
                    <a:pt x="37" y="181"/>
                  </a:lnTo>
                  <a:lnTo>
                    <a:pt x="33" y="176"/>
                  </a:lnTo>
                  <a:lnTo>
                    <a:pt x="28" y="173"/>
                  </a:lnTo>
                  <a:lnTo>
                    <a:pt x="24" y="169"/>
                  </a:lnTo>
                  <a:lnTo>
                    <a:pt x="27" y="161"/>
                  </a:lnTo>
                  <a:lnTo>
                    <a:pt x="31" y="155"/>
                  </a:lnTo>
                  <a:lnTo>
                    <a:pt x="37" y="149"/>
                  </a:lnTo>
                  <a:lnTo>
                    <a:pt x="43" y="143"/>
                  </a:lnTo>
                  <a:lnTo>
                    <a:pt x="49" y="138"/>
                  </a:lnTo>
                  <a:lnTo>
                    <a:pt x="57" y="133"/>
                  </a:lnTo>
                  <a:lnTo>
                    <a:pt x="63" y="131"/>
                  </a:lnTo>
                  <a:lnTo>
                    <a:pt x="68" y="128"/>
                  </a:lnTo>
                  <a:lnTo>
                    <a:pt x="68" y="127"/>
                  </a:lnTo>
                  <a:lnTo>
                    <a:pt x="68" y="126"/>
                  </a:lnTo>
                  <a:lnTo>
                    <a:pt x="66" y="124"/>
                  </a:lnTo>
                  <a:lnTo>
                    <a:pt x="66" y="123"/>
                  </a:lnTo>
                  <a:lnTo>
                    <a:pt x="62" y="124"/>
                  </a:lnTo>
                  <a:lnTo>
                    <a:pt x="55" y="127"/>
                  </a:lnTo>
                  <a:lnTo>
                    <a:pt x="48" y="131"/>
                  </a:lnTo>
                  <a:lnTo>
                    <a:pt x="42" y="135"/>
                  </a:lnTo>
                  <a:lnTo>
                    <a:pt x="36" y="142"/>
                  </a:lnTo>
                  <a:lnTo>
                    <a:pt x="29" y="148"/>
                  </a:lnTo>
                  <a:lnTo>
                    <a:pt x="23" y="154"/>
                  </a:lnTo>
                  <a:lnTo>
                    <a:pt x="19" y="160"/>
                  </a:lnTo>
                  <a:lnTo>
                    <a:pt x="18" y="160"/>
                  </a:lnTo>
                  <a:lnTo>
                    <a:pt x="17" y="160"/>
                  </a:lnTo>
                  <a:lnTo>
                    <a:pt x="16" y="160"/>
                  </a:lnTo>
                  <a:lnTo>
                    <a:pt x="11" y="155"/>
                  </a:lnTo>
                  <a:lnTo>
                    <a:pt x="5" y="149"/>
                  </a:lnTo>
                  <a:lnTo>
                    <a:pt x="0" y="142"/>
                  </a:lnTo>
                  <a:lnTo>
                    <a:pt x="0" y="135"/>
                  </a:lnTo>
                  <a:close/>
                </a:path>
              </a:pathLst>
            </a:custGeom>
            <a:solidFill>
              <a:srgbClr val="FF0000"/>
            </a:solidFill>
            <a:ln w="9525">
              <a:noFill/>
              <a:round/>
              <a:headEnd/>
              <a:tailEnd/>
            </a:ln>
          </p:spPr>
          <p:txBody>
            <a:bodyPr/>
            <a:lstStyle/>
            <a:p>
              <a:endParaRPr lang="el-GR"/>
            </a:p>
          </p:txBody>
        </p:sp>
        <p:sp>
          <p:nvSpPr>
            <p:cNvPr id="41094" name="Freeform 879"/>
            <p:cNvSpPr>
              <a:spLocks/>
            </p:cNvSpPr>
            <p:nvPr/>
          </p:nvSpPr>
          <p:spPr bwMode="auto">
            <a:xfrm>
              <a:off x="4022" y="2337"/>
              <a:ext cx="16" cy="21"/>
            </a:xfrm>
            <a:custGeom>
              <a:avLst/>
              <a:gdLst>
                <a:gd name="T0" fmla="*/ 1 w 16"/>
                <a:gd name="T1" fmla="*/ 17 h 21"/>
                <a:gd name="T2" fmla="*/ 5 w 16"/>
                <a:gd name="T3" fmla="*/ 12 h 21"/>
                <a:gd name="T4" fmla="*/ 9 w 16"/>
                <a:gd name="T5" fmla="*/ 7 h 21"/>
                <a:gd name="T6" fmla="*/ 13 w 16"/>
                <a:gd name="T7" fmla="*/ 2 h 21"/>
                <a:gd name="T8" fmla="*/ 16 w 16"/>
                <a:gd name="T9" fmla="*/ 0 h 21"/>
                <a:gd name="T10" fmla="*/ 15 w 16"/>
                <a:gd name="T11" fmla="*/ 5 h 21"/>
                <a:gd name="T12" fmla="*/ 14 w 16"/>
                <a:gd name="T13" fmla="*/ 9 h 21"/>
                <a:gd name="T14" fmla="*/ 11 w 16"/>
                <a:gd name="T15" fmla="*/ 15 h 21"/>
                <a:gd name="T16" fmla="*/ 8 w 16"/>
                <a:gd name="T17" fmla="*/ 21 h 21"/>
                <a:gd name="T18" fmla="*/ 4 w 16"/>
                <a:gd name="T19" fmla="*/ 21 h 21"/>
                <a:gd name="T20" fmla="*/ 1 w 16"/>
                <a:gd name="T21" fmla="*/ 21 h 21"/>
                <a:gd name="T22" fmla="*/ 0 w 16"/>
                <a:gd name="T23" fmla="*/ 20 h 21"/>
                <a:gd name="T24" fmla="*/ 1 w 16"/>
                <a:gd name="T25" fmla="*/ 17 h 21"/>
                <a:gd name="T26" fmla="*/ 1 w 16"/>
                <a:gd name="T27" fmla="*/ 17 h 21"/>
                <a:gd name="T28" fmla="*/ 1 w 16"/>
                <a:gd name="T29" fmla="*/ 17 h 21"/>
                <a:gd name="T30" fmla="*/ 1 w 16"/>
                <a:gd name="T31" fmla="*/ 17 h 21"/>
                <a:gd name="T32" fmla="*/ 1 w 16"/>
                <a:gd name="T33" fmla="*/ 1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1"/>
                <a:gd name="T53" fmla="*/ 16 w 1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1">
                  <a:moveTo>
                    <a:pt x="1" y="17"/>
                  </a:moveTo>
                  <a:lnTo>
                    <a:pt x="5" y="12"/>
                  </a:lnTo>
                  <a:lnTo>
                    <a:pt x="9" y="7"/>
                  </a:lnTo>
                  <a:lnTo>
                    <a:pt x="13" y="2"/>
                  </a:lnTo>
                  <a:lnTo>
                    <a:pt x="16" y="0"/>
                  </a:lnTo>
                  <a:lnTo>
                    <a:pt x="15" y="5"/>
                  </a:lnTo>
                  <a:lnTo>
                    <a:pt x="14" y="9"/>
                  </a:lnTo>
                  <a:lnTo>
                    <a:pt x="11" y="15"/>
                  </a:lnTo>
                  <a:lnTo>
                    <a:pt x="8" y="21"/>
                  </a:lnTo>
                  <a:lnTo>
                    <a:pt x="4" y="21"/>
                  </a:lnTo>
                  <a:lnTo>
                    <a:pt x="1" y="21"/>
                  </a:lnTo>
                  <a:lnTo>
                    <a:pt x="0" y="20"/>
                  </a:lnTo>
                  <a:lnTo>
                    <a:pt x="1" y="17"/>
                  </a:lnTo>
                  <a:close/>
                </a:path>
              </a:pathLst>
            </a:custGeom>
            <a:solidFill>
              <a:srgbClr val="000000"/>
            </a:solidFill>
            <a:ln w="9525">
              <a:noFill/>
              <a:round/>
              <a:headEnd/>
              <a:tailEnd/>
            </a:ln>
          </p:spPr>
          <p:txBody>
            <a:bodyPr/>
            <a:lstStyle/>
            <a:p>
              <a:endParaRPr lang="el-GR"/>
            </a:p>
          </p:txBody>
        </p:sp>
        <p:sp>
          <p:nvSpPr>
            <p:cNvPr id="41095" name="Freeform 880"/>
            <p:cNvSpPr>
              <a:spLocks/>
            </p:cNvSpPr>
            <p:nvPr/>
          </p:nvSpPr>
          <p:spPr bwMode="auto">
            <a:xfrm>
              <a:off x="4035" y="2690"/>
              <a:ext cx="14" cy="35"/>
            </a:xfrm>
            <a:custGeom>
              <a:avLst/>
              <a:gdLst>
                <a:gd name="T0" fmla="*/ 0 w 14"/>
                <a:gd name="T1" fmla="*/ 1 h 35"/>
                <a:gd name="T2" fmla="*/ 0 w 14"/>
                <a:gd name="T3" fmla="*/ 1 h 35"/>
                <a:gd name="T4" fmla="*/ 0 w 14"/>
                <a:gd name="T5" fmla="*/ 0 h 35"/>
                <a:gd name="T6" fmla="*/ 0 w 14"/>
                <a:gd name="T7" fmla="*/ 0 h 35"/>
                <a:gd name="T8" fmla="*/ 1 w 14"/>
                <a:gd name="T9" fmla="*/ 0 h 35"/>
                <a:gd name="T10" fmla="*/ 6 w 14"/>
                <a:gd name="T11" fmla="*/ 8 h 35"/>
                <a:gd name="T12" fmla="*/ 11 w 14"/>
                <a:gd name="T13" fmla="*/ 16 h 35"/>
                <a:gd name="T14" fmla="*/ 14 w 14"/>
                <a:gd name="T15" fmla="*/ 25 h 35"/>
                <a:gd name="T16" fmla="*/ 14 w 14"/>
                <a:gd name="T17" fmla="*/ 35 h 35"/>
                <a:gd name="T18" fmla="*/ 13 w 14"/>
                <a:gd name="T19" fmla="*/ 35 h 35"/>
                <a:gd name="T20" fmla="*/ 12 w 14"/>
                <a:gd name="T21" fmla="*/ 35 h 35"/>
                <a:gd name="T22" fmla="*/ 11 w 14"/>
                <a:gd name="T23" fmla="*/ 35 h 35"/>
                <a:gd name="T24" fmla="*/ 9 w 14"/>
                <a:gd name="T25" fmla="*/ 35 h 35"/>
                <a:gd name="T26" fmla="*/ 3 w 14"/>
                <a:gd name="T27" fmla="*/ 20 h 35"/>
                <a:gd name="T28" fmla="*/ 1 w 14"/>
                <a:gd name="T29" fmla="*/ 11 h 35"/>
                <a:gd name="T30" fmla="*/ 0 w 14"/>
                <a:gd name="T31" fmla="*/ 6 h 35"/>
                <a:gd name="T32" fmla="*/ 0 w 14"/>
                <a:gd name="T33" fmla="*/ 1 h 35"/>
                <a:gd name="T34" fmla="*/ 0 w 14"/>
                <a:gd name="T35" fmla="*/ 1 h 35"/>
                <a:gd name="T36" fmla="*/ 0 w 14"/>
                <a:gd name="T37" fmla="*/ 1 h 35"/>
                <a:gd name="T38" fmla="*/ 0 w 14"/>
                <a:gd name="T39" fmla="*/ 1 h 35"/>
                <a:gd name="T40" fmla="*/ 0 w 14"/>
                <a:gd name="T41" fmla="*/ 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35"/>
                <a:gd name="T65" fmla="*/ 14 w 1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35">
                  <a:moveTo>
                    <a:pt x="0" y="1"/>
                  </a:moveTo>
                  <a:lnTo>
                    <a:pt x="0" y="1"/>
                  </a:lnTo>
                  <a:lnTo>
                    <a:pt x="0" y="0"/>
                  </a:lnTo>
                  <a:lnTo>
                    <a:pt x="1" y="0"/>
                  </a:lnTo>
                  <a:lnTo>
                    <a:pt x="6" y="8"/>
                  </a:lnTo>
                  <a:lnTo>
                    <a:pt x="11" y="16"/>
                  </a:lnTo>
                  <a:lnTo>
                    <a:pt x="14" y="25"/>
                  </a:lnTo>
                  <a:lnTo>
                    <a:pt x="14" y="35"/>
                  </a:lnTo>
                  <a:lnTo>
                    <a:pt x="13" y="35"/>
                  </a:lnTo>
                  <a:lnTo>
                    <a:pt x="12" y="35"/>
                  </a:lnTo>
                  <a:lnTo>
                    <a:pt x="11" y="35"/>
                  </a:lnTo>
                  <a:lnTo>
                    <a:pt x="9" y="35"/>
                  </a:lnTo>
                  <a:lnTo>
                    <a:pt x="3" y="20"/>
                  </a:lnTo>
                  <a:lnTo>
                    <a:pt x="1" y="11"/>
                  </a:lnTo>
                  <a:lnTo>
                    <a:pt x="0" y="6"/>
                  </a:lnTo>
                  <a:lnTo>
                    <a:pt x="0" y="1"/>
                  </a:lnTo>
                  <a:close/>
                </a:path>
              </a:pathLst>
            </a:custGeom>
            <a:solidFill>
              <a:srgbClr val="000000"/>
            </a:solidFill>
            <a:ln w="9525">
              <a:noFill/>
              <a:round/>
              <a:headEnd/>
              <a:tailEnd/>
            </a:ln>
          </p:spPr>
          <p:txBody>
            <a:bodyPr/>
            <a:lstStyle/>
            <a:p>
              <a:endParaRPr lang="el-GR"/>
            </a:p>
          </p:txBody>
        </p:sp>
        <p:sp>
          <p:nvSpPr>
            <p:cNvPr id="41096" name="Freeform 881"/>
            <p:cNvSpPr>
              <a:spLocks/>
            </p:cNvSpPr>
            <p:nvPr/>
          </p:nvSpPr>
          <p:spPr bwMode="auto">
            <a:xfrm>
              <a:off x="4057" y="2646"/>
              <a:ext cx="13" cy="28"/>
            </a:xfrm>
            <a:custGeom>
              <a:avLst/>
              <a:gdLst>
                <a:gd name="T0" fmla="*/ 0 w 13"/>
                <a:gd name="T1" fmla="*/ 1 h 28"/>
                <a:gd name="T2" fmla="*/ 0 w 13"/>
                <a:gd name="T3" fmla="*/ 0 h 28"/>
                <a:gd name="T4" fmla="*/ 1 w 13"/>
                <a:gd name="T5" fmla="*/ 0 h 28"/>
                <a:gd name="T6" fmla="*/ 1 w 13"/>
                <a:gd name="T7" fmla="*/ 0 h 28"/>
                <a:gd name="T8" fmla="*/ 2 w 13"/>
                <a:gd name="T9" fmla="*/ 0 h 28"/>
                <a:gd name="T10" fmla="*/ 6 w 13"/>
                <a:gd name="T11" fmla="*/ 6 h 28"/>
                <a:gd name="T12" fmla="*/ 10 w 13"/>
                <a:gd name="T13" fmla="*/ 12 h 28"/>
                <a:gd name="T14" fmla="*/ 13 w 13"/>
                <a:gd name="T15" fmla="*/ 19 h 28"/>
                <a:gd name="T16" fmla="*/ 13 w 13"/>
                <a:gd name="T17" fmla="*/ 28 h 28"/>
                <a:gd name="T18" fmla="*/ 8 w 13"/>
                <a:gd name="T19" fmla="*/ 26 h 28"/>
                <a:gd name="T20" fmla="*/ 4 w 13"/>
                <a:gd name="T21" fmla="*/ 18 h 28"/>
                <a:gd name="T22" fmla="*/ 1 w 13"/>
                <a:gd name="T23" fmla="*/ 8 h 28"/>
                <a:gd name="T24" fmla="*/ 0 w 13"/>
                <a:gd name="T25" fmla="*/ 1 h 28"/>
                <a:gd name="T26" fmla="*/ 0 w 13"/>
                <a:gd name="T27" fmla="*/ 1 h 28"/>
                <a:gd name="T28" fmla="*/ 0 w 13"/>
                <a:gd name="T29" fmla="*/ 1 h 28"/>
                <a:gd name="T30" fmla="*/ 0 w 13"/>
                <a:gd name="T31" fmla="*/ 1 h 28"/>
                <a:gd name="T32" fmla="*/ 0 w 13"/>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8"/>
                <a:gd name="T53" fmla="*/ 13 w 13"/>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8">
                  <a:moveTo>
                    <a:pt x="0" y="1"/>
                  </a:moveTo>
                  <a:lnTo>
                    <a:pt x="0" y="0"/>
                  </a:lnTo>
                  <a:lnTo>
                    <a:pt x="1" y="0"/>
                  </a:lnTo>
                  <a:lnTo>
                    <a:pt x="2" y="0"/>
                  </a:lnTo>
                  <a:lnTo>
                    <a:pt x="6" y="6"/>
                  </a:lnTo>
                  <a:lnTo>
                    <a:pt x="10" y="12"/>
                  </a:lnTo>
                  <a:lnTo>
                    <a:pt x="13" y="19"/>
                  </a:lnTo>
                  <a:lnTo>
                    <a:pt x="13" y="28"/>
                  </a:lnTo>
                  <a:lnTo>
                    <a:pt x="8" y="26"/>
                  </a:lnTo>
                  <a:lnTo>
                    <a:pt x="4" y="18"/>
                  </a:lnTo>
                  <a:lnTo>
                    <a:pt x="1" y="8"/>
                  </a:lnTo>
                  <a:lnTo>
                    <a:pt x="0" y="1"/>
                  </a:lnTo>
                  <a:close/>
                </a:path>
              </a:pathLst>
            </a:custGeom>
            <a:solidFill>
              <a:srgbClr val="000000"/>
            </a:solidFill>
            <a:ln w="9525">
              <a:noFill/>
              <a:round/>
              <a:headEnd/>
              <a:tailEnd/>
            </a:ln>
          </p:spPr>
          <p:txBody>
            <a:bodyPr/>
            <a:lstStyle/>
            <a:p>
              <a:endParaRPr lang="el-GR"/>
            </a:p>
          </p:txBody>
        </p:sp>
        <p:sp>
          <p:nvSpPr>
            <p:cNvPr id="41097" name="Freeform 882"/>
            <p:cNvSpPr>
              <a:spLocks/>
            </p:cNvSpPr>
            <p:nvPr/>
          </p:nvSpPr>
          <p:spPr bwMode="auto">
            <a:xfrm>
              <a:off x="4068" y="2448"/>
              <a:ext cx="11" cy="26"/>
            </a:xfrm>
            <a:custGeom>
              <a:avLst/>
              <a:gdLst>
                <a:gd name="T0" fmla="*/ 0 w 11"/>
                <a:gd name="T1" fmla="*/ 22 h 26"/>
                <a:gd name="T2" fmla="*/ 2 w 11"/>
                <a:gd name="T3" fmla="*/ 17 h 26"/>
                <a:gd name="T4" fmla="*/ 4 w 11"/>
                <a:gd name="T5" fmla="*/ 13 h 26"/>
                <a:gd name="T6" fmla="*/ 6 w 11"/>
                <a:gd name="T7" fmla="*/ 8 h 26"/>
                <a:gd name="T8" fmla="*/ 7 w 11"/>
                <a:gd name="T9" fmla="*/ 1 h 26"/>
                <a:gd name="T10" fmla="*/ 9 w 11"/>
                <a:gd name="T11" fmla="*/ 0 h 26"/>
                <a:gd name="T12" fmla="*/ 10 w 11"/>
                <a:gd name="T13" fmla="*/ 0 h 26"/>
                <a:gd name="T14" fmla="*/ 10 w 11"/>
                <a:gd name="T15" fmla="*/ 0 h 26"/>
                <a:gd name="T16" fmla="*/ 11 w 11"/>
                <a:gd name="T17" fmla="*/ 0 h 26"/>
                <a:gd name="T18" fmla="*/ 10 w 11"/>
                <a:gd name="T19" fmla="*/ 8 h 26"/>
                <a:gd name="T20" fmla="*/ 10 w 11"/>
                <a:gd name="T21" fmla="*/ 14 h 26"/>
                <a:gd name="T22" fmla="*/ 7 w 11"/>
                <a:gd name="T23" fmla="*/ 20 h 26"/>
                <a:gd name="T24" fmla="*/ 2 w 11"/>
                <a:gd name="T25" fmla="*/ 26 h 26"/>
                <a:gd name="T26" fmla="*/ 1 w 11"/>
                <a:gd name="T27" fmla="*/ 26 h 26"/>
                <a:gd name="T28" fmla="*/ 0 w 11"/>
                <a:gd name="T29" fmla="*/ 26 h 26"/>
                <a:gd name="T30" fmla="*/ 0 w 11"/>
                <a:gd name="T31" fmla="*/ 25 h 26"/>
                <a:gd name="T32" fmla="*/ 0 w 11"/>
                <a:gd name="T33" fmla="*/ 22 h 26"/>
                <a:gd name="T34" fmla="*/ 0 w 11"/>
                <a:gd name="T35" fmla="*/ 22 h 26"/>
                <a:gd name="T36" fmla="*/ 0 w 11"/>
                <a:gd name="T37" fmla="*/ 22 h 26"/>
                <a:gd name="T38" fmla="*/ 0 w 11"/>
                <a:gd name="T39" fmla="*/ 22 h 26"/>
                <a:gd name="T40" fmla="*/ 0 w 11"/>
                <a:gd name="T41" fmla="*/ 22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26"/>
                <a:gd name="T65" fmla="*/ 11 w 1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26">
                  <a:moveTo>
                    <a:pt x="0" y="22"/>
                  </a:moveTo>
                  <a:lnTo>
                    <a:pt x="2" y="17"/>
                  </a:lnTo>
                  <a:lnTo>
                    <a:pt x="4" y="13"/>
                  </a:lnTo>
                  <a:lnTo>
                    <a:pt x="6" y="8"/>
                  </a:lnTo>
                  <a:lnTo>
                    <a:pt x="7" y="1"/>
                  </a:lnTo>
                  <a:lnTo>
                    <a:pt x="9" y="0"/>
                  </a:lnTo>
                  <a:lnTo>
                    <a:pt x="10" y="0"/>
                  </a:lnTo>
                  <a:lnTo>
                    <a:pt x="11" y="0"/>
                  </a:lnTo>
                  <a:lnTo>
                    <a:pt x="10" y="8"/>
                  </a:lnTo>
                  <a:lnTo>
                    <a:pt x="10" y="14"/>
                  </a:lnTo>
                  <a:lnTo>
                    <a:pt x="7" y="20"/>
                  </a:lnTo>
                  <a:lnTo>
                    <a:pt x="2" y="26"/>
                  </a:lnTo>
                  <a:lnTo>
                    <a:pt x="1" y="26"/>
                  </a:lnTo>
                  <a:lnTo>
                    <a:pt x="0" y="26"/>
                  </a:lnTo>
                  <a:lnTo>
                    <a:pt x="0" y="25"/>
                  </a:lnTo>
                  <a:lnTo>
                    <a:pt x="0" y="22"/>
                  </a:lnTo>
                  <a:close/>
                </a:path>
              </a:pathLst>
            </a:custGeom>
            <a:solidFill>
              <a:srgbClr val="000000"/>
            </a:solidFill>
            <a:ln w="9525">
              <a:noFill/>
              <a:round/>
              <a:headEnd/>
              <a:tailEnd/>
            </a:ln>
          </p:spPr>
          <p:txBody>
            <a:bodyPr/>
            <a:lstStyle/>
            <a:p>
              <a:endParaRPr lang="el-GR"/>
            </a:p>
          </p:txBody>
        </p:sp>
        <p:sp>
          <p:nvSpPr>
            <p:cNvPr id="41098" name="Freeform 883"/>
            <p:cNvSpPr>
              <a:spLocks/>
            </p:cNvSpPr>
            <p:nvPr/>
          </p:nvSpPr>
          <p:spPr bwMode="auto">
            <a:xfrm>
              <a:off x="4099" y="2625"/>
              <a:ext cx="10" cy="18"/>
            </a:xfrm>
            <a:custGeom>
              <a:avLst/>
              <a:gdLst>
                <a:gd name="T0" fmla="*/ 0 w 10"/>
                <a:gd name="T1" fmla="*/ 0 h 18"/>
                <a:gd name="T2" fmla="*/ 5 w 10"/>
                <a:gd name="T3" fmla="*/ 1 h 18"/>
                <a:gd name="T4" fmla="*/ 7 w 10"/>
                <a:gd name="T5" fmla="*/ 5 h 18"/>
                <a:gd name="T6" fmla="*/ 9 w 10"/>
                <a:gd name="T7" fmla="*/ 11 h 18"/>
                <a:gd name="T8" fmla="*/ 10 w 10"/>
                <a:gd name="T9" fmla="*/ 17 h 18"/>
                <a:gd name="T10" fmla="*/ 9 w 10"/>
                <a:gd name="T11" fmla="*/ 18 h 18"/>
                <a:gd name="T12" fmla="*/ 9 w 10"/>
                <a:gd name="T13" fmla="*/ 18 h 18"/>
                <a:gd name="T14" fmla="*/ 7 w 10"/>
                <a:gd name="T15" fmla="*/ 18 h 18"/>
                <a:gd name="T16" fmla="*/ 5 w 10"/>
                <a:gd name="T17" fmla="*/ 18 h 18"/>
                <a:gd name="T18" fmla="*/ 2 w 10"/>
                <a:gd name="T19" fmla="*/ 12 h 18"/>
                <a:gd name="T20" fmla="*/ 1 w 10"/>
                <a:gd name="T21" fmla="*/ 8 h 18"/>
                <a:gd name="T22" fmla="*/ 1 w 10"/>
                <a:gd name="T23" fmla="*/ 5 h 18"/>
                <a:gd name="T24" fmla="*/ 0 w 10"/>
                <a:gd name="T25" fmla="*/ 0 h 18"/>
                <a:gd name="T26" fmla="*/ 0 w 10"/>
                <a:gd name="T27" fmla="*/ 0 h 18"/>
                <a:gd name="T28" fmla="*/ 0 w 10"/>
                <a:gd name="T29" fmla="*/ 0 h 18"/>
                <a:gd name="T30" fmla="*/ 0 w 10"/>
                <a:gd name="T31" fmla="*/ 0 h 18"/>
                <a:gd name="T32" fmla="*/ 0 w 1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8"/>
                <a:gd name="T53" fmla="*/ 10 w 1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8">
                  <a:moveTo>
                    <a:pt x="0" y="0"/>
                  </a:moveTo>
                  <a:lnTo>
                    <a:pt x="5" y="1"/>
                  </a:lnTo>
                  <a:lnTo>
                    <a:pt x="7" y="5"/>
                  </a:lnTo>
                  <a:lnTo>
                    <a:pt x="9" y="11"/>
                  </a:lnTo>
                  <a:lnTo>
                    <a:pt x="10" y="17"/>
                  </a:lnTo>
                  <a:lnTo>
                    <a:pt x="9" y="18"/>
                  </a:lnTo>
                  <a:lnTo>
                    <a:pt x="7" y="18"/>
                  </a:lnTo>
                  <a:lnTo>
                    <a:pt x="5" y="18"/>
                  </a:lnTo>
                  <a:lnTo>
                    <a:pt x="2" y="12"/>
                  </a:lnTo>
                  <a:lnTo>
                    <a:pt x="1" y="8"/>
                  </a:lnTo>
                  <a:lnTo>
                    <a:pt x="1" y="5"/>
                  </a:lnTo>
                  <a:lnTo>
                    <a:pt x="0" y="0"/>
                  </a:lnTo>
                  <a:close/>
                </a:path>
              </a:pathLst>
            </a:custGeom>
            <a:solidFill>
              <a:srgbClr val="000000"/>
            </a:solidFill>
            <a:ln w="9525">
              <a:noFill/>
              <a:round/>
              <a:headEnd/>
              <a:tailEnd/>
            </a:ln>
          </p:spPr>
          <p:txBody>
            <a:bodyPr/>
            <a:lstStyle/>
            <a:p>
              <a:endParaRPr lang="el-GR"/>
            </a:p>
          </p:txBody>
        </p:sp>
        <p:sp>
          <p:nvSpPr>
            <p:cNvPr id="41099" name="Freeform 884"/>
            <p:cNvSpPr>
              <a:spLocks/>
            </p:cNvSpPr>
            <p:nvPr/>
          </p:nvSpPr>
          <p:spPr bwMode="auto">
            <a:xfrm>
              <a:off x="4106" y="2410"/>
              <a:ext cx="10" cy="13"/>
            </a:xfrm>
            <a:custGeom>
              <a:avLst/>
              <a:gdLst>
                <a:gd name="T0" fmla="*/ 0 w 10"/>
                <a:gd name="T1" fmla="*/ 10 h 13"/>
                <a:gd name="T2" fmla="*/ 2 w 10"/>
                <a:gd name="T3" fmla="*/ 7 h 13"/>
                <a:gd name="T4" fmla="*/ 3 w 10"/>
                <a:gd name="T5" fmla="*/ 5 h 13"/>
                <a:gd name="T6" fmla="*/ 3 w 10"/>
                <a:gd name="T7" fmla="*/ 2 h 13"/>
                <a:gd name="T8" fmla="*/ 4 w 10"/>
                <a:gd name="T9" fmla="*/ 0 h 13"/>
                <a:gd name="T10" fmla="*/ 6 w 10"/>
                <a:gd name="T11" fmla="*/ 0 h 13"/>
                <a:gd name="T12" fmla="*/ 8 w 10"/>
                <a:gd name="T13" fmla="*/ 0 h 13"/>
                <a:gd name="T14" fmla="*/ 9 w 10"/>
                <a:gd name="T15" fmla="*/ 0 h 13"/>
                <a:gd name="T16" fmla="*/ 10 w 10"/>
                <a:gd name="T17" fmla="*/ 0 h 13"/>
                <a:gd name="T18" fmla="*/ 8 w 10"/>
                <a:gd name="T19" fmla="*/ 5 h 13"/>
                <a:gd name="T20" fmla="*/ 5 w 10"/>
                <a:gd name="T21" fmla="*/ 9 h 13"/>
                <a:gd name="T22" fmla="*/ 5 w 10"/>
                <a:gd name="T23" fmla="*/ 11 h 13"/>
                <a:gd name="T24" fmla="*/ 4 w 10"/>
                <a:gd name="T25" fmla="*/ 13 h 13"/>
                <a:gd name="T26" fmla="*/ 3 w 10"/>
                <a:gd name="T27" fmla="*/ 13 h 13"/>
                <a:gd name="T28" fmla="*/ 2 w 10"/>
                <a:gd name="T29" fmla="*/ 12 h 13"/>
                <a:gd name="T30" fmla="*/ 0 w 10"/>
                <a:gd name="T31" fmla="*/ 11 h 13"/>
                <a:gd name="T32" fmla="*/ 0 w 10"/>
                <a:gd name="T33" fmla="*/ 10 h 13"/>
                <a:gd name="T34" fmla="*/ 0 w 10"/>
                <a:gd name="T35" fmla="*/ 10 h 13"/>
                <a:gd name="T36" fmla="*/ 0 w 10"/>
                <a:gd name="T37" fmla="*/ 10 h 13"/>
                <a:gd name="T38" fmla="*/ 0 w 10"/>
                <a:gd name="T39" fmla="*/ 10 h 13"/>
                <a:gd name="T40" fmla="*/ 0 w 10"/>
                <a:gd name="T41" fmla="*/ 1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3"/>
                <a:gd name="T65" fmla="*/ 10 w 10"/>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3">
                  <a:moveTo>
                    <a:pt x="0" y="10"/>
                  </a:moveTo>
                  <a:lnTo>
                    <a:pt x="2" y="7"/>
                  </a:lnTo>
                  <a:lnTo>
                    <a:pt x="3" y="5"/>
                  </a:lnTo>
                  <a:lnTo>
                    <a:pt x="3" y="2"/>
                  </a:lnTo>
                  <a:lnTo>
                    <a:pt x="4" y="0"/>
                  </a:lnTo>
                  <a:lnTo>
                    <a:pt x="6" y="0"/>
                  </a:lnTo>
                  <a:lnTo>
                    <a:pt x="8" y="0"/>
                  </a:lnTo>
                  <a:lnTo>
                    <a:pt x="9" y="0"/>
                  </a:lnTo>
                  <a:lnTo>
                    <a:pt x="10" y="0"/>
                  </a:lnTo>
                  <a:lnTo>
                    <a:pt x="8" y="5"/>
                  </a:lnTo>
                  <a:lnTo>
                    <a:pt x="5" y="9"/>
                  </a:lnTo>
                  <a:lnTo>
                    <a:pt x="5" y="11"/>
                  </a:lnTo>
                  <a:lnTo>
                    <a:pt x="4" y="13"/>
                  </a:lnTo>
                  <a:lnTo>
                    <a:pt x="3" y="13"/>
                  </a:lnTo>
                  <a:lnTo>
                    <a:pt x="2" y="12"/>
                  </a:lnTo>
                  <a:lnTo>
                    <a:pt x="0" y="11"/>
                  </a:lnTo>
                  <a:lnTo>
                    <a:pt x="0" y="10"/>
                  </a:lnTo>
                  <a:close/>
                </a:path>
              </a:pathLst>
            </a:custGeom>
            <a:solidFill>
              <a:srgbClr val="000000"/>
            </a:solidFill>
            <a:ln w="9525">
              <a:noFill/>
              <a:round/>
              <a:headEnd/>
              <a:tailEnd/>
            </a:ln>
          </p:spPr>
          <p:txBody>
            <a:bodyPr/>
            <a:lstStyle/>
            <a:p>
              <a:endParaRPr lang="el-GR"/>
            </a:p>
          </p:txBody>
        </p:sp>
        <p:sp>
          <p:nvSpPr>
            <p:cNvPr id="41100" name="Freeform 885"/>
            <p:cNvSpPr>
              <a:spLocks/>
            </p:cNvSpPr>
            <p:nvPr/>
          </p:nvSpPr>
          <p:spPr bwMode="auto">
            <a:xfrm>
              <a:off x="4104" y="2919"/>
              <a:ext cx="25" cy="21"/>
            </a:xfrm>
            <a:custGeom>
              <a:avLst/>
              <a:gdLst>
                <a:gd name="T0" fmla="*/ 0 w 25"/>
                <a:gd name="T1" fmla="*/ 0 h 21"/>
                <a:gd name="T2" fmla="*/ 0 w 25"/>
                <a:gd name="T3" fmla="*/ 0 h 21"/>
                <a:gd name="T4" fmla="*/ 0 w 25"/>
                <a:gd name="T5" fmla="*/ 0 h 21"/>
                <a:gd name="T6" fmla="*/ 0 w 25"/>
                <a:gd name="T7" fmla="*/ 0 h 21"/>
                <a:gd name="T8" fmla="*/ 1 w 25"/>
                <a:gd name="T9" fmla="*/ 0 h 21"/>
                <a:gd name="T10" fmla="*/ 7 w 25"/>
                <a:gd name="T11" fmla="*/ 2 h 21"/>
                <a:gd name="T12" fmla="*/ 13 w 25"/>
                <a:gd name="T13" fmla="*/ 6 h 21"/>
                <a:gd name="T14" fmla="*/ 18 w 25"/>
                <a:gd name="T15" fmla="*/ 10 h 21"/>
                <a:gd name="T16" fmla="*/ 25 w 25"/>
                <a:gd name="T17" fmla="*/ 13 h 21"/>
                <a:gd name="T18" fmla="*/ 25 w 25"/>
                <a:gd name="T19" fmla="*/ 14 h 21"/>
                <a:gd name="T20" fmla="*/ 25 w 25"/>
                <a:gd name="T21" fmla="*/ 16 h 21"/>
                <a:gd name="T22" fmla="*/ 25 w 25"/>
                <a:gd name="T23" fmla="*/ 18 h 21"/>
                <a:gd name="T24" fmla="*/ 25 w 25"/>
                <a:gd name="T25" fmla="*/ 19 h 21"/>
                <a:gd name="T26" fmla="*/ 23 w 25"/>
                <a:gd name="T27" fmla="*/ 21 h 21"/>
                <a:gd name="T28" fmla="*/ 17 w 25"/>
                <a:gd name="T29" fmla="*/ 17 h 21"/>
                <a:gd name="T30" fmla="*/ 11 w 25"/>
                <a:gd name="T31" fmla="*/ 12 h 21"/>
                <a:gd name="T32" fmla="*/ 5 w 25"/>
                <a:gd name="T33" fmla="*/ 8 h 21"/>
                <a:gd name="T34" fmla="*/ 0 w 25"/>
                <a:gd name="T35" fmla="*/ 5 h 21"/>
                <a:gd name="T36" fmla="*/ 0 w 25"/>
                <a:gd name="T37" fmla="*/ 3 h 21"/>
                <a:gd name="T38" fmla="*/ 0 w 25"/>
                <a:gd name="T39" fmla="*/ 2 h 21"/>
                <a:gd name="T40" fmla="*/ 0 w 25"/>
                <a:gd name="T41" fmla="*/ 1 h 21"/>
                <a:gd name="T42" fmla="*/ 0 w 25"/>
                <a:gd name="T43" fmla="*/ 0 h 21"/>
                <a:gd name="T44" fmla="*/ 0 w 25"/>
                <a:gd name="T45" fmla="*/ 0 h 21"/>
                <a:gd name="T46" fmla="*/ 0 w 25"/>
                <a:gd name="T47" fmla="*/ 0 h 21"/>
                <a:gd name="T48" fmla="*/ 0 w 25"/>
                <a:gd name="T49" fmla="*/ 0 h 21"/>
                <a:gd name="T50" fmla="*/ 0 w 25"/>
                <a:gd name="T51" fmla="*/ 0 h 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
                <a:gd name="T79" fmla="*/ 0 h 21"/>
                <a:gd name="T80" fmla="*/ 25 w 25"/>
                <a:gd name="T81" fmla="*/ 21 h 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 h="21">
                  <a:moveTo>
                    <a:pt x="0" y="0"/>
                  </a:moveTo>
                  <a:lnTo>
                    <a:pt x="0" y="0"/>
                  </a:lnTo>
                  <a:lnTo>
                    <a:pt x="1" y="0"/>
                  </a:lnTo>
                  <a:lnTo>
                    <a:pt x="7" y="2"/>
                  </a:lnTo>
                  <a:lnTo>
                    <a:pt x="13" y="6"/>
                  </a:lnTo>
                  <a:lnTo>
                    <a:pt x="18" y="10"/>
                  </a:lnTo>
                  <a:lnTo>
                    <a:pt x="25" y="13"/>
                  </a:lnTo>
                  <a:lnTo>
                    <a:pt x="25" y="14"/>
                  </a:lnTo>
                  <a:lnTo>
                    <a:pt x="25" y="16"/>
                  </a:lnTo>
                  <a:lnTo>
                    <a:pt x="25" y="18"/>
                  </a:lnTo>
                  <a:lnTo>
                    <a:pt x="25" y="19"/>
                  </a:lnTo>
                  <a:lnTo>
                    <a:pt x="23" y="21"/>
                  </a:lnTo>
                  <a:lnTo>
                    <a:pt x="17" y="17"/>
                  </a:lnTo>
                  <a:lnTo>
                    <a:pt x="11" y="12"/>
                  </a:lnTo>
                  <a:lnTo>
                    <a:pt x="5" y="8"/>
                  </a:lnTo>
                  <a:lnTo>
                    <a:pt x="0" y="5"/>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101" name="Freeform 886"/>
            <p:cNvSpPr>
              <a:spLocks/>
            </p:cNvSpPr>
            <p:nvPr/>
          </p:nvSpPr>
          <p:spPr bwMode="auto">
            <a:xfrm>
              <a:off x="4112" y="2138"/>
              <a:ext cx="13" cy="8"/>
            </a:xfrm>
            <a:custGeom>
              <a:avLst/>
              <a:gdLst>
                <a:gd name="T0" fmla="*/ 2 w 13"/>
                <a:gd name="T1" fmla="*/ 4 h 8"/>
                <a:gd name="T2" fmla="*/ 4 w 13"/>
                <a:gd name="T3" fmla="*/ 3 h 8"/>
                <a:gd name="T4" fmla="*/ 5 w 13"/>
                <a:gd name="T5" fmla="*/ 1 h 8"/>
                <a:gd name="T6" fmla="*/ 8 w 13"/>
                <a:gd name="T7" fmla="*/ 1 h 8"/>
                <a:gd name="T8" fmla="*/ 13 w 13"/>
                <a:gd name="T9" fmla="*/ 0 h 8"/>
                <a:gd name="T10" fmla="*/ 12 w 13"/>
                <a:gd name="T11" fmla="*/ 4 h 8"/>
                <a:gd name="T12" fmla="*/ 10 w 13"/>
                <a:gd name="T13" fmla="*/ 5 h 8"/>
                <a:gd name="T14" fmla="*/ 7 w 13"/>
                <a:gd name="T15" fmla="*/ 8 h 8"/>
                <a:gd name="T16" fmla="*/ 2 w 13"/>
                <a:gd name="T17" fmla="*/ 8 h 8"/>
                <a:gd name="T18" fmla="*/ 0 w 13"/>
                <a:gd name="T19" fmla="*/ 6 h 8"/>
                <a:gd name="T20" fmla="*/ 0 w 13"/>
                <a:gd name="T21" fmla="*/ 5 h 8"/>
                <a:gd name="T22" fmla="*/ 0 w 13"/>
                <a:gd name="T23" fmla="*/ 5 h 8"/>
                <a:gd name="T24" fmla="*/ 2 w 13"/>
                <a:gd name="T25" fmla="*/ 4 h 8"/>
                <a:gd name="T26" fmla="*/ 2 w 13"/>
                <a:gd name="T27" fmla="*/ 4 h 8"/>
                <a:gd name="T28" fmla="*/ 2 w 13"/>
                <a:gd name="T29" fmla="*/ 4 h 8"/>
                <a:gd name="T30" fmla="*/ 2 w 13"/>
                <a:gd name="T31" fmla="*/ 4 h 8"/>
                <a:gd name="T32" fmla="*/ 2 w 13"/>
                <a:gd name="T33" fmla="*/ 4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8"/>
                <a:gd name="T53" fmla="*/ 13 w 13"/>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8">
                  <a:moveTo>
                    <a:pt x="2" y="4"/>
                  </a:moveTo>
                  <a:lnTo>
                    <a:pt x="4" y="3"/>
                  </a:lnTo>
                  <a:lnTo>
                    <a:pt x="5" y="1"/>
                  </a:lnTo>
                  <a:lnTo>
                    <a:pt x="8" y="1"/>
                  </a:lnTo>
                  <a:lnTo>
                    <a:pt x="13" y="0"/>
                  </a:lnTo>
                  <a:lnTo>
                    <a:pt x="12" y="4"/>
                  </a:lnTo>
                  <a:lnTo>
                    <a:pt x="10" y="5"/>
                  </a:lnTo>
                  <a:lnTo>
                    <a:pt x="7" y="8"/>
                  </a:lnTo>
                  <a:lnTo>
                    <a:pt x="2" y="8"/>
                  </a:lnTo>
                  <a:lnTo>
                    <a:pt x="0" y="6"/>
                  </a:lnTo>
                  <a:lnTo>
                    <a:pt x="0" y="5"/>
                  </a:lnTo>
                  <a:lnTo>
                    <a:pt x="2" y="4"/>
                  </a:lnTo>
                  <a:close/>
                </a:path>
              </a:pathLst>
            </a:custGeom>
            <a:solidFill>
              <a:srgbClr val="000000"/>
            </a:solidFill>
            <a:ln w="9525">
              <a:noFill/>
              <a:round/>
              <a:headEnd/>
              <a:tailEnd/>
            </a:ln>
          </p:spPr>
          <p:txBody>
            <a:bodyPr/>
            <a:lstStyle/>
            <a:p>
              <a:endParaRPr lang="el-GR"/>
            </a:p>
          </p:txBody>
        </p:sp>
        <p:sp>
          <p:nvSpPr>
            <p:cNvPr id="41102" name="Freeform 887"/>
            <p:cNvSpPr>
              <a:spLocks/>
            </p:cNvSpPr>
            <p:nvPr/>
          </p:nvSpPr>
          <p:spPr bwMode="auto">
            <a:xfrm>
              <a:off x="4126" y="2379"/>
              <a:ext cx="162" cy="156"/>
            </a:xfrm>
            <a:custGeom>
              <a:avLst/>
              <a:gdLst>
                <a:gd name="T0" fmla="*/ 5 w 162"/>
                <a:gd name="T1" fmla="*/ 104 h 156"/>
                <a:gd name="T2" fmla="*/ 24 w 162"/>
                <a:gd name="T3" fmla="*/ 49 h 156"/>
                <a:gd name="T4" fmla="*/ 46 w 162"/>
                <a:gd name="T5" fmla="*/ 16 h 156"/>
                <a:gd name="T6" fmla="*/ 46 w 162"/>
                <a:gd name="T7" fmla="*/ 21 h 156"/>
                <a:gd name="T8" fmla="*/ 58 w 162"/>
                <a:gd name="T9" fmla="*/ 10 h 156"/>
                <a:gd name="T10" fmla="*/ 74 w 162"/>
                <a:gd name="T11" fmla="*/ 7 h 156"/>
                <a:gd name="T12" fmla="*/ 71 w 162"/>
                <a:gd name="T13" fmla="*/ 26 h 156"/>
                <a:gd name="T14" fmla="*/ 54 w 162"/>
                <a:gd name="T15" fmla="*/ 47 h 156"/>
                <a:gd name="T16" fmla="*/ 69 w 162"/>
                <a:gd name="T17" fmla="*/ 38 h 156"/>
                <a:gd name="T18" fmla="*/ 83 w 162"/>
                <a:gd name="T19" fmla="*/ 19 h 156"/>
                <a:gd name="T20" fmla="*/ 88 w 162"/>
                <a:gd name="T21" fmla="*/ 19 h 156"/>
                <a:gd name="T22" fmla="*/ 92 w 162"/>
                <a:gd name="T23" fmla="*/ 49 h 156"/>
                <a:gd name="T24" fmla="*/ 84 w 162"/>
                <a:gd name="T25" fmla="*/ 67 h 156"/>
                <a:gd name="T26" fmla="*/ 90 w 162"/>
                <a:gd name="T27" fmla="*/ 62 h 156"/>
                <a:gd name="T28" fmla="*/ 105 w 162"/>
                <a:gd name="T29" fmla="*/ 43 h 156"/>
                <a:gd name="T30" fmla="*/ 109 w 162"/>
                <a:gd name="T31" fmla="*/ 43 h 156"/>
                <a:gd name="T32" fmla="*/ 121 w 162"/>
                <a:gd name="T33" fmla="*/ 59 h 156"/>
                <a:gd name="T34" fmla="*/ 114 w 162"/>
                <a:gd name="T35" fmla="*/ 72 h 156"/>
                <a:gd name="T36" fmla="*/ 100 w 162"/>
                <a:gd name="T37" fmla="*/ 96 h 156"/>
                <a:gd name="T38" fmla="*/ 124 w 162"/>
                <a:gd name="T39" fmla="*/ 73 h 156"/>
                <a:gd name="T40" fmla="*/ 141 w 162"/>
                <a:gd name="T41" fmla="*/ 77 h 156"/>
                <a:gd name="T42" fmla="*/ 131 w 162"/>
                <a:gd name="T43" fmla="*/ 105 h 156"/>
                <a:gd name="T44" fmla="*/ 132 w 162"/>
                <a:gd name="T45" fmla="*/ 106 h 156"/>
                <a:gd name="T46" fmla="*/ 135 w 162"/>
                <a:gd name="T47" fmla="*/ 107 h 156"/>
                <a:gd name="T48" fmla="*/ 140 w 162"/>
                <a:gd name="T49" fmla="*/ 102 h 156"/>
                <a:gd name="T50" fmla="*/ 150 w 162"/>
                <a:gd name="T51" fmla="*/ 89 h 156"/>
                <a:gd name="T52" fmla="*/ 153 w 162"/>
                <a:gd name="T53" fmla="*/ 88 h 156"/>
                <a:gd name="T54" fmla="*/ 158 w 162"/>
                <a:gd name="T55" fmla="*/ 91 h 156"/>
                <a:gd name="T56" fmla="*/ 155 w 162"/>
                <a:gd name="T57" fmla="*/ 111 h 156"/>
                <a:gd name="T58" fmla="*/ 143 w 162"/>
                <a:gd name="T59" fmla="*/ 156 h 156"/>
                <a:gd name="T60" fmla="*/ 132 w 162"/>
                <a:gd name="T61" fmla="*/ 154 h 156"/>
                <a:gd name="T62" fmla="*/ 127 w 162"/>
                <a:gd name="T63" fmla="*/ 141 h 156"/>
                <a:gd name="T64" fmla="*/ 124 w 162"/>
                <a:gd name="T65" fmla="*/ 131 h 156"/>
                <a:gd name="T66" fmla="*/ 119 w 162"/>
                <a:gd name="T67" fmla="*/ 154 h 156"/>
                <a:gd name="T68" fmla="*/ 98 w 162"/>
                <a:gd name="T69" fmla="*/ 153 h 156"/>
                <a:gd name="T70" fmla="*/ 92 w 162"/>
                <a:gd name="T71" fmla="*/ 141 h 156"/>
                <a:gd name="T72" fmla="*/ 92 w 162"/>
                <a:gd name="T73" fmla="*/ 128 h 156"/>
                <a:gd name="T74" fmla="*/ 89 w 162"/>
                <a:gd name="T75" fmla="*/ 128 h 156"/>
                <a:gd name="T76" fmla="*/ 84 w 162"/>
                <a:gd name="T77" fmla="*/ 140 h 156"/>
                <a:gd name="T78" fmla="*/ 73 w 162"/>
                <a:gd name="T79" fmla="*/ 153 h 156"/>
                <a:gd name="T80" fmla="*/ 64 w 162"/>
                <a:gd name="T81" fmla="*/ 146 h 156"/>
                <a:gd name="T82" fmla="*/ 63 w 162"/>
                <a:gd name="T83" fmla="*/ 125 h 156"/>
                <a:gd name="T84" fmla="*/ 61 w 162"/>
                <a:gd name="T85" fmla="*/ 126 h 156"/>
                <a:gd name="T86" fmla="*/ 57 w 162"/>
                <a:gd name="T87" fmla="*/ 140 h 156"/>
                <a:gd name="T88" fmla="*/ 51 w 162"/>
                <a:gd name="T89" fmla="*/ 153 h 156"/>
                <a:gd name="T90" fmla="*/ 41 w 162"/>
                <a:gd name="T91" fmla="*/ 153 h 156"/>
                <a:gd name="T92" fmla="*/ 42 w 162"/>
                <a:gd name="T93" fmla="*/ 127 h 156"/>
                <a:gd name="T94" fmla="*/ 43 w 162"/>
                <a:gd name="T95" fmla="*/ 106 h 156"/>
                <a:gd name="T96" fmla="*/ 38 w 162"/>
                <a:gd name="T97" fmla="*/ 119 h 156"/>
                <a:gd name="T98" fmla="*/ 30 w 162"/>
                <a:gd name="T99" fmla="*/ 153 h 156"/>
                <a:gd name="T100" fmla="*/ 20 w 162"/>
                <a:gd name="T101" fmla="*/ 152 h 156"/>
                <a:gd name="T102" fmla="*/ 16 w 162"/>
                <a:gd name="T103" fmla="*/ 141 h 156"/>
                <a:gd name="T104" fmla="*/ 12 w 162"/>
                <a:gd name="T105" fmla="*/ 137 h 156"/>
                <a:gd name="T106" fmla="*/ 0 w 162"/>
                <a:gd name="T107" fmla="*/ 152 h 156"/>
                <a:gd name="T108" fmla="*/ 0 w 162"/>
                <a:gd name="T109" fmla="*/ 138 h 156"/>
                <a:gd name="T110" fmla="*/ 0 w 162"/>
                <a:gd name="T111" fmla="*/ 135 h 1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
                <a:gd name="T169" fmla="*/ 0 h 156"/>
                <a:gd name="T170" fmla="*/ 162 w 162"/>
                <a:gd name="T171" fmla="*/ 156 h 1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 h="156">
                  <a:moveTo>
                    <a:pt x="0" y="135"/>
                  </a:moveTo>
                  <a:lnTo>
                    <a:pt x="1" y="121"/>
                  </a:lnTo>
                  <a:lnTo>
                    <a:pt x="5" y="104"/>
                  </a:lnTo>
                  <a:lnTo>
                    <a:pt x="10" y="85"/>
                  </a:lnTo>
                  <a:lnTo>
                    <a:pt x="16" y="67"/>
                  </a:lnTo>
                  <a:lnTo>
                    <a:pt x="24" y="49"/>
                  </a:lnTo>
                  <a:lnTo>
                    <a:pt x="31" y="33"/>
                  </a:lnTo>
                  <a:lnTo>
                    <a:pt x="38" y="22"/>
                  </a:lnTo>
                  <a:lnTo>
                    <a:pt x="46" y="16"/>
                  </a:lnTo>
                  <a:lnTo>
                    <a:pt x="46" y="17"/>
                  </a:lnTo>
                  <a:lnTo>
                    <a:pt x="46" y="19"/>
                  </a:lnTo>
                  <a:lnTo>
                    <a:pt x="46" y="21"/>
                  </a:lnTo>
                  <a:lnTo>
                    <a:pt x="47" y="22"/>
                  </a:lnTo>
                  <a:lnTo>
                    <a:pt x="53" y="16"/>
                  </a:lnTo>
                  <a:lnTo>
                    <a:pt x="58" y="10"/>
                  </a:lnTo>
                  <a:lnTo>
                    <a:pt x="62" y="4"/>
                  </a:lnTo>
                  <a:lnTo>
                    <a:pt x="68" y="0"/>
                  </a:lnTo>
                  <a:lnTo>
                    <a:pt x="74" y="7"/>
                  </a:lnTo>
                  <a:lnTo>
                    <a:pt x="77" y="15"/>
                  </a:lnTo>
                  <a:lnTo>
                    <a:pt x="74" y="20"/>
                  </a:lnTo>
                  <a:lnTo>
                    <a:pt x="71" y="26"/>
                  </a:lnTo>
                  <a:lnTo>
                    <a:pt x="66" y="31"/>
                  </a:lnTo>
                  <a:lnTo>
                    <a:pt x="59" y="38"/>
                  </a:lnTo>
                  <a:lnTo>
                    <a:pt x="54" y="47"/>
                  </a:lnTo>
                  <a:lnTo>
                    <a:pt x="51" y="57"/>
                  </a:lnTo>
                  <a:lnTo>
                    <a:pt x="58" y="51"/>
                  </a:lnTo>
                  <a:lnTo>
                    <a:pt x="69" y="38"/>
                  </a:lnTo>
                  <a:lnTo>
                    <a:pt x="78" y="26"/>
                  </a:lnTo>
                  <a:lnTo>
                    <a:pt x="82" y="19"/>
                  </a:lnTo>
                  <a:lnTo>
                    <a:pt x="83" y="19"/>
                  </a:lnTo>
                  <a:lnTo>
                    <a:pt x="85" y="19"/>
                  </a:lnTo>
                  <a:lnTo>
                    <a:pt x="87" y="19"/>
                  </a:lnTo>
                  <a:lnTo>
                    <a:pt x="88" y="19"/>
                  </a:lnTo>
                  <a:lnTo>
                    <a:pt x="98" y="32"/>
                  </a:lnTo>
                  <a:lnTo>
                    <a:pt x="98" y="41"/>
                  </a:lnTo>
                  <a:lnTo>
                    <a:pt x="92" y="49"/>
                  </a:lnTo>
                  <a:lnTo>
                    <a:pt x="82" y="67"/>
                  </a:lnTo>
                  <a:lnTo>
                    <a:pt x="83" y="67"/>
                  </a:lnTo>
                  <a:lnTo>
                    <a:pt x="84" y="67"/>
                  </a:lnTo>
                  <a:lnTo>
                    <a:pt x="84" y="68"/>
                  </a:lnTo>
                  <a:lnTo>
                    <a:pt x="85" y="68"/>
                  </a:lnTo>
                  <a:lnTo>
                    <a:pt x="90" y="62"/>
                  </a:lnTo>
                  <a:lnTo>
                    <a:pt x="95" y="56"/>
                  </a:lnTo>
                  <a:lnTo>
                    <a:pt x="100" y="49"/>
                  </a:lnTo>
                  <a:lnTo>
                    <a:pt x="105" y="43"/>
                  </a:lnTo>
                  <a:lnTo>
                    <a:pt x="106" y="43"/>
                  </a:lnTo>
                  <a:lnTo>
                    <a:pt x="108" y="43"/>
                  </a:lnTo>
                  <a:lnTo>
                    <a:pt x="109" y="43"/>
                  </a:lnTo>
                  <a:lnTo>
                    <a:pt x="110" y="43"/>
                  </a:lnTo>
                  <a:lnTo>
                    <a:pt x="117" y="53"/>
                  </a:lnTo>
                  <a:lnTo>
                    <a:pt x="121" y="59"/>
                  </a:lnTo>
                  <a:lnTo>
                    <a:pt x="121" y="64"/>
                  </a:lnTo>
                  <a:lnTo>
                    <a:pt x="119" y="68"/>
                  </a:lnTo>
                  <a:lnTo>
                    <a:pt x="114" y="72"/>
                  </a:lnTo>
                  <a:lnTo>
                    <a:pt x="109" y="78"/>
                  </a:lnTo>
                  <a:lnTo>
                    <a:pt x="104" y="85"/>
                  </a:lnTo>
                  <a:lnTo>
                    <a:pt x="100" y="96"/>
                  </a:lnTo>
                  <a:lnTo>
                    <a:pt x="108" y="93"/>
                  </a:lnTo>
                  <a:lnTo>
                    <a:pt x="116" y="83"/>
                  </a:lnTo>
                  <a:lnTo>
                    <a:pt x="124" y="73"/>
                  </a:lnTo>
                  <a:lnTo>
                    <a:pt x="129" y="67"/>
                  </a:lnTo>
                  <a:lnTo>
                    <a:pt x="131" y="67"/>
                  </a:lnTo>
                  <a:lnTo>
                    <a:pt x="141" y="77"/>
                  </a:lnTo>
                  <a:lnTo>
                    <a:pt x="143" y="83"/>
                  </a:lnTo>
                  <a:lnTo>
                    <a:pt x="140" y="91"/>
                  </a:lnTo>
                  <a:lnTo>
                    <a:pt x="131" y="105"/>
                  </a:lnTo>
                  <a:lnTo>
                    <a:pt x="132" y="105"/>
                  </a:lnTo>
                  <a:lnTo>
                    <a:pt x="132" y="106"/>
                  </a:lnTo>
                  <a:lnTo>
                    <a:pt x="132" y="107"/>
                  </a:lnTo>
                  <a:lnTo>
                    <a:pt x="134" y="107"/>
                  </a:lnTo>
                  <a:lnTo>
                    <a:pt x="135" y="107"/>
                  </a:lnTo>
                  <a:lnTo>
                    <a:pt x="136" y="107"/>
                  </a:lnTo>
                  <a:lnTo>
                    <a:pt x="140" y="102"/>
                  </a:lnTo>
                  <a:lnTo>
                    <a:pt x="143" y="98"/>
                  </a:lnTo>
                  <a:lnTo>
                    <a:pt x="146" y="94"/>
                  </a:lnTo>
                  <a:lnTo>
                    <a:pt x="150" y="89"/>
                  </a:lnTo>
                  <a:lnTo>
                    <a:pt x="151" y="88"/>
                  </a:lnTo>
                  <a:lnTo>
                    <a:pt x="152" y="88"/>
                  </a:lnTo>
                  <a:lnTo>
                    <a:pt x="153" y="88"/>
                  </a:lnTo>
                  <a:lnTo>
                    <a:pt x="157" y="90"/>
                  </a:lnTo>
                  <a:lnTo>
                    <a:pt x="158" y="91"/>
                  </a:lnTo>
                  <a:lnTo>
                    <a:pt x="161" y="94"/>
                  </a:lnTo>
                  <a:lnTo>
                    <a:pt x="162" y="98"/>
                  </a:lnTo>
                  <a:lnTo>
                    <a:pt x="155" y="111"/>
                  </a:lnTo>
                  <a:lnTo>
                    <a:pt x="150" y="125"/>
                  </a:lnTo>
                  <a:lnTo>
                    <a:pt x="146" y="140"/>
                  </a:lnTo>
                  <a:lnTo>
                    <a:pt x="143" y="156"/>
                  </a:lnTo>
                  <a:lnTo>
                    <a:pt x="140" y="154"/>
                  </a:lnTo>
                  <a:lnTo>
                    <a:pt x="136" y="154"/>
                  </a:lnTo>
                  <a:lnTo>
                    <a:pt x="132" y="154"/>
                  </a:lnTo>
                  <a:lnTo>
                    <a:pt x="129" y="154"/>
                  </a:lnTo>
                  <a:lnTo>
                    <a:pt x="127" y="147"/>
                  </a:lnTo>
                  <a:lnTo>
                    <a:pt x="127" y="141"/>
                  </a:lnTo>
                  <a:lnTo>
                    <a:pt x="127" y="133"/>
                  </a:lnTo>
                  <a:lnTo>
                    <a:pt x="126" y="127"/>
                  </a:lnTo>
                  <a:lnTo>
                    <a:pt x="124" y="131"/>
                  </a:lnTo>
                  <a:lnTo>
                    <a:pt x="121" y="138"/>
                  </a:lnTo>
                  <a:lnTo>
                    <a:pt x="120" y="146"/>
                  </a:lnTo>
                  <a:lnTo>
                    <a:pt x="119" y="154"/>
                  </a:lnTo>
                  <a:lnTo>
                    <a:pt x="113" y="154"/>
                  </a:lnTo>
                  <a:lnTo>
                    <a:pt x="105" y="153"/>
                  </a:lnTo>
                  <a:lnTo>
                    <a:pt x="98" y="153"/>
                  </a:lnTo>
                  <a:lnTo>
                    <a:pt x="90" y="153"/>
                  </a:lnTo>
                  <a:lnTo>
                    <a:pt x="90" y="147"/>
                  </a:lnTo>
                  <a:lnTo>
                    <a:pt x="92" y="141"/>
                  </a:lnTo>
                  <a:lnTo>
                    <a:pt x="92" y="136"/>
                  </a:lnTo>
                  <a:lnTo>
                    <a:pt x="93" y="130"/>
                  </a:lnTo>
                  <a:lnTo>
                    <a:pt x="92" y="128"/>
                  </a:lnTo>
                  <a:lnTo>
                    <a:pt x="90" y="128"/>
                  </a:lnTo>
                  <a:lnTo>
                    <a:pt x="89" y="128"/>
                  </a:lnTo>
                  <a:lnTo>
                    <a:pt x="88" y="130"/>
                  </a:lnTo>
                  <a:lnTo>
                    <a:pt x="87" y="132"/>
                  </a:lnTo>
                  <a:lnTo>
                    <a:pt x="84" y="140"/>
                  </a:lnTo>
                  <a:lnTo>
                    <a:pt x="80" y="153"/>
                  </a:lnTo>
                  <a:lnTo>
                    <a:pt x="77" y="153"/>
                  </a:lnTo>
                  <a:lnTo>
                    <a:pt x="73" y="153"/>
                  </a:lnTo>
                  <a:lnTo>
                    <a:pt x="68" y="153"/>
                  </a:lnTo>
                  <a:lnTo>
                    <a:pt x="64" y="153"/>
                  </a:lnTo>
                  <a:lnTo>
                    <a:pt x="64" y="146"/>
                  </a:lnTo>
                  <a:lnTo>
                    <a:pt x="64" y="138"/>
                  </a:lnTo>
                  <a:lnTo>
                    <a:pt x="64" y="132"/>
                  </a:lnTo>
                  <a:lnTo>
                    <a:pt x="63" y="125"/>
                  </a:lnTo>
                  <a:lnTo>
                    <a:pt x="62" y="126"/>
                  </a:lnTo>
                  <a:lnTo>
                    <a:pt x="61" y="126"/>
                  </a:lnTo>
                  <a:lnTo>
                    <a:pt x="59" y="126"/>
                  </a:lnTo>
                  <a:lnTo>
                    <a:pt x="58" y="133"/>
                  </a:lnTo>
                  <a:lnTo>
                    <a:pt x="57" y="140"/>
                  </a:lnTo>
                  <a:lnTo>
                    <a:pt x="54" y="147"/>
                  </a:lnTo>
                  <a:lnTo>
                    <a:pt x="53" y="153"/>
                  </a:lnTo>
                  <a:lnTo>
                    <a:pt x="51" y="153"/>
                  </a:lnTo>
                  <a:lnTo>
                    <a:pt x="47" y="153"/>
                  </a:lnTo>
                  <a:lnTo>
                    <a:pt x="43" y="153"/>
                  </a:lnTo>
                  <a:lnTo>
                    <a:pt x="41" y="153"/>
                  </a:lnTo>
                  <a:lnTo>
                    <a:pt x="41" y="147"/>
                  </a:lnTo>
                  <a:lnTo>
                    <a:pt x="41" y="140"/>
                  </a:lnTo>
                  <a:lnTo>
                    <a:pt x="42" y="127"/>
                  </a:lnTo>
                  <a:lnTo>
                    <a:pt x="45" y="106"/>
                  </a:lnTo>
                  <a:lnTo>
                    <a:pt x="43" y="106"/>
                  </a:lnTo>
                  <a:lnTo>
                    <a:pt x="42" y="107"/>
                  </a:lnTo>
                  <a:lnTo>
                    <a:pt x="41" y="107"/>
                  </a:lnTo>
                  <a:lnTo>
                    <a:pt x="38" y="119"/>
                  </a:lnTo>
                  <a:lnTo>
                    <a:pt x="36" y="130"/>
                  </a:lnTo>
                  <a:lnTo>
                    <a:pt x="32" y="141"/>
                  </a:lnTo>
                  <a:lnTo>
                    <a:pt x="30" y="153"/>
                  </a:lnTo>
                  <a:lnTo>
                    <a:pt x="26" y="153"/>
                  </a:lnTo>
                  <a:lnTo>
                    <a:pt x="24" y="152"/>
                  </a:lnTo>
                  <a:lnTo>
                    <a:pt x="20" y="152"/>
                  </a:lnTo>
                  <a:lnTo>
                    <a:pt x="16" y="152"/>
                  </a:lnTo>
                  <a:lnTo>
                    <a:pt x="16" y="147"/>
                  </a:lnTo>
                  <a:lnTo>
                    <a:pt x="16" y="141"/>
                  </a:lnTo>
                  <a:lnTo>
                    <a:pt x="15" y="136"/>
                  </a:lnTo>
                  <a:lnTo>
                    <a:pt x="15" y="131"/>
                  </a:lnTo>
                  <a:lnTo>
                    <a:pt x="12" y="137"/>
                  </a:lnTo>
                  <a:lnTo>
                    <a:pt x="11" y="144"/>
                  </a:lnTo>
                  <a:lnTo>
                    <a:pt x="7" y="151"/>
                  </a:lnTo>
                  <a:lnTo>
                    <a:pt x="0" y="152"/>
                  </a:lnTo>
                  <a:lnTo>
                    <a:pt x="0" y="147"/>
                  </a:lnTo>
                  <a:lnTo>
                    <a:pt x="0" y="143"/>
                  </a:lnTo>
                  <a:lnTo>
                    <a:pt x="0" y="138"/>
                  </a:lnTo>
                  <a:lnTo>
                    <a:pt x="0" y="135"/>
                  </a:lnTo>
                  <a:close/>
                </a:path>
              </a:pathLst>
            </a:custGeom>
            <a:solidFill>
              <a:srgbClr val="FF0000"/>
            </a:solidFill>
            <a:ln w="9525">
              <a:noFill/>
              <a:round/>
              <a:headEnd/>
              <a:tailEnd/>
            </a:ln>
          </p:spPr>
          <p:txBody>
            <a:bodyPr/>
            <a:lstStyle/>
            <a:p>
              <a:endParaRPr lang="el-GR"/>
            </a:p>
          </p:txBody>
        </p:sp>
        <p:sp>
          <p:nvSpPr>
            <p:cNvPr id="41103" name="Freeform 888"/>
            <p:cNvSpPr>
              <a:spLocks/>
            </p:cNvSpPr>
            <p:nvPr/>
          </p:nvSpPr>
          <p:spPr bwMode="auto">
            <a:xfrm>
              <a:off x="4125" y="2541"/>
              <a:ext cx="170" cy="152"/>
            </a:xfrm>
            <a:custGeom>
              <a:avLst/>
              <a:gdLst>
                <a:gd name="T0" fmla="*/ 12 w 170"/>
                <a:gd name="T1" fmla="*/ 0 h 152"/>
                <a:gd name="T2" fmla="*/ 26 w 170"/>
                <a:gd name="T3" fmla="*/ 6 h 152"/>
                <a:gd name="T4" fmla="*/ 29 w 170"/>
                <a:gd name="T5" fmla="*/ 23 h 152"/>
                <a:gd name="T6" fmla="*/ 33 w 170"/>
                <a:gd name="T7" fmla="*/ 23 h 152"/>
                <a:gd name="T8" fmla="*/ 34 w 170"/>
                <a:gd name="T9" fmla="*/ 12 h 152"/>
                <a:gd name="T10" fmla="*/ 42 w 170"/>
                <a:gd name="T11" fmla="*/ 1 h 152"/>
                <a:gd name="T12" fmla="*/ 54 w 170"/>
                <a:gd name="T13" fmla="*/ 2 h 152"/>
                <a:gd name="T14" fmla="*/ 62 w 170"/>
                <a:gd name="T15" fmla="*/ 38 h 152"/>
                <a:gd name="T16" fmla="*/ 68 w 170"/>
                <a:gd name="T17" fmla="*/ 50 h 152"/>
                <a:gd name="T18" fmla="*/ 68 w 170"/>
                <a:gd name="T19" fmla="*/ 39 h 152"/>
                <a:gd name="T20" fmla="*/ 63 w 170"/>
                <a:gd name="T21" fmla="*/ 2 h 152"/>
                <a:gd name="T22" fmla="*/ 79 w 170"/>
                <a:gd name="T23" fmla="*/ 2 h 152"/>
                <a:gd name="T24" fmla="*/ 90 w 170"/>
                <a:gd name="T25" fmla="*/ 23 h 152"/>
                <a:gd name="T26" fmla="*/ 96 w 170"/>
                <a:gd name="T27" fmla="*/ 45 h 152"/>
                <a:gd name="T28" fmla="*/ 99 w 170"/>
                <a:gd name="T29" fmla="*/ 45 h 152"/>
                <a:gd name="T30" fmla="*/ 94 w 170"/>
                <a:gd name="T31" fmla="*/ 10 h 152"/>
                <a:gd name="T32" fmla="*/ 107 w 170"/>
                <a:gd name="T33" fmla="*/ 2 h 152"/>
                <a:gd name="T34" fmla="*/ 122 w 170"/>
                <a:gd name="T35" fmla="*/ 13 h 152"/>
                <a:gd name="T36" fmla="*/ 126 w 170"/>
                <a:gd name="T37" fmla="*/ 23 h 152"/>
                <a:gd name="T38" fmla="*/ 128 w 170"/>
                <a:gd name="T39" fmla="*/ 23 h 152"/>
                <a:gd name="T40" fmla="*/ 130 w 170"/>
                <a:gd name="T41" fmla="*/ 13 h 152"/>
                <a:gd name="T42" fmla="*/ 133 w 170"/>
                <a:gd name="T43" fmla="*/ 5 h 152"/>
                <a:gd name="T44" fmla="*/ 146 w 170"/>
                <a:gd name="T45" fmla="*/ 5 h 152"/>
                <a:gd name="T46" fmla="*/ 152 w 170"/>
                <a:gd name="T47" fmla="*/ 24 h 152"/>
                <a:gd name="T48" fmla="*/ 164 w 170"/>
                <a:gd name="T49" fmla="*/ 43 h 152"/>
                <a:gd name="T50" fmla="*/ 163 w 170"/>
                <a:gd name="T51" fmla="*/ 63 h 152"/>
                <a:gd name="T52" fmla="*/ 148 w 170"/>
                <a:gd name="T53" fmla="*/ 58 h 152"/>
                <a:gd name="T54" fmla="*/ 146 w 170"/>
                <a:gd name="T55" fmla="*/ 80 h 152"/>
                <a:gd name="T56" fmla="*/ 128 w 170"/>
                <a:gd name="T57" fmla="*/ 79 h 152"/>
                <a:gd name="T58" fmla="*/ 123 w 170"/>
                <a:gd name="T59" fmla="*/ 73 h 152"/>
                <a:gd name="T60" fmla="*/ 120 w 170"/>
                <a:gd name="T61" fmla="*/ 73 h 152"/>
                <a:gd name="T62" fmla="*/ 120 w 170"/>
                <a:gd name="T63" fmla="*/ 100 h 152"/>
                <a:gd name="T64" fmla="*/ 95 w 170"/>
                <a:gd name="T65" fmla="*/ 92 h 152"/>
                <a:gd name="T66" fmla="*/ 84 w 170"/>
                <a:gd name="T67" fmla="*/ 74 h 152"/>
                <a:gd name="T68" fmla="*/ 81 w 170"/>
                <a:gd name="T69" fmla="*/ 74 h 152"/>
                <a:gd name="T70" fmla="*/ 95 w 170"/>
                <a:gd name="T71" fmla="*/ 107 h 152"/>
                <a:gd name="T72" fmla="*/ 90 w 170"/>
                <a:gd name="T73" fmla="*/ 127 h 152"/>
                <a:gd name="T74" fmla="*/ 74 w 170"/>
                <a:gd name="T75" fmla="*/ 124 h 152"/>
                <a:gd name="T76" fmla="*/ 67 w 170"/>
                <a:gd name="T77" fmla="*/ 116 h 152"/>
                <a:gd name="T78" fmla="*/ 73 w 170"/>
                <a:gd name="T79" fmla="*/ 133 h 152"/>
                <a:gd name="T80" fmla="*/ 68 w 170"/>
                <a:gd name="T81" fmla="*/ 147 h 152"/>
                <a:gd name="T82" fmla="*/ 43 w 170"/>
                <a:gd name="T83" fmla="*/ 132 h 152"/>
                <a:gd name="T84" fmla="*/ 17 w 170"/>
                <a:gd name="T85" fmla="*/ 79 h 152"/>
                <a:gd name="T86" fmla="*/ 2 w 170"/>
                <a:gd name="T87" fmla="*/ 22 h 152"/>
                <a:gd name="T88" fmla="*/ 0 w 170"/>
                <a:gd name="T89" fmla="*/ 0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
                <a:gd name="T136" fmla="*/ 0 h 152"/>
                <a:gd name="T137" fmla="*/ 170 w 170"/>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 h="152">
                  <a:moveTo>
                    <a:pt x="0" y="0"/>
                  </a:moveTo>
                  <a:lnTo>
                    <a:pt x="6" y="0"/>
                  </a:lnTo>
                  <a:lnTo>
                    <a:pt x="12" y="0"/>
                  </a:lnTo>
                  <a:lnTo>
                    <a:pt x="18" y="0"/>
                  </a:lnTo>
                  <a:lnTo>
                    <a:pt x="25" y="0"/>
                  </a:lnTo>
                  <a:lnTo>
                    <a:pt x="26" y="6"/>
                  </a:lnTo>
                  <a:lnTo>
                    <a:pt x="27" y="12"/>
                  </a:lnTo>
                  <a:lnTo>
                    <a:pt x="28" y="17"/>
                  </a:lnTo>
                  <a:lnTo>
                    <a:pt x="29" y="23"/>
                  </a:lnTo>
                  <a:lnTo>
                    <a:pt x="31" y="23"/>
                  </a:lnTo>
                  <a:lnTo>
                    <a:pt x="32" y="23"/>
                  </a:lnTo>
                  <a:lnTo>
                    <a:pt x="33" y="23"/>
                  </a:lnTo>
                  <a:lnTo>
                    <a:pt x="34" y="23"/>
                  </a:lnTo>
                  <a:lnTo>
                    <a:pt x="34" y="18"/>
                  </a:lnTo>
                  <a:lnTo>
                    <a:pt x="34" y="12"/>
                  </a:lnTo>
                  <a:lnTo>
                    <a:pt x="33" y="7"/>
                  </a:lnTo>
                  <a:lnTo>
                    <a:pt x="33" y="2"/>
                  </a:lnTo>
                  <a:lnTo>
                    <a:pt x="42" y="1"/>
                  </a:lnTo>
                  <a:lnTo>
                    <a:pt x="47" y="1"/>
                  </a:lnTo>
                  <a:lnTo>
                    <a:pt x="50" y="1"/>
                  </a:lnTo>
                  <a:lnTo>
                    <a:pt x="54" y="2"/>
                  </a:lnTo>
                  <a:lnTo>
                    <a:pt x="57" y="13"/>
                  </a:lnTo>
                  <a:lnTo>
                    <a:pt x="59" y="26"/>
                  </a:lnTo>
                  <a:lnTo>
                    <a:pt x="62" y="38"/>
                  </a:lnTo>
                  <a:lnTo>
                    <a:pt x="65" y="50"/>
                  </a:lnTo>
                  <a:lnTo>
                    <a:pt x="67" y="50"/>
                  </a:lnTo>
                  <a:lnTo>
                    <a:pt x="68" y="50"/>
                  </a:lnTo>
                  <a:lnTo>
                    <a:pt x="69" y="52"/>
                  </a:lnTo>
                  <a:lnTo>
                    <a:pt x="68" y="39"/>
                  </a:lnTo>
                  <a:lnTo>
                    <a:pt x="65" y="26"/>
                  </a:lnTo>
                  <a:lnTo>
                    <a:pt x="63" y="13"/>
                  </a:lnTo>
                  <a:lnTo>
                    <a:pt x="63" y="2"/>
                  </a:lnTo>
                  <a:lnTo>
                    <a:pt x="68" y="2"/>
                  </a:lnTo>
                  <a:lnTo>
                    <a:pt x="74" y="2"/>
                  </a:lnTo>
                  <a:lnTo>
                    <a:pt x="79" y="2"/>
                  </a:lnTo>
                  <a:lnTo>
                    <a:pt x="84" y="2"/>
                  </a:lnTo>
                  <a:lnTo>
                    <a:pt x="88" y="13"/>
                  </a:lnTo>
                  <a:lnTo>
                    <a:pt x="90" y="23"/>
                  </a:lnTo>
                  <a:lnTo>
                    <a:pt x="93" y="34"/>
                  </a:lnTo>
                  <a:lnTo>
                    <a:pt x="95" y="45"/>
                  </a:lnTo>
                  <a:lnTo>
                    <a:pt x="96" y="45"/>
                  </a:lnTo>
                  <a:lnTo>
                    <a:pt x="97" y="45"/>
                  </a:lnTo>
                  <a:lnTo>
                    <a:pt x="99" y="45"/>
                  </a:lnTo>
                  <a:lnTo>
                    <a:pt x="99" y="38"/>
                  </a:lnTo>
                  <a:lnTo>
                    <a:pt x="96" y="24"/>
                  </a:lnTo>
                  <a:lnTo>
                    <a:pt x="94" y="10"/>
                  </a:lnTo>
                  <a:lnTo>
                    <a:pt x="94" y="2"/>
                  </a:lnTo>
                  <a:lnTo>
                    <a:pt x="100" y="2"/>
                  </a:lnTo>
                  <a:lnTo>
                    <a:pt x="107" y="2"/>
                  </a:lnTo>
                  <a:lnTo>
                    <a:pt x="114" y="2"/>
                  </a:lnTo>
                  <a:lnTo>
                    <a:pt x="120" y="3"/>
                  </a:lnTo>
                  <a:lnTo>
                    <a:pt x="122" y="13"/>
                  </a:lnTo>
                  <a:lnTo>
                    <a:pt x="123" y="18"/>
                  </a:lnTo>
                  <a:lnTo>
                    <a:pt x="125" y="22"/>
                  </a:lnTo>
                  <a:lnTo>
                    <a:pt x="126" y="23"/>
                  </a:lnTo>
                  <a:lnTo>
                    <a:pt x="127" y="23"/>
                  </a:lnTo>
                  <a:lnTo>
                    <a:pt x="128" y="23"/>
                  </a:lnTo>
                  <a:lnTo>
                    <a:pt x="130" y="23"/>
                  </a:lnTo>
                  <a:lnTo>
                    <a:pt x="130" y="18"/>
                  </a:lnTo>
                  <a:lnTo>
                    <a:pt x="130" y="13"/>
                  </a:lnTo>
                  <a:lnTo>
                    <a:pt x="130" y="10"/>
                  </a:lnTo>
                  <a:lnTo>
                    <a:pt x="128" y="5"/>
                  </a:lnTo>
                  <a:lnTo>
                    <a:pt x="133" y="5"/>
                  </a:lnTo>
                  <a:lnTo>
                    <a:pt x="137" y="5"/>
                  </a:lnTo>
                  <a:lnTo>
                    <a:pt x="142" y="5"/>
                  </a:lnTo>
                  <a:lnTo>
                    <a:pt x="146" y="5"/>
                  </a:lnTo>
                  <a:lnTo>
                    <a:pt x="148" y="11"/>
                  </a:lnTo>
                  <a:lnTo>
                    <a:pt x="151" y="17"/>
                  </a:lnTo>
                  <a:lnTo>
                    <a:pt x="152" y="24"/>
                  </a:lnTo>
                  <a:lnTo>
                    <a:pt x="154" y="31"/>
                  </a:lnTo>
                  <a:lnTo>
                    <a:pt x="159" y="37"/>
                  </a:lnTo>
                  <a:lnTo>
                    <a:pt x="164" y="43"/>
                  </a:lnTo>
                  <a:lnTo>
                    <a:pt x="169" y="50"/>
                  </a:lnTo>
                  <a:lnTo>
                    <a:pt x="170" y="57"/>
                  </a:lnTo>
                  <a:lnTo>
                    <a:pt x="163" y="63"/>
                  </a:lnTo>
                  <a:lnTo>
                    <a:pt x="159" y="63"/>
                  </a:lnTo>
                  <a:lnTo>
                    <a:pt x="157" y="62"/>
                  </a:lnTo>
                  <a:lnTo>
                    <a:pt x="148" y="58"/>
                  </a:lnTo>
                  <a:lnTo>
                    <a:pt x="151" y="66"/>
                  </a:lnTo>
                  <a:lnTo>
                    <a:pt x="151" y="74"/>
                  </a:lnTo>
                  <a:lnTo>
                    <a:pt x="146" y="80"/>
                  </a:lnTo>
                  <a:lnTo>
                    <a:pt x="133" y="85"/>
                  </a:lnTo>
                  <a:lnTo>
                    <a:pt x="131" y="83"/>
                  </a:lnTo>
                  <a:lnTo>
                    <a:pt x="128" y="79"/>
                  </a:lnTo>
                  <a:lnTo>
                    <a:pt x="126" y="76"/>
                  </a:lnTo>
                  <a:lnTo>
                    <a:pt x="123" y="73"/>
                  </a:lnTo>
                  <a:lnTo>
                    <a:pt x="122" y="73"/>
                  </a:lnTo>
                  <a:lnTo>
                    <a:pt x="121" y="73"/>
                  </a:lnTo>
                  <a:lnTo>
                    <a:pt x="120" y="73"/>
                  </a:lnTo>
                  <a:lnTo>
                    <a:pt x="125" y="86"/>
                  </a:lnTo>
                  <a:lnTo>
                    <a:pt x="126" y="94"/>
                  </a:lnTo>
                  <a:lnTo>
                    <a:pt x="120" y="100"/>
                  </a:lnTo>
                  <a:lnTo>
                    <a:pt x="107" y="111"/>
                  </a:lnTo>
                  <a:lnTo>
                    <a:pt x="100" y="101"/>
                  </a:lnTo>
                  <a:lnTo>
                    <a:pt x="95" y="92"/>
                  </a:lnTo>
                  <a:lnTo>
                    <a:pt x="89" y="83"/>
                  </a:lnTo>
                  <a:lnTo>
                    <a:pt x="85" y="73"/>
                  </a:lnTo>
                  <a:lnTo>
                    <a:pt x="84" y="74"/>
                  </a:lnTo>
                  <a:lnTo>
                    <a:pt x="83" y="74"/>
                  </a:lnTo>
                  <a:lnTo>
                    <a:pt x="81" y="74"/>
                  </a:lnTo>
                  <a:lnTo>
                    <a:pt x="85" y="85"/>
                  </a:lnTo>
                  <a:lnTo>
                    <a:pt x="90" y="96"/>
                  </a:lnTo>
                  <a:lnTo>
                    <a:pt x="95" y="107"/>
                  </a:lnTo>
                  <a:lnTo>
                    <a:pt x="97" y="120"/>
                  </a:lnTo>
                  <a:lnTo>
                    <a:pt x="94" y="123"/>
                  </a:lnTo>
                  <a:lnTo>
                    <a:pt x="90" y="127"/>
                  </a:lnTo>
                  <a:lnTo>
                    <a:pt x="85" y="129"/>
                  </a:lnTo>
                  <a:lnTo>
                    <a:pt x="79" y="132"/>
                  </a:lnTo>
                  <a:lnTo>
                    <a:pt x="74" y="124"/>
                  </a:lnTo>
                  <a:lnTo>
                    <a:pt x="72" y="120"/>
                  </a:lnTo>
                  <a:lnTo>
                    <a:pt x="69" y="117"/>
                  </a:lnTo>
                  <a:lnTo>
                    <a:pt x="67" y="116"/>
                  </a:lnTo>
                  <a:lnTo>
                    <a:pt x="68" y="121"/>
                  </a:lnTo>
                  <a:lnTo>
                    <a:pt x="70" y="127"/>
                  </a:lnTo>
                  <a:lnTo>
                    <a:pt x="73" y="133"/>
                  </a:lnTo>
                  <a:lnTo>
                    <a:pt x="74" y="139"/>
                  </a:lnTo>
                  <a:lnTo>
                    <a:pt x="72" y="143"/>
                  </a:lnTo>
                  <a:lnTo>
                    <a:pt x="68" y="147"/>
                  </a:lnTo>
                  <a:lnTo>
                    <a:pt x="63" y="150"/>
                  </a:lnTo>
                  <a:lnTo>
                    <a:pt x="57" y="152"/>
                  </a:lnTo>
                  <a:lnTo>
                    <a:pt x="43" y="132"/>
                  </a:lnTo>
                  <a:lnTo>
                    <a:pt x="33" y="115"/>
                  </a:lnTo>
                  <a:lnTo>
                    <a:pt x="23" y="96"/>
                  </a:lnTo>
                  <a:lnTo>
                    <a:pt x="17" y="79"/>
                  </a:lnTo>
                  <a:lnTo>
                    <a:pt x="11" y="62"/>
                  </a:lnTo>
                  <a:lnTo>
                    <a:pt x="6" y="42"/>
                  </a:lnTo>
                  <a:lnTo>
                    <a:pt x="2" y="22"/>
                  </a:lnTo>
                  <a:lnTo>
                    <a:pt x="0" y="0"/>
                  </a:lnTo>
                  <a:close/>
                </a:path>
              </a:pathLst>
            </a:custGeom>
            <a:solidFill>
              <a:srgbClr val="FFFF00"/>
            </a:solidFill>
            <a:ln w="9525">
              <a:noFill/>
              <a:round/>
              <a:headEnd/>
              <a:tailEnd/>
            </a:ln>
          </p:spPr>
          <p:txBody>
            <a:bodyPr/>
            <a:lstStyle/>
            <a:p>
              <a:endParaRPr lang="el-GR"/>
            </a:p>
          </p:txBody>
        </p:sp>
        <p:sp>
          <p:nvSpPr>
            <p:cNvPr id="41104" name="Freeform 889"/>
            <p:cNvSpPr>
              <a:spLocks/>
            </p:cNvSpPr>
            <p:nvPr/>
          </p:nvSpPr>
          <p:spPr bwMode="auto">
            <a:xfrm>
              <a:off x="4129" y="2656"/>
              <a:ext cx="6" cy="8"/>
            </a:xfrm>
            <a:custGeom>
              <a:avLst/>
              <a:gdLst>
                <a:gd name="T0" fmla="*/ 0 w 6"/>
                <a:gd name="T1" fmla="*/ 0 h 8"/>
                <a:gd name="T2" fmla="*/ 0 w 6"/>
                <a:gd name="T3" fmla="*/ 0 h 8"/>
                <a:gd name="T4" fmla="*/ 0 w 6"/>
                <a:gd name="T5" fmla="*/ 0 h 8"/>
                <a:gd name="T6" fmla="*/ 0 w 6"/>
                <a:gd name="T7" fmla="*/ 0 h 8"/>
                <a:gd name="T8" fmla="*/ 1 w 6"/>
                <a:gd name="T9" fmla="*/ 0 h 8"/>
                <a:gd name="T10" fmla="*/ 3 w 6"/>
                <a:gd name="T11" fmla="*/ 2 h 8"/>
                <a:gd name="T12" fmla="*/ 6 w 6"/>
                <a:gd name="T13" fmla="*/ 3 h 8"/>
                <a:gd name="T14" fmla="*/ 6 w 6"/>
                <a:gd name="T15" fmla="*/ 5 h 8"/>
                <a:gd name="T16" fmla="*/ 6 w 6"/>
                <a:gd name="T17" fmla="*/ 6 h 8"/>
                <a:gd name="T18" fmla="*/ 4 w 6"/>
                <a:gd name="T19" fmla="*/ 6 h 8"/>
                <a:gd name="T20" fmla="*/ 3 w 6"/>
                <a:gd name="T21" fmla="*/ 6 h 8"/>
                <a:gd name="T22" fmla="*/ 3 w 6"/>
                <a:gd name="T23" fmla="*/ 7 h 8"/>
                <a:gd name="T24" fmla="*/ 2 w 6"/>
                <a:gd name="T25" fmla="*/ 8 h 8"/>
                <a:gd name="T26" fmla="*/ 1 w 6"/>
                <a:gd name="T27" fmla="*/ 7 h 8"/>
                <a:gd name="T28" fmla="*/ 0 w 6"/>
                <a:gd name="T29" fmla="*/ 6 h 8"/>
                <a:gd name="T30" fmla="*/ 0 w 6"/>
                <a:gd name="T31" fmla="*/ 3 h 8"/>
                <a:gd name="T32" fmla="*/ 0 w 6"/>
                <a:gd name="T33" fmla="*/ 0 h 8"/>
                <a:gd name="T34" fmla="*/ 0 w 6"/>
                <a:gd name="T35" fmla="*/ 0 h 8"/>
                <a:gd name="T36" fmla="*/ 0 w 6"/>
                <a:gd name="T37" fmla="*/ 0 h 8"/>
                <a:gd name="T38" fmla="*/ 0 w 6"/>
                <a:gd name="T39" fmla="*/ 0 h 8"/>
                <a:gd name="T40" fmla="*/ 0 w 6"/>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8"/>
                <a:gd name="T65" fmla="*/ 6 w 6"/>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8">
                  <a:moveTo>
                    <a:pt x="0" y="0"/>
                  </a:moveTo>
                  <a:lnTo>
                    <a:pt x="0" y="0"/>
                  </a:lnTo>
                  <a:lnTo>
                    <a:pt x="1" y="0"/>
                  </a:lnTo>
                  <a:lnTo>
                    <a:pt x="3" y="2"/>
                  </a:lnTo>
                  <a:lnTo>
                    <a:pt x="6" y="3"/>
                  </a:lnTo>
                  <a:lnTo>
                    <a:pt x="6" y="5"/>
                  </a:lnTo>
                  <a:lnTo>
                    <a:pt x="6" y="6"/>
                  </a:lnTo>
                  <a:lnTo>
                    <a:pt x="4" y="6"/>
                  </a:lnTo>
                  <a:lnTo>
                    <a:pt x="3" y="6"/>
                  </a:lnTo>
                  <a:lnTo>
                    <a:pt x="3" y="7"/>
                  </a:lnTo>
                  <a:lnTo>
                    <a:pt x="2" y="8"/>
                  </a:lnTo>
                  <a:lnTo>
                    <a:pt x="1" y="7"/>
                  </a:lnTo>
                  <a:lnTo>
                    <a:pt x="0" y="6"/>
                  </a:lnTo>
                  <a:lnTo>
                    <a:pt x="0" y="3"/>
                  </a:lnTo>
                  <a:lnTo>
                    <a:pt x="0" y="0"/>
                  </a:lnTo>
                  <a:close/>
                </a:path>
              </a:pathLst>
            </a:custGeom>
            <a:solidFill>
              <a:srgbClr val="000000"/>
            </a:solidFill>
            <a:ln w="9525">
              <a:noFill/>
              <a:round/>
              <a:headEnd/>
              <a:tailEnd/>
            </a:ln>
          </p:spPr>
          <p:txBody>
            <a:bodyPr/>
            <a:lstStyle/>
            <a:p>
              <a:endParaRPr lang="el-GR"/>
            </a:p>
          </p:txBody>
        </p:sp>
        <p:sp>
          <p:nvSpPr>
            <p:cNvPr id="41105" name="Freeform 890"/>
            <p:cNvSpPr>
              <a:spLocks/>
            </p:cNvSpPr>
            <p:nvPr/>
          </p:nvSpPr>
          <p:spPr bwMode="auto">
            <a:xfrm>
              <a:off x="4156" y="2157"/>
              <a:ext cx="32" cy="13"/>
            </a:xfrm>
            <a:custGeom>
              <a:avLst/>
              <a:gdLst>
                <a:gd name="T0" fmla="*/ 1 w 32"/>
                <a:gd name="T1" fmla="*/ 8 h 13"/>
                <a:gd name="T2" fmla="*/ 10 w 32"/>
                <a:gd name="T3" fmla="*/ 5 h 13"/>
                <a:gd name="T4" fmla="*/ 18 w 32"/>
                <a:gd name="T5" fmla="*/ 2 h 13"/>
                <a:gd name="T6" fmla="*/ 26 w 32"/>
                <a:gd name="T7" fmla="*/ 0 h 13"/>
                <a:gd name="T8" fmla="*/ 32 w 32"/>
                <a:gd name="T9" fmla="*/ 0 h 13"/>
                <a:gd name="T10" fmla="*/ 32 w 32"/>
                <a:gd name="T11" fmla="*/ 0 h 13"/>
                <a:gd name="T12" fmla="*/ 32 w 32"/>
                <a:gd name="T13" fmla="*/ 1 h 13"/>
                <a:gd name="T14" fmla="*/ 32 w 32"/>
                <a:gd name="T15" fmla="*/ 2 h 13"/>
                <a:gd name="T16" fmla="*/ 32 w 32"/>
                <a:gd name="T17" fmla="*/ 3 h 13"/>
                <a:gd name="T18" fmla="*/ 17 w 32"/>
                <a:gd name="T19" fmla="*/ 8 h 13"/>
                <a:gd name="T20" fmla="*/ 8 w 32"/>
                <a:gd name="T21" fmla="*/ 11 h 13"/>
                <a:gd name="T22" fmla="*/ 3 w 32"/>
                <a:gd name="T23" fmla="*/ 12 h 13"/>
                <a:gd name="T24" fmla="*/ 0 w 32"/>
                <a:gd name="T25" fmla="*/ 13 h 13"/>
                <a:gd name="T26" fmla="*/ 1 w 32"/>
                <a:gd name="T27" fmla="*/ 12 h 13"/>
                <a:gd name="T28" fmla="*/ 1 w 32"/>
                <a:gd name="T29" fmla="*/ 11 h 13"/>
                <a:gd name="T30" fmla="*/ 1 w 32"/>
                <a:gd name="T31" fmla="*/ 10 h 13"/>
                <a:gd name="T32" fmla="*/ 1 w 32"/>
                <a:gd name="T33" fmla="*/ 8 h 13"/>
                <a:gd name="T34" fmla="*/ 1 w 32"/>
                <a:gd name="T35" fmla="*/ 8 h 13"/>
                <a:gd name="T36" fmla="*/ 1 w 32"/>
                <a:gd name="T37" fmla="*/ 8 h 13"/>
                <a:gd name="T38" fmla="*/ 1 w 32"/>
                <a:gd name="T39" fmla="*/ 8 h 13"/>
                <a:gd name="T40" fmla="*/ 1 w 32"/>
                <a:gd name="T41" fmla="*/ 8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3"/>
                <a:gd name="T65" fmla="*/ 32 w 3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3">
                  <a:moveTo>
                    <a:pt x="1" y="8"/>
                  </a:moveTo>
                  <a:lnTo>
                    <a:pt x="10" y="5"/>
                  </a:lnTo>
                  <a:lnTo>
                    <a:pt x="18" y="2"/>
                  </a:lnTo>
                  <a:lnTo>
                    <a:pt x="26" y="0"/>
                  </a:lnTo>
                  <a:lnTo>
                    <a:pt x="32" y="0"/>
                  </a:lnTo>
                  <a:lnTo>
                    <a:pt x="32" y="1"/>
                  </a:lnTo>
                  <a:lnTo>
                    <a:pt x="32" y="2"/>
                  </a:lnTo>
                  <a:lnTo>
                    <a:pt x="32" y="3"/>
                  </a:lnTo>
                  <a:lnTo>
                    <a:pt x="17" y="8"/>
                  </a:lnTo>
                  <a:lnTo>
                    <a:pt x="8" y="11"/>
                  </a:lnTo>
                  <a:lnTo>
                    <a:pt x="3" y="12"/>
                  </a:lnTo>
                  <a:lnTo>
                    <a:pt x="0" y="13"/>
                  </a:lnTo>
                  <a:lnTo>
                    <a:pt x="1" y="12"/>
                  </a:lnTo>
                  <a:lnTo>
                    <a:pt x="1" y="11"/>
                  </a:lnTo>
                  <a:lnTo>
                    <a:pt x="1" y="10"/>
                  </a:lnTo>
                  <a:lnTo>
                    <a:pt x="1" y="8"/>
                  </a:lnTo>
                  <a:close/>
                </a:path>
              </a:pathLst>
            </a:custGeom>
            <a:solidFill>
              <a:srgbClr val="000000"/>
            </a:solidFill>
            <a:ln w="9525">
              <a:noFill/>
              <a:round/>
              <a:headEnd/>
              <a:tailEnd/>
            </a:ln>
          </p:spPr>
          <p:txBody>
            <a:bodyPr/>
            <a:lstStyle/>
            <a:p>
              <a:endParaRPr lang="el-GR"/>
            </a:p>
          </p:txBody>
        </p:sp>
        <p:sp>
          <p:nvSpPr>
            <p:cNvPr id="41106" name="Freeform 891"/>
            <p:cNvSpPr>
              <a:spLocks/>
            </p:cNvSpPr>
            <p:nvPr/>
          </p:nvSpPr>
          <p:spPr bwMode="auto">
            <a:xfrm>
              <a:off x="4159" y="2275"/>
              <a:ext cx="70" cy="48"/>
            </a:xfrm>
            <a:custGeom>
              <a:avLst/>
              <a:gdLst>
                <a:gd name="T0" fmla="*/ 0 w 70"/>
                <a:gd name="T1" fmla="*/ 45 h 48"/>
                <a:gd name="T2" fmla="*/ 7 w 70"/>
                <a:gd name="T3" fmla="*/ 39 h 48"/>
                <a:gd name="T4" fmla="*/ 15 w 70"/>
                <a:gd name="T5" fmla="*/ 31 h 48"/>
                <a:gd name="T6" fmla="*/ 25 w 70"/>
                <a:gd name="T7" fmla="*/ 24 h 48"/>
                <a:gd name="T8" fmla="*/ 35 w 70"/>
                <a:gd name="T9" fmla="*/ 16 h 48"/>
                <a:gd name="T10" fmla="*/ 46 w 70"/>
                <a:gd name="T11" fmla="*/ 10 h 48"/>
                <a:gd name="T12" fmla="*/ 55 w 70"/>
                <a:gd name="T13" fmla="*/ 4 h 48"/>
                <a:gd name="T14" fmla="*/ 63 w 70"/>
                <a:gd name="T15" fmla="*/ 2 h 48"/>
                <a:gd name="T16" fmla="*/ 70 w 70"/>
                <a:gd name="T17" fmla="*/ 0 h 48"/>
                <a:gd name="T18" fmla="*/ 66 w 70"/>
                <a:gd name="T19" fmla="*/ 3 h 48"/>
                <a:gd name="T20" fmla="*/ 59 w 70"/>
                <a:gd name="T21" fmla="*/ 9 h 48"/>
                <a:gd name="T22" fmla="*/ 47 w 70"/>
                <a:gd name="T23" fmla="*/ 16 h 48"/>
                <a:gd name="T24" fmla="*/ 35 w 70"/>
                <a:gd name="T25" fmla="*/ 25 h 48"/>
                <a:gd name="T26" fmla="*/ 23 w 70"/>
                <a:gd name="T27" fmla="*/ 34 h 48"/>
                <a:gd name="T28" fmla="*/ 12 w 70"/>
                <a:gd name="T29" fmla="*/ 41 h 48"/>
                <a:gd name="T30" fmla="*/ 4 w 70"/>
                <a:gd name="T31" fmla="*/ 47 h 48"/>
                <a:gd name="T32" fmla="*/ 0 w 70"/>
                <a:gd name="T33" fmla="*/ 48 h 48"/>
                <a:gd name="T34" fmla="*/ 0 w 70"/>
                <a:gd name="T35" fmla="*/ 47 h 48"/>
                <a:gd name="T36" fmla="*/ 0 w 70"/>
                <a:gd name="T37" fmla="*/ 46 h 48"/>
                <a:gd name="T38" fmla="*/ 0 w 70"/>
                <a:gd name="T39" fmla="*/ 45 h 48"/>
                <a:gd name="T40" fmla="*/ 0 w 70"/>
                <a:gd name="T41" fmla="*/ 45 h 48"/>
                <a:gd name="T42" fmla="*/ 0 w 70"/>
                <a:gd name="T43" fmla="*/ 45 h 48"/>
                <a:gd name="T44" fmla="*/ 0 w 70"/>
                <a:gd name="T45" fmla="*/ 45 h 48"/>
                <a:gd name="T46" fmla="*/ 0 w 70"/>
                <a:gd name="T47" fmla="*/ 45 h 48"/>
                <a:gd name="T48" fmla="*/ 0 w 70"/>
                <a:gd name="T49" fmla="*/ 45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48"/>
                <a:gd name="T77" fmla="*/ 70 w 70"/>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48">
                  <a:moveTo>
                    <a:pt x="0" y="45"/>
                  </a:moveTo>
                  <a:lnTo>
                    <a:pt x="7" y="39"/>
                  </a:lnTo>
                  <a:lnTo>
                    <a:pt x="15" y="31"/>
                  </a:lnTo>
                  <a:lnTo>
                    <a:pt x="25" y="24"/>
                  </a:lnTo>
                  <a:lnTo>
                    <a:pt x="35" y="16"/>
                  </a:lnTo>
                  <a:lnTo>
                    <a:pt x="46" y="10"/>
                  </a:lnTo>
                  <a:lnTo>
                    <a:pt x="55" y="4"/>
                  </a:lnTo>
                  <a:lnTo>
                    <a:pt x="63" y="2"/>
                  </a:lnTo>
                  <a:lnTo>
                    <a:pt x="70" y="0"/>
                  </a:lnTo>
                  <a:lnTo>
                    <a:pt x="66" y="3"/>
                  </a:lnTo>
                  <a:lnTo>
                    <a:pt x="59" y="9"/>
                  </a:lnTo>
                  <a:lnTo>
                    <a:pt x="47" y="16"/>
                  </a:lnTo>
                  <a:lnTo>
                    <a:pt x="35" y="25"/>
                  </a:lnTo>
                  <a:lnTo>
                    <a:pt x="23" y="34"/>
                  </a:lnTo>
                  <a:lnTo>
                    <a:pt x="12" y="41"/>
                  </a:lnTo>
                  <a:lnTo>
                    <a:pt x="4" y="47"/>
                  </a:lnTo>
                  <a:lnTo>
                    <a:pt x="0" y="48"/>
                  </a:lnTo>
                  <a:lnTo>
                    <a:pt x="0" y="47"/>
                  </a:lnTo>
                  <a:lnTo>
                    <a:pt x="0" y="46"/>
                  </a:lnTo>
                  <a:lnTo>
                    <a:pt x="0" y="45"/>
                  </a:lnTo>
                  <a:close/>
                </a:path>
              </a:pathLst>
            </a:custGeom>
            <a:solidFill>
              <a:srgbClr val="000000"/>
            </a:solidFill>
            <a:ln w="9525">
              <a:noFill/>
              <a:round/>
              <a:headEnd/>
              <a:tailEnd/>
            </a:ln>
          </p:spPr>
          <p:txBody>
            <a:bodyPr/>
            <a:lstStyle/>
            <a:p>
              <a:endParaRPr lang="el-GR"/>
            </a:p>
          </p:txBody>
        </p:sp>
        <p:sp>
          <p:nvSpPr>
            <p:cNvPr id="41107" name="Freeform 892"/>
            <p:cNvSpPr>
              <a:spLocks/>
            </p:cNvSpPr>
            <p:nvPr/>
          </p:nvSpPr>
          <p:spPr bwMode="auto">
            <a:xfrm>
              <a:off x="4164" y="2603"/>
              <a:ext cx="13" cy="32"/>
            </a:xfrm>
            <a:custGeom>
              <a:avLst/>
              <a:gdLst>
                <a:gd name="T0" fmla="*/ 0 w 13"/>
                <a:gd name="T1" fmla="*/ 0 h 32"/>
                <a:gd name="T2" fmla="*/ 2 w 13"/>
                <a:gd name="T3" fmla="*/ 0 h 32"/>
                <a:gd name="T4" fmla="*/ 3 w 13"/>
                <a:gd name="T5" fmla="*/ 0 h 32"/>
                <a:gd name="T6" fmla="*/ 3 w 13"/>
                <a:gd name="T7" fmla="*/ 0 h 32"/>
                <a:gd name="T8" fmla="*/ 4 w 13"/>
                <a:gd name="T9" fmla="*/ 0 h 32"/>
                <a:gd name="T10" fmla="*/ 7 w 13"/>
                <a:gd name="T11" fmla="*/ 7 h 32"/>
                <a:gd name="T12" fmla="*/ 10 w 13"/>
                <a:gd name="T13" fmla="*/ 16 h 32"/>
                <a:gd name="T14" fmla="*/ 13 w 13"/>
                <a:gd name="T15" fmla="*/ 23 h 32"/>
                <a:gd name="T16" fmla="*/ 13 w 13"/>
                <a:gd name="T17" fmla="*/ 32 h 32"/>
                <a:gd name="T18" fmla="*/ 11 w 13"/>
                <a:gd name="T19" fmla="*/ 32 h 32"/>
                <a:gd name="T20" fmla="*/ 11 w 13"/>
                <a:gd name="T21" fmla="*/ 32 h 32"/>
                <a:gd name="T22" fmla="*/ 10 w 13"/>
                <a:gd name="T23" fmla="*/ 32 h 32"/>
                <a:gd name="T24" fmla="*/ 9 w 13"/>
                <a:gd name="T25" fmla="*/ 32 h 32"/>
                <a:gd name="T26" fmla="*/ 8 w 13"/>
                <a:gd name="T27" fmla="*/ 29 h 32"/>
                <a:gd name="T28" fmla="*/ 7 w 13"/>
                <a:gd name="T29" fmla="*/ 24 h 32"/>
                <a:gd name="T30" fmla="*/ 4 w 13"/>
                <a:gd name="T31" fmla="*/ 16 h 32"/>
                <a:gd name="T32" fmla="*/ 0 w 13"/>
                <a:gd name="T33" fmla="*/ 0 h 32"/>
                <a:gd name="T34" fmla="*/ 0 w 13"/>
                <a:gd name="T35" fmla="*/ 0 h 32"/>
                <a:gd name="T36" fmla="*/ 0 w 13"/>
                <a:gd name="T37" fmla="*/ 0 h 32"/>
                <a:gd name="T38" fmla="*/ 0 w 13"/>
                <a:gd name="T39" fmla="*/ 0 h 32"/>
                <a:gd name="T40" fmla="*/ 0 w 13"/>
                <a:gd name="T41" fmla="*/ 0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2"/>
                <a:gd name="T65" fmla="*/ 13 w 13"/>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2">
                  <a:moveTo>
                    <a:pt x="0" y="0"/>
                  </a:moveTo>
                  <a:lnTo>
                    <a:pt x="2" y="0"/>
                  </a:lnTo>
                  <a:lnTo>
                    <a:pt x="3" y="0"/>
                  </a:lnTo>
                  <a:lnTo>
                    <a:pt x="4" y="0"/>
                  </a:lnTo>
                  <a:lnTo>
                    <a:pt x="7" y="7"/>
                  </a:lnTo>
                  <a:lnTo>
                    <a:pt x="10" y="16"/>
                  </a:lnTo>
                  <a:lnTo>
                    <a:pt x="13" y="23"/>
                  </a:lnTo>
                  <a:lnTo>
                    <a:pt x="13" y="32"/>
                  </a:lnTo>
                  <a:lnTo>
                    <a:pt x="11" y="32"/>
                  </a:lnTo>
                  <a:lnTo>
                    <a:pt x="10" y="32"/>
                  </a:lnTo>
                  <a:lnTo>
                    <a:pt x="9" y="32"/>
                  </a:lnTo>
                  <a:lnTo>
                    <a:pt x="8" y="29"/>
                  </a:lnTo>
                  <a:lnTo>
                    <a:pt x="7" y="24"/>
                  </a:lnTo>
                  <a:lnTo>
                    <a:pt x="4" y="16"/>
                  </a:lnTo>
                  <a:lnTo>
                    <a:pt x="0" y="0"/>
                  </a:lnTo>
                  <a:close/>
                </a:path>
              </a:pathLst>
            </a:custGeom>
            <a:solidFill>
              <a:srgbClr val="000000"/>
            </a:solidFill>
            <a:ln w="9525">
              <a:noFill/>
              <a:round/>
              <a:headEnd/>
              <a:tailEnd/>
            </a:ln>
          </p:spPr>
          <p:txBody>
            <a:bodyPr/>
            <a:lstStyle/>
            <a:p>
              <a:endParaRPr lang="el-GR"/>
            </a:p>
          </p:txBody>
        </p:sp>
        <p:sp>
          <p:nvSpPr>
            <p:cNvPr id="41108" name="Freeform 893"/>
            <p:cNvSpPr>
              <a:spLocks/>
            </p:cNvSpPr>
            <p:nvPr/>
          </p:nvSpPr>
          <p:spPr bwMode="auto">
            <a:xfrm>
              <a:off x="4173" y="2884"/>
              <a:ext cx="26" cy="16"/>
            </a:xfrm>
            <a:custGeom>
              <a:avLst/>
              <a:gdLst>
                <a:gd name="T0" fmla="*/ 0 w 26"/>
                <a:gd name="T1" fmla="*/ 0 h 16"/>
                <a:gd name="T2" fmla="*/ 5 w 26"/>
                <a:gd name="T3" fmla="*/ 0 h 16"/>
                <a:gd name="T4" fmla="*/ 14 w 26"/>
                <a:gd name="T5" fmla="*/ 4 h 16"/>
                <a:gd name="T6" fmla="*/ 21 w 26"/>
                <a:gd name="T7" fmla="*/ 7 h 16"/>
                <a:gd name="T8" fmla="*/ 26 w 26"/>
                <a:gd name="T9" fmla="*/ 10 h 16"/>
                <a:gd name="T10" fmla="*/ 25 w 26"/>
                <a:gd name="T11" fmla="*/ 11 h 16"/>
                <a:gd name="T12" fmla="*/ 25 w 26"/>
                <a:gd name="T13" fmla="*/ 12 h 16"/>
                <a:gd name="T14" fmla="*/ 25 w 26"/>
                <a:gd name="T15" fmla="*/ 14 h 16"/>
                <a:gd name="T16" fmla="*/ 25 w 26"/>
                <a:gd name="T17" fmla="*/ 16 h 16"/>
                <a:gd name="T18" fmla="*/ 19 w 26"/>
                <a:gd name="T19" fmla="*/ 15 h 16"/>
                <a:gd name="T20" fmla="*/ 9 w 26"/>
                <a:gd name="T21" fmla="*/ 11 h 16"/>
                <a:gd name="T22" fmla="*/ 1 w 26"/>
                <a:gd name="T23" fmla="*/ 6 h 16"/>
                <a:gd name="T24" fmla="*/ 0 w 26"/>
                <a:gd name="T25" fmla="*/ 0 h 16"/>
                <a:gd name="T26" fmla="*/ 0 w 26"/>
                <a:gd name="T27" fmla="*/ 0 h 16"/>
                <a:gd name="T28" fmla="*/ 0 w 26"/>
                <a:gd name="T29" fmla="*/ 0 h 16"/>
                <a:gd name="T30" fmla="*/ 0 w 26"/>
                <a:gd name="T31" fmla="*/ 0 h 16"/>
                <a:gd name="T32" fmla="*/ 0 w 2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6"/>
                <a:gd name="T53" fmla="*/ 26 w 2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6">
                  <a:moveTo>
                    <a:pt x="0" y="0"/>
                  </a:moveTo>
                  <a:lnTo>
                    <a:pt x="5" y="0"/>
                  </a:lnTo>
                  <a:lnTo>
                    <a:pt x="14" y="4"/>
                  </a:lnTo>
                  <a:lnTo>
                    <a:pt x="21" y="7"/>
                  </a:lnTo>
                  <a:lnTo>
                    <a:pt x="26" y="10"/>
                  </a:lnTo>
                  <a:lnTo>
                    <a:pt x="25" y="11"/>
                  </a:lnTo>
                  <a:lnTo>
                    <a:pt x="25" y="12"/>
                  </a:lnTo>
                  <a:lnTo>
                    <a:pt x="25" y="14"/>
                  </a:lnTo>
                  <a:lnTo>
                    <a:pt x="25" y="16"/>
                  </a:lnTo>
                  <a:lnTo>
                    <a:pt x="19" y="15"/>
                  </a:lnTo>
                  <a:lnTo>
                    <a:pt x="9" y="11"/>
                  </a:lnTo>
                  <a:lnTo>
                    <a:pt x="1" y="6"/>
                  </a:lnTo>
                  <a:lnTo>
                    <a:pt x="0" y="0"/>
                  </a:lnTo>
                  <a:close/>
                </a:path>
              </a:pathLst>
            </a:custGeom>
            <a:solidFill>
              <a:srgbClr val="000000"/>
            </a:solidFill>
            <a:ln w="9525">
              <a:noFill/>
              <a:round/>
              <a:headEnd/>
              <a:tailEnd/>
            </a:ln>
          </p:spPr>
          <p:txBody>
            <a:bodyPr/>
            <a:lstStyle/>
            <a:p>
              <a:endParaRPr lang="el-GR"/>
            </a:p>
          </p:txBody>
        </p:sp>
        <p:sp>
          <p:nvSpPr>
            <p:cNvPr id="41109" name="Freeform 894"/>
            <p:cNvSpPr>
              <a:spLocks/>
            </p:cNvSpPr>
            <p:nvPr/>
          </p:nvSpPr>
          <p:spPr bwMode="auto">
            <a:xfrm>
              <a:off x="4192" y="2604"/>
              <a:ext cx="163" cy="175"/>
            </a:xfrm>
            <a:custGeom>
              <a:avLst/>
              <a:gdLst>
                <a:gd name="T0" fmla="*/ 18 w 163"/>
                <a:gd name="T1" fmla="*/ 86 h 175"/>
                <a:gd name="T2" fmla="*/ 34 w 163"/>
                <a:gd name="T3" fmla="*/ 97 h 175"/>
                <a:gd name="T4" fmla="*/ 55 w 163"/>
                <a:gd name="T5" fmla="*/ 107 h 175"/>
                <a:gd name="T6" fmla="*/ 39 w 163"/>
                <a:gd name="T7" fmla="*/ 92 h 175"/>
                <a:gd name="T8" fmla="*/ 23 w 163"/>
                <a:gd name="T9" fmla="*/ 78 h 175"/>
                <a:gd name="T10" fmla="*/ 28 w 163"/>
                <a:gd name="T11" fmla="*/ 71 h 175"/>
                <a:gd name="T12" fmla="*/ 39 w 163"/>
                <a:gd name="T13" fmla="*/ 65 h 175"/>
                <a:gd name="T14" fmla="*/ 60 w 163"/>
                <a:gd name="T15" fmla="*/ 81 h 175"/>
                <a:gd name="T16" fmla="*/ 82 w 163"/>
                <a:gd name="T17" fmla="*/ 96 h 175"/>
                <a:gd name="T18" fmla="*/ 96 w 163"/>
                <a:gd name="T19" fmla="*/ 97 h 175"/>
                <a:gd name="T20" fmla="*/ 72 w 163"/>
                <a:gd name="T21" fmla="*/ 81 h 175"/>
                <a:gd name="T22" fmla="*/ 48 w 163"/>
                <a:gd name="T23" fmla="*/ 64 h 175"/>
                <a:gd name="T24" fmla="*/ 53 w 163"/>
                <a:gd name="T25" fmla="*/ 49 h 175"/>
                <a:gd name="T26" fmla="*/ 63 w 163"/>
                <a:gd name="T27" fmla="*/ 49 h 175"/>
                <a:gd name="T28" fmla="*/ 81 w 163"/>
                <a:gd name="T29" fmla="*/ 60 h 175"/>
                <a:gd name="T30" fmla="*/ 100 w 163"/>
                <a:gd name="T31" fmla="*/ 70 h 175"/>
                <a:gd name="T32" fmla="*/ 101 w 163"/>
                <a:gd name="T33" fmla="*/ 66 h 175"/>
                <a:gd name="T34" fmla="*/ 86 w 163"/>
                <a:gd name="T35" fmla="*/ 55 h 175"/>
                <a:gd name="T36" fmla="*/ 70 w 163"/>
                <a:gd name="T37" fmla="*/ 44 h 175"/>
                <a:gd name="T38" fmla="*/ 75 w 163"/>
                <a:gd name="T39" fmla="*/ 29 h 175"/>
                <a:gd name="T40" fmla="*/ 93 w 163"/>
                <a:gd name="T41" fmla="*/ 23 h 175"/>
                <a:gd name="T42" fmla="*/ 115 w 163"/>
                <a:gd name="T43" fmla="*/ 32 h 175"/>
                <a:gd name="T44" fmla="*/ 116 w 163"/>
                <a:gd name="T45" fmla="*/ 29 h 175"/>
                <a:gd name="T46" fmla="*/ 110 w 163"/>
                <a:gd name="T47" fmla="*/ 23 h 175"/>
                <a:gd name="T48" fmla="*/ 98 w 163"/>
                <a:gd name="T49" fmla="*/ 10 h 175"/>
                <a:gd name="T50" fmla="*/ 110 w 163"/>
                <a:gd name="T51" fmla="*/ 0 h 175"/>
                <a:gd name="T52" fmla="*/ 129 w 163"/>
                <a:gd name="T53" fmla="*/ 7 h 175"/>
                <a:gd name="T54" fmla="*/ 149 w 163"/>
                <a:gd name="T55" fmla="*/ 16 h 175"/>
                <a:gd name="T56" fmla="*/ 163 w 163"/>
                <a:gd name="T57" fmla="*/ 24 h 175"/>
                <a:gd name="T58" fmla="*/ 163 w 163"/>
                <a:gd name="T59" fmla="*/ 36 h 175"/>
                <a:gd name="T60" fmla="*/ 153 w 163"/>
                <a:gd name="T61" fmla="*/ 33 h 175"/>
                <a:gd name="T62" fmla="*/ 150 w 163"/>
                <a:gd name="T63" fmla="*/ 34 h 175"/>
                <a:gd name="T64" fmla="*/ 152 w 163"/>
                <a:gd name="T65" fmla="*/ 37 h 175"/>
                <a:gd name="T66" fmla="*/ 161 w 163"/>
                <a:gd name="T67" fmla="*/ 43 h 175"/>
                <a:gd name="T68" fmla="*/ 161 w 163"/>
                <a:gd name="T69" fmla="*/ 64 h 175"/>
                <a:gd name="T70" fmla="*/ 145 w 163"/>
                <a:gd name="T71" fmla="*/ 65 h 175"/>
                <a:gd name="T72" fmla="*/ 128 w 163"/>
                <a:gd name="T73" fmla="*/ 60 h 175"/>
                <a:gd name="T74" fmla="*/ 128 w 163"/>
                <a:gd name="T75" fmla="*/ 63 h 175"/>
                <a:gd name="T76" fmla="*/ 154 w 163"/>
                <a:gd name="T77" fmla="*/ 75 h 175"/>
                <a:gd name="T78" fmla="*/ 161 w 163"/>
                <a:gd name="T79" fmla="*/ 92 h 175"/>
                <a:gd name="T80" fmla="*/ 155 w 163"/>
                <a:gd name="T81" fmla="*/ 103 h 175"/>
                <a:gd name="T82" fmla="*/ 132 w 163"/>
                <a:gd name="T83" fmla="*/ 99 h 175"/>
                <a:gd name="T84" fmla="*/ 153 w 163"/>
                <a:gd name="T85" fmla="*/ 111 h 175"/>
                <a:gd name="T86" fmla="*/ 160 w 163"/>
                <a:gd name="T87" fmla="*/ 124 h 175"/>
                <a:gd name="T88" fmla="*/ 144 w 163"/>
                <a:gd name="T89" fmla="*/ 132 h 175"/>
                <a:gd name="T90" fmla="*/ 128 w 163"/>
                <a:gd name="T91" fmla="*/ 129 h 175"/>
                <a:gd name="T92" fmla="*/ 143 w 163"/>
                <a:gd name="T93" fmla="*/ 138 h 175"/>
                <a:gd name="T94" fmla="*/ 159 w 163"/>
                <a:gd name="T95" fmla="*/ 159 h 175"/>
                <a:gd name="T96" fmla="*/ 137 w 163"/>
                <a:gd name="T97" fmla="*/ 171 h 175"/>
                <a:gd name="T98" fmla="*/ 74 w 163"/>
                <a:gd name="T99" fmla="*/ 152 h 175"/>
                <a:gd name="T100" fmla="*/ 17 w 163"/>
                <a:gd name="T101" fmla="*/ 116 h 175"/>
                <a:gd name="T102" fmla="*/ 0 w 163"/>
                <a:gd name="T103" fmla="*/ 97 h 175"/>
                <a:gd name="T104" fmla="*/ 0 w 163"/>
                <a:gd name="T105" fmla="*/ 96 h 175"/>
                <a:gd name="T106" fmla="*/ 0 w 163"/>
                <a:gd name="T107" fmla="*/ 96 h 1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3"/>
                <a:gd name="T163" fmla="*/ 0 h 175"/>
                <a:gd name="T164" fmla="*/ 163 w 163"/>
                <a:gd name="T165" fmla="*/ 175 h 1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3" h="175">
                  <a:moveTo>
                    <a:pt x="0" y="96"/>
                  </a:moveTo>
                  <a:lnTo>
                    <a:pt x="9" y="89"/>
                  </a:lnTo>
                  <a:lnTo>
                    <a:pt x="18" y="86"/>
                  </a:lnTo>
                  <a:lnTo>
                    <a:pt x="24" y="89"/>
                  </a:lnTo>
                  <a:lnTo>
                    <a:pt x="29" y="92"/>
                  </a:lnTo>
                  <a:lnTo>
                    <a:pt x="34" y="97"/>
                  </a:lnTo>
                  <a:lnTo>
                    <a:pt x="39" y="103"/>
                  </a:lnTo>
                  <a:lnTo>
                    <a:pt x="47" y="107"/>
                  </a:lnTo>
                  <a:lnTo>
                    <a:pt x="55" y="107"/>
                  </a:lnTo>
                  <a:lnTo>
                    <a:pt x="51" y="103"/>
                  </a:lnTo>
                  <a:lnTo>
                    <a:pt x="48" y="100"/>
                  </a:lnTo>
                  <a:lnTo>
                    <a:pt x="39" y="92"/>
                  </a:lnTo>
                  <a:lnTo>
                    <a:pt x="23" y="80"/>
                  </a:lnTo>
                  <a:lnTo>
                    <a:pt x="23" y="79"/>
                  </a:lnTo>
                  <a:lnTo>
                    <a:pt x="23" y="78"/>
                  </a:lnTo>
                  <a:lnTo>
                    <a:pt x="23" y="76"/>
                  </a:lnTo>
                  <a:lnTo>
                    <a:pt x="22" y="76"/>
                  </a:lnTo>
                  <a:lnTo>
                    <a:pt x="28" y="71"/>
                  </a:lnTo>
                  <a:lnTo>
                    <a:pt x="32" y="69"/>
                  </a:lnTo>
                  <a:lnTo>
                    <a:pt x="35" y="66"/>
                  </a:lnTo>
                  <a:lnTo>
                    <a:pt x="39" y="65"/>
                  </a:lnTo>
                  <a:lnTo>
                    <a:pt x="45" y="71"/>
                  </a:lnTo>
                  <a:lnTo>
                    <a:pt x="53" y="76"/>
                  </a:lnTo>
                  <a:lnTo>
                    <a:pt x="60" y="81"/>
                  </a:lnTo>
                  <a:lnTo>
                    <a:pt x="68" y="87"/>
                  </a:lnTo>
                  <a:lnTo>
                    <a:pt x="75" y="91"/>
                  </a:lnTo>
                  <a:lnTo>
                    <a:pt x="82" y="96"/>
                  </a:lnTo>
                  <a:lnTo>
                    <a:pt x="91" y="100"/>
                  </a:lnTo>
                  <a:lnTo>
                    <a:pt x="98" y="102"/>
                  </a:lnTo>
                  <a:lnTo>
                    <a:pt x="96" y="97"/>
                  </a:lnTo>
                  <a:lnTo>
                    <a:pt x="90" y="92"/>
                  </a:lnTo>
                  <a:lnTo>
                    <a:pt x="81" y="87"/>
                  </a:lnTo>
                  <a:lnTo>
                    <a:pt x="72" y="81"/>
                  </a:lnTo>
                  <a:lnTo>
                    <a:pt x="63" y="76"/>
                  </a:lnTo>
                  <a:lnTo>
                    <a:pt x="54" y="70"/>
                  </a:lnTo>
                  <a:lnTo>
                    <a:pt x="48" y="64"/>
                  </a:lnTo>
                  <a:lnTo>
                    <a:pt x="44" y="57"/>
                  </a:lnTo>
                  <a:lnTo>
                    <a:pt x="49" y="53"/>
                  </a:lnTo>
                  <a:lnTo>
                    <a:pt x="53" y="49"/>
                  </a:lnTo>
                  <a:lnTo>
                    <a:pt x="56" y="47"/>
                  </a:lnTo>
                  <a:lnTo>
                    <a:pt x="60" y="45"/>
                  </a:lnTo>
                  <a:lnTo>
                    <a:pt x="63" y="49"/>
                  </a:lnTo>
                  <a:lnTo>
                    <a:pt x="68" y="53"/>
                  </a:lnTo>
                  <a:lnTo>
                    <a:pt x="74" y="57"/>
                  </a:lnTo>
                  <a:lnTo>
                    <a:pt x="81" y="60"/>
                  </a:lnTo>
                  <a:lnTo>
                    <a:pt x="87" y="64"/>
                  </a:lnTo>
                  <a:lnTo>
                    <a:pt x="95" y="68"/>
                  </a:lnTo>
                  <a:lnTo>
                    <a:pt x="100" y="70"/>
                  </a:lnTo>
                  <a:lnTo>
                    <a:pt x="105" y="71"/>
                  </a:lnTo>
                  <a:lnTo>
                    <a:pt x="106" y="70"/>
                  </a:lnTo>
                  <a:lnTo>
                    <a:pt x="101" y="66"/>
                  </a:lnTo>
                  <a:lnTo>
                    <a:pt x="96" y="63"/>
                  </a:lnTo>
                  <a:lnTo>
                    <a:pt x="91" y="59"/>
                  </a:lnTo>
                  <a:lnTo>
                    <a:pt x="86" y="55"/>
                  </a:lnTo>
                  <a:lnTo>
                    <a:pt x="80" y="52"/>
                  </a:lnTo>
                  <a:lnTo>
                    <a:pt x="75" y="48"/>
                  </a:lnTo>
                  <a:lnTo>
                    <a:pt x="70" y="44"/>
                  </a:lnTo>
                  <a:lnTo>
                    <a:pt x="65" y="39"/>
                  </a:lnTo>
                  <a:lnTo>
                    <a:pt x="70" y="34"/>
                  </a:lnTo>
                  <a:lnTo>
                    <a:pt x="75" y="29"/>
                  </a:lnTo>
                  <a:lnTo>
                    <a:pt x="79" y="26"/>
                  </a:lnTo>
                  <a:lnTo>
                    <a:pt x="84" y="21"/>
                  </a:lnTo>
                  <a:lnTo>
                    <a:pt x="93" y="23"/>
                  </a:lnTo>
                  <a:lnTo>
                    <a:pt x="101" y="28"/>
                  </a:lnTo>
                  <a:lnTo>
                    <a:pt x="108" y="31"/>
                  </a:lnTo>
                  <a:lnTo>
                    <a:pt x="115" y="32"/>
                  </a:lnTo>
                  <a:lnTo>
                    <a:pt x="116" y="31"/>
                  </a:lnTo>
                  <a:lnTo>
                    <a:pt x="116" y="29"/>
                  </a:lnTo>
                  <a:lnTo>
                    <a:pt x="112" y="26"/>
                  </a:lnTo>
                  <a:lnTo>
                    <a:pt x="110" y="23"/>
                  </a:lnTo>
                  <a:lnTo>
                    <a:pt x="105" y="20"/>
                  </a:lnTo>
                  <a:lnTo>
                    <a:pt x="95" y="13"/>
                  </a:lnTo>
                  <a:lnTo>
                    <a:pt x="98" y="10"/>
                  </a:lnTo>
                  <a:lnTo>
                    <a:pt x="102" y="6"/>
                  </a:lnTo>
                  <a:lnTo>
                    <a:pt x="106" y="3"/>
                  </a:lnTo>
                  <a:lnTo>
                    <a:pt x="110" y="0"/>
                  </a:lnTo>
                  <a:lnTo>
                    <a:pt x="116" y="1"/>
                  </a:lnTo>
                  <a:lnTo>
                    <a:pt x="123" y="3"/>
                  </a:lnTo>
                  <a:lnTo>
                    <a:pt x="129" y="7"/>
                  </a:lnTo>
                  <a:lnTo>
                    <a:pt x="136" y="10"/>
                  </a:lnTo>
                  <a:lnTo>
                    <a:pt x="142" y="13"/>
                  </a:lnTo>
                  <a:lnTo>
                    <a:pt x="149" y="16"/>
                  </a:lnTo>
                  <a:lnTo>
                    <a:pt x="155" y="18"/>
                  </a:lnTo>
                  <a:lnTo>
                    <a:pt x="163" y="21"/>
                  </a:lnTo>
                  <a:lnTo>
                    <a:pt x="163" y="24"/>
                  </a:lnTo>
                  <a:lnTo>
                    <a:pt x="163" y="28"/>
                  </a:lnTo>
                  <a:lnTo>
                    <a:pt x="163" y="32"/>
                  </a:lnTo>
                  <a:lnTo>
                    <a:pt x="163" y="36"/>
                  </a:lnTo>
                  <a:lnTo>
                    <a:pt x="159" y="34"/>
                  </a:lnTo>
                  <a:lnTo>
                    <a:pt x="157" y="34"/>
                  </a:lnTo>
                  <a:lnTo>
                    <a:pt x="153" y="33"/>
                  </a:lnTo>
                  <a:lnTo>
                    <a:pt x="150" y="33"/>
                  </a:lnTo>
                  <a:lnTo>
                    <a:pt x="150" y="34"/>
                  </a:lnTo>
                  <a:lnTo>
                    <a:pt x="149" y="34"/>
                  </a:lnTo>
                  <a:lnTo>
                    <a:pt x="149" y="36"/>
                  </a:lnTo>
                  <a:lnTo>
                    <a:pt x="152" y="37"/>
                  </a:lnTo>
                  <a:lnTo>
                    <a:pt x="155" y="39"/>
                  </a:lnTo>
                  <a:lnTo>
                    <a:pt x="159" y="40"/>
                  </a:lnTo>
                  <a:lnTo>
                    <a:pt x="161" y="43"/>
                  </a:lnTo>
                  <a:lnTo>
                    <a:pt x="161" y="49"/>
                  </a:lnTo>
                  <a:lnTo>
                    <a:pt x="161" y="57"/>
                  </a:lnTo>
                  <a:lnTo>
                    <a:pt x="161" y="64"/>
                  </a:lnTo>
                  <a:lnTo>
                    <a:pt x="161" y="70"/>
                  </a:lnTo>
                  <a:lnTo>
                    <a:pt x="153" y="68"/>
                  </a:lnTo>
                  <a:lnTo>
                    <a:pt x="145" y="65"/>
                  </a:lnTo>
                  <a:lnTo>
                    <a:pt x="137" y="61"/>
                  </a:lnTo>
                  <a:lnTo>
                    <a:pt x="128" y="59"/>
                  </a:lnTo>
                  <a:lnTo>
                    <a:pt x="128" y="60"/>
                  </a:lnTo>
                  <a:lnTo>
                    <a:pt x="128" y="61"/>
                  </a:lnTo>
                  <a:lnTo>
                    <a:pt x="128" y="63"/>
                  </a:lnTo>
                  <a:lnTo>
                    <a:pt x="137" y="66"/>
                  </a:lnTo>
                  <a:lnTo>
                    <a:pt x="145" y="71"/>
                  </a:lnTo>
                  <a:lnTo>
                    <a:pt x="154" y="75"/>
                  </a:lnTo>
                  <a:lnTo>
                    <a:pt x="160" y="80"/>
                  </a:lnTo>
                  <a:lnTo>
                    <a:pt x="160" y="86"/>
                  </a:lnTo>
                  <a:lnTo>
                    <a:pt x="161" y="92"/>
                  </a:lnTo>
                  <a:lnTo>
                    <a:pt x="161" y="99"/>
                  </a:lnTo>
                  <a:lnTo>
                    <a:pt x="161" y="105"/>
                  </a:lnTo>
                  <a:lnTo>
                    <a:pt x="155" y="103"/>
                  </a:lnTo>
                  <a:lnTo>
                    <a:pt x="148" y="100"/>
                  </a:lnTo>
                  <a:lnTo>
                    <a:pt x="139" y="99"/>
                  </a:lnTo>
                  <a:lnTo>
                    <a:pt x="132" y="99"/>
                  </a:lnTo>
                  <a:lnTo>
                    <a:pt x="138" y="103"/>
                  </a:lnTo>
                  <a:lnTo>
                    <a:pt x="145" y="107"/>
                  </a:lnTo>
                  <a:lnTo>
                    <a:pt x="153" y="111"/>
                  </a:lnTo>
                  <a:lnTo>
                    <a:pt x="160" y="115"/>
                  </a:lnTo>
                  <a:lnTo>
                    <a:pt x="160" y="120"/>
                  </a:lnTo>
                  <a:lnTo>
                    <a:pt x="160" y="124"/>
                  </a:lnTo>
                  <a:lnTo>
                    <a:pt x="160" y="131"/>
                  </a:lnTo>
                  <a:lnTo>
                    <a:pt x="160" y="136"/>
                  </a:lnTo>
                  <a:lnTo>
                    <a:pt x="144" y="132"/>
                  </a:lnTo>
                  <a:lnTo>
                    <a:pt x="136" y="129"/>
                  </a:lnTo>
                  <a:lnTo>
                    <a:pt x="132" y="129"/>
                  </a:lnTo>
                  <a:lnTo>
                    <a:pt x="128" y="129"/>
                  </a:lnTo>
                  <a:lnTo>
                    <a:pt x="131" y="132"/>
                  </a:lnTo>
                  <a:lnTo>
                    <a:pt x="134" y="134"/>
                  </a:lnTo>
                  <a:lnTo>
                    <a:pt x="143" y="138"/>
                  </a:lnTo>
                  <a:lnTo>
                    <a:pt x="159" y="144"/>
                  </a:lnTo>
                  <a:lnTo>
                    <a:pt x="159" y="152"/>
                  </a:lnTo>
                  <a:lnTo>
                    <a:pt x="159" y="159"/>
                  </a:lnTo>
                  <a:lnTo>
                    <a:pt x="159" y="168"/>
                  </a:lnTo>
                  <a:lnTo>
                    <a:pt x="159" y="175"/>
                  </a:lnTo>
                  <a:lnTo>
                    <a:pt x="137" y="171"/>
                  </a:lnTo>
                  <a:lnTo>
                    <a:pt x="115" y="165"/>
                  </a:lnTo>
                  <a:lnTo>
                    <a:pt x="93" y="159"/>
                  </a:lnTo>
                  <a:lnTo>
                    <a:pt x="74" y="152"/>
                  </a:lnTo>
                  <a:lnTo>
                    <a:pt x="54" y="142"/>
                  </a:lnTo>
                  <a:lnTo>
                    <a:pt x="35" y="129"/>
                  </a:lnTo>
                  <a:lnTo>
                    <a:pt x="17" y="116"/>
                  </a:lnTo>
                  <a:lnTo>
                    <a:pt x="0" y="100"/>
                  </a:lnTo>
                  <a:lnTo>
                    <a:pt x="0" y="99"/>
                  </a:lnTo>
                  <a:lnTo>
                    <a:pt x="0" y="97"/>
                  </a:lnTo>
                  <a:lnTo>
                    <a:pt x="0" y="96"/>
                  </a:lnTo>
                  <a:close/>
                </a:path>
              </a:pathLst>
            </a:custGeom>
            <a:solidFill>
              <a:srgbClr val="FF0000"/>
            </a:solidFill>
            <a:ln w="9525">
              <a:noFill/>
              <a:round/>
              <a:headEnd/>
              <a:tailEnd/>
            </a:ln>
          </p:spPr>
          <p:txBody>
            <a:bodyPr/>
            <a:lstStyle/>
            <a:p>
              <a:endParaRPr lang="el-GR"/>
            </a:p>
          </p:txBody>
        </p:sp>
        <p:sp>
          <p:nvSpPr>
            <p:cNvPr id="41110" name="Freeform 895"/>
            <p:cNvSpPr>
              <a:spLocks/>
            </p:cNvSpPr>
            <p:nvPr/>
          </p:nvSpPr>
          <p:spPr bwMode="auto">
            <a:xfrm>
              <a:off x="4199" y="2299"/>
              <a:ext cx="161" cy="168"/>
            </a:xfrm>
            <a:custGeom>
              <a:avLst/>
              <a:gdLst>
                <a:gd name="T0" fmla="*/ 38 w 161"/>
                <a:gd name="T1" fmla="*/ 39 h 168"/>
                <a:gd name="T2" fmla="*/ 95 w 161"/>
                <a:gd name="T3" fmla="*/ 11 h 168"/>
                <a:gd name="T4" fmla="*/ 161 w 161"/>
                <a:gd name="T5" fmla="*/ 0 h 168"/>
                <a:gd name="T6" fmla="*/ 161 w 161"/>
                <a:gd name="T7" fmla="*/ 13 h 168"/>
                <a:gd name="T8" fmla="*/ 143 w 161"/>
                <a:gd name="T9" fmla="*/ 21 h 168"/>
                <a:gd name="T10" fmla="*/ 126 w 161"/>
                <a:gd name="T11" fmla="*/ 24 h 168"/>
                <a:gd name="T12" fmla="*/ 125 w 161"/>
                <a:gd name="T13" fmla="*/ 26 h 168"/>
                <a:gd name="T14" fmla="*/ 154 w 161"/>
                <a:gd name="T15" fmla="*/ 27 h 168"/>
                <a:gd name="T16" fmla="*/ 159 w 161"/>
                <a:gd name="T17" fmla="*/ 37 h 168"/>
                <a:gd name="T18" fmla="*/ 153 w 161"/>
                <a:gd name="T19" fmla="*/ 48 h 168"/>
                <a:gd name="T20" fmla="*/ 137 w 161"/>
                <a:gd name="T21" fmla="*/ 52 h 168"/>
                <a:gd name="T22" fmla="*/ 117 w 161"/>
                <a:gd name="T23" fmla="*/ 57 h 168"/>
                <a:gd name="T24" fmla="*/ 111 w 161"/>
                <a:gd name="T25" fmla="*/ 60 h 168"/>
                <a:gd name="T26" fmla="*/ 119 w 161"/>
                <a:gd name="T27" fmla="*/ 60 h 168"/>
                <a:gd name="T28" fmla="*/ 133 w 161"/>
                <a:gd name="T29" fmla="*/ 58 h 168"/>
                <a:gd name="T30" fmla="*/ 151 w 161"/>
                <a:gd name="T31" fmla="*/ 57 h 168"/>
                <a:gd name="T32" fmla="*/ 159 w 161"/>
                <a:gd name="T33" fmla="*/ 65 h 168"/>
                <a:gd name="T34" fmla="*/ 151 w 161"/>
                <a:gd name="T35" fmla="*/ 78 h 168"/>
                <a:gd name="T36" fmla="*/ 138 w 161"/>
                <a:gd name="T37" fmla="*/ 84 h 168"/>
                <a:gd name="T38" fmla="*/ 154 w 161"/>
                <a:gd name="T39" fmla="*/ 84 h 168"/>
                <a:gd name="T40" fmla="*/ 159 w 161"/>
                <a:gd name="T41" fmla="*/ 92 h 168"/>
                <a:gd name="T42" fmla="*/ 154 w 161"/>
                <a:gd name="T43" fmla="*/ 102 h 168"/>
                <a:gd name="T44" fmla="*/ 140 w 161"/>
                <a:gd name="T45" fmla="*/ 105 h 168"/>
                <a:gd name="T46" fmla="*/ 124 w 161"/>
                <a:gd name="T47" fmla="*/ 108 h 168"/>
                <a:gd name="T48" fmla="*/ 117 w 161"/>
                <a:gd name="T49" fmla="*/ 111 h 168"/>
                <a:gd name="T50" fmla="*/ 122 w 161"/>
                <a:gd name="T51" fmla="*/ 112 h 168"/>
                <a:gd name="T52" fmla="*/ 138 w 161"/>
                <a:gd name="T53" fmla="*/ 111 h 168"/>
                <a:gd name="T54" fmla="*/ 153 w 161"/>
                <a:gd name="T55" fmla="*/ 110 h 168"/>
                <a:gd name="T56" fmla="*/ 158 w 161"/>
                <a:gd name="T57" fmla="*/ 118 h 168"/>
                <a:gd name="T58" fmla="*/ 156 w 161"/>
                <a:gd name="T59" fmla="*/ 127 h 168"/>
                <a:gd name="T60" fmla="*/ 150 w 161"/>
                <a:gd name="T61" fmla="*/ 129 h 168"/>
                <a:gd name="T62" fmla="*/ 151 w 161"/>
                <a:gd name="T63" fmla="*/ 134 h 168"/>
                <a:gd name="T64" fmla="*/ 156 w 161"/>
                <a:gd name="T65" fmla="*/ 134 h 168"/>
                <a:gd name="T66" fmla="*/ 158 w 161"/>
                <a:gd name="T67" fmla="*/ 136 h 168"/>
                <a:gd name="T68" fmla="*/ 158 w 161"/>
                <a:gd name="T69" fmla="*/ 144 h 168"/>
                <a:gd name="T70" fmla="*/ 135 w 161"/>
                <a:gd name="T71" fmla="*/ 148 h 168"/>
                <a:gd name="T72" fmla="*/ 114 w 161"/>
                <a:gd name="T73" fmla="*/ 158 h 168"/>
                <a:gd name="T74" fmla="*/ 96 w 161"/>
                <a:gd name="T75" fmla="*/ 168 h 168"/>
                <a:gd name="T76" fmla="*/ 93 w 161"/>
                <a:gd name="T77" fmla="*/ 168 h 168"/>
                <a:gd name="T78" fmla="*/ 79 w 161"/>
                <a:gd name="T79" fmla="*/ 154 h 168"/>
                <a:gd name="T80" fmla="*/ 95 w 161"/>
                <a:gd name="T81" fmla="*/ 138 h 168"/>
                <a:gd name="T82" fmla="*/ 96 w 161"/>
                <a:gd name="T83" fmla="*/ 129 h 168"/>
                <a:gd name="T84" fmla="*/ 70 w 161"/>
                <a:gd name="T85" fmla="*/ 147 h 168"/>
                <a:gd name="T86" fmla="*/ 62 w 161"/>
                <a:gd name="T87" fmla="*/ 120 h 168"/>
                <a:gd name="T88" fmla="*/ 77 w 161"/>
                <a:gd name="T89" fmla="*/ 107 h 168"/>
                <a:gd name="T90" fmla="*/ 68 w 161"/>
                <a:gd name="T91" fmla="*/ 108 h 168"/>
                <a:gd name="T92" fmla="*/ 46 w 161"/>
                <a:gd name="T93" fmla="*/ 121 h 168"/>
                <a:gd name="T94" fmla="*/ 35 w 161"/>
                <a:gd name="T95" fmla="*/ 108 h 168"/>
                <a:gd name="T96" fmla="*/ 44 w 161"/>
                <a:gd name="T97" fmla="*/ 95 h 168"/>
                <a:gd name="T98" fmla="*/ 61 w 161"/>
                <a:gd name="T99" fmla="*/ 85 h 168"/>
                <a:gd name="T100" fmla="*/ 75 w 161"/>
                <a:gd name="T101" fmla="*/ 78 h 168"/>
                <a:gd name="T102" fmla="*/ 75 w 161"/>
                <a:gd name="T103" fmla="*/ 75 h 168"/>
                <a:gd name="T104" fmla="*/ 64 w 161"/>
                <a:gd name="T105" fmla="*/ 79 h 168"/>
                <a:gd name="T106" fmla="*/ 43 w 161"/>
                <a:gd name="T107" fmla="*/ 91 h 168"/>
                <a:gd name="T108" fmla="*/ 25 w 161"/>
                <a:gd name="T109" fmla="*/ 99 h 168"/>
                <a:gd name="T110" fmla="*/ 12 w 161"/>
                <a:gd name="T111" fmla="*/ 85 h 168"/>
                <a:gd name="T112" fmla="*/ 26 w 161"/>
                <a:gd name="T113" fmla="*/ 71 h 168"/>
                <a:gd name="T114" fmla="*/ 37 w 161"/>
                <a:gd name="T115" fmla="*/ 66 h 168"/>
                <a:gd name="T116" fmla="*/ 37 w 161"/>
                <a:gd name="T117" fmla="*/ 61 h 168"/>
                <a:gd name="T118" fmla="*/ 11 w 161"/>
                <a:gd name="T119" fmla="*/ 74 h 168"/>
                <a:gd name="T120" fmla="*/ 0 w 161"/>
                <a:gd name="T121" fmla="*/ 71 h 168"/>
                <a:gd name="T122" fmla="*/ 0 w 161"/>
                <a:gd name="T123" fmla="*/ 70 h 168"/>
                <a:gd name="T124" fmla="*/ 0 w 161"/>
                <a:gd name="T125" fmla="*/ 70 h 1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1"/>
                <a:gd name="T190" fmla="*/ 0 h 168"/>
                <a:gd name="T191" fmla="*/ 161 w 161"/>
                <a:gd name="T192" fmla="*/ 168 h 1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1" h="168">
                  <a:moveTo>
                    <a:pt x="0" y="70"/>
                  </a:moveTo>
                  <a:lnTo>
                    <a:pt x="20" y="53"/>
                  </a:lnTo>
                  <a:lnTo>
                    <a:pt x="38" y="39"/>
                  </a:lnTo>
                  <a:lnTo>
                    <a:pt x="57" y="28"/>
                  </a:lnTo>
                  <a:lnTo>
                    <a:pt x="75" y="18"/>
                  </a:lnTo>
                  <a:lnTo>
                    <a:pt x="95" y="11"/>
                  </a:lnTo>
                  <a:lnTo>
                    <a:pt x="116" y="6"/>
                  </a:lnTo>
                  <a:lnTo>
                    <a:pt x="137" y="2"/>
                  </a:lnTo>
                  <a:lnTo>
                    <a:pt x="161" y="0"/>
                  </a:lnTo>
                  <a:lnTo>
                    <a:pt x="161" y="5"/>
                  </a:lnTo>
                  <a:lnTo>
                    <a:pt x="161" y="8"/>
                  </a:lnTo>
                  <a:lnTo>
                    <a:pt x="161" y="13"/>
                  </a:lnTo>
                  <a:lnTo>
                    <a:pt x="161" y="18"/>
                  </a:lnTo>
                  <a:lnTo>
                    <a:pt x="151" y="19"/>
                  </a:lnTo>
                  <a:lnTo>
                    <a:pt x="143" y="21"/>
                  </a:lnTo>
                  <a:lnTo>
                    <a:pt x="136" y="22"/>
                  </a:lnTo>
                  <a:lnTo>
                    <a:pt x="126" y="24"/>
                  </a:lnTo>
                  <a:lnTo>
                    <a:pt x="125" y="24"/>
                  </a:lnTo>
                  <a:lnTo>
                    <a:pt x="125" y="26"/>
                  </a:lnTo>
                  <a:lnTo>
                    <a:pt x="133" y="28"/>
                  </a:lnTo>
                  <a:lnTo>
                    <a:pt x="145" y="28"/>
                  </a:lnTo>
                  <a:lnTo>
                    <a:pt x="154" y="27"/>
                  </a:lnTo>
                  <a:lnTo>
                    <a:pt x="161" y="26"/>
                  </a:lnTo>
                  <a:lnTo>
                    <a:pt x="159" y="31"/>
                  </a:lnTo>
                  <a:lnTo>
                    <a:pt x="159" y="37"/>
                  </a:lnTo>
                  <a:lnTo>
                    <a:pt x="159" y="42"/>
                  </a:lnTo>
                  <a:lnTo>
                    <a:pt x="158" y="48"/>
                  </a:lnTo>
                  <a:lnTo>
                    <a:pt x="153" y="48"/>
                  </a:lnTo>
                  <a:lnTo>
                    <a:pt x="148" y="49"/>
                  </a:lnTo>
                  <a:lnTo>
                    <a:pt x="142" y="50"/>
                  </a:lnTo>
                  <a:lnTo>
                    <a:pt x="137" y="52"/>
                  </a:lnTo>
                  <a:lnTo>
                    <a:pt x="131" y="53"/>
                  </a:lnTo>
                  <a:lnTo>
                    <a:pt x="125" y="55"/>
                  </a:lnTo>
                  <a:lnTo>
                    <a:pt x="117" y="57"/>
                  </a:lnTo>
                  <a:lnTo>
                    <a:pt x="111" y="59"/>
                  </a:lnTo>
                  <a:lnTo>
                    <a:pt x="111" y="60"/>
                  </a:lnTo>
                  <a:lnTo>
                    <a:pt x="111" y="61"/>
                  </a:lnTo>
                  <a:lnTo>
                    <a:pt x="119" y="60"/>
                  </a:lnTo>
                  <a:lnTo>
                    <a:pt x="125" y="59"/>
                  </a:lnTo>
                  <a:lnTo>
                    <a:pt x="130" y="59"/>
                  </a:lnTo>
                  <a:lnTo>
                    <a:pt x="133" y="58"/>
                  </a:lnTo>
                  <a:lnTo>
                    <a:pt x="138" y="58"/>
                  </a:lnTo>
                  <a:lnTo>
                    <a:pt x="145" y="57"/>
                  </a:lnTo>
                  <a:lnTo>
                    <a:pt x="151" y="57"/>
                  </a:lnTo>
                  <a:lnTo>
                    <a:pt x="159" y="55"/>
                  </a:lnTo>
                  <a:lnTo>
                    <a:pt x="159" y="60"/>
                  </a:lnTo>
                  <a:lnTo>
                    <a:pt x="159" y="65"/>
                  </a:lnTo>
                  <a:lnTo>
                    <a:pt x="159" y="71"/>
                  </a:lnTo>
                  <a:lnTo>
                    <a:pt x="158" y="76"/>
                  </a:lnTo>
                  <a:lnTo>
                    <a:pt x="151" y="78"/>
                  </a:lnTo>
                  <a:lnTo>
                    <a:pt x="143" y="78"/>
                  </a:lnTo>
                  <a:lnTo>
                    <a:pt x="138" y="80"/>
                  </a:lnTo>
                  <a:lnTo>
                    <a:pt x="138" y="84"/>
                  </a:lnTo>
                  <a:lnTo>
                    <a:pt x="143" y="84"/>
                  </a:lnTo>
                  <a:lnTo>
                    <a:pt x="150" y="84"/>
                  </a:lnTo>
                  <a:lnTo>
                    <a:pt x="154" y="84"/>
                  </a:lnTo>
                  <a:lnTo>
                    <a:pt x="159" y="84"/>
                  </a:lnTo>
                  <a:lnTo>
                    <a:pt x="159" y="89"/>
                  </a:lnTo>
                  <a:lnTo>
                    <a:pt x="159" y="92"/>
                  </a:lnTo>
                  <a:lnTo>
                    <a:pt x="158" y="97"/>
                  </a:lnTo>
                  <a:lnTo>
                    <a:pt x="158" y="102"/>
                  </a:lnTo>
                  <a:lnTo>
                    <a:pt x="154" y="102"/>
                  </a:lnTo>
                  <a:lnTo>
                    <a:pt x="150" y="103"/>
                  </a:lnTo>
                  <a:lnTo>
                    <a:pt x="145" y="105"/>
                  </a:lnTo>
                  <a:lnTo>
                    <a:pt x="140" y="105"/>
                  </a:lnTo>
                  <a:lnTo>
                    <a:pt x="135" y="106"/>
                  </a:lnTo>
                  <a:lnTo>
                    <a:pt x="129" y="107"/>
                  </a:lnTo>
                  <a:lnTo>
                    <a:pt x="124" y="108"/>
                  </a:lnTo>
                  <a:lnTo>
                    <a:pt x="117" y="110"/>
                  </a:lnTo>
                  <a:lnTo>
                    <a:pt x="117" y="111"/>
                  </a:lnTo>
                  <a:lnTo>
                    <a:pt x="117" y="112"/>
                  </a:lnTo>
                  <a:lnTo>
                    <a:pt x="122" y="112"/>
                  </a:lnTo>
                  <a:lnTo>
                    <a:pt x="129" y="111"/>
                  </a:lnTo>
                  <a:lnTo>
                    <a:pt x="133" y="111"/>
                  </a:lnTo>
                  <a:lnTo>
                    <a:pt x="138" y="111"/>
                  </a:lnTo>
                  <a:lnTo>
                    <a:pt x="143" y="111"/>
                  </a:lnTo>
                  <a:lnTo>
                    <a:pt x="148" y="111"/>
                  </a:lnTo>
                  <a:lnTo>
                    <a:pt x="153" y="110"/>
                  </a:lnTo>
                  <a:lnTo>
                    <a:pt x="158" y="110"/>
                  </a:lnTo>
                  <a:lnTo>
                    <a:pt x="158" y="115"/>
                  </a:lnTo>
                  <a:lnTo>
                    <a:pt x="158" y="118"/>
                  </a:lnTo>
                  <a:lnTo>
                    <a:pt x="158" y="122"/>
                  </a:lnTo>
                  <a:lnTo>
                    <a:pt x="158" y="127"/>
                  </a:lnTo>
                  <a:lnTo>
                    <a:pt x="156" y="127"/>
                  </a:lnTo>
                  <a:lnTo>
                    <a:pt x="154" y="128"/>
                  </a:lnTo>
                  <a:lnTo>
                    <a:pt x="152" y="128"/>
                  </a:lnTo>
                  <a:lnTo>
                    <a:pt x="150" y="129"/>
                  </a:lnTo>
                  <a:lnTo>
                    <a:pt x="151" y="132"/>
                  </a:lnTo>
                  <a:lnTo>
                    <a:pt x="151" y="133"/>
                  </a:lnTo>
                  <a:lnTo>
                    <a:pt x="151" y="134"/>
                  </a:lnTo>
                  <a:lnTo>
                    <a:pt x="152" y="136"/>
                  </a:lnTo>
                  <a:lnTo>
                    <a:pt x="153" y="134"/>
                  </a:lnTo>
                  <a:lnTo>
                    <a:pt x="156" y="134"/>
                  </a:lnTo>
                  <a:lnTo>
                    <a:pt x="157" y="134"/>
                  </a:lnTo>
                  <a:lnTo>
                    <a:pt x="158" y="133"/>
                  </a:lnTo>
                  <a:lnTo>
                    <a:pt x="158" y="136"/>
                  </a:lnTo>
                  <a:lnTo>
                    <a:pt x="158" y="138"/>
                  </a:lnTo>
                  <a:lnTo>
                    <a:pt x="158" y="142"/>
                  </a:lnTo>
                  <a:lnTo>
                    <a:pt x="158" y="144"/>
                  </a:lnTo>
                  <a:lnTo>
                    <a:pt x="150" y="145"/>
                  </a:lnTo>
                  <a:lnTo>
                    <a:pt x="142" y="147"/>
                  </a:lnTo>
                  <a:lnTo>
                    <a:pt x="135" y="148"/>
                  </a:lnTo>
                  <a:lnTo>
                    <a:pt x="127" y="150"/>
                  </a:lnTo>
                  <a:lnTo>
                    <a:pt x="121" y="154"/>
                  </a:lnTo>
                  <a:lnTo>
                    <a:pt x="114" y="158"/>
                  </a:lnTo>
                  <a:lnTo>
                    <a:pt x="106" y="163"/>
                  </a:lnTo>
                  <a:lnTo>
                    <a:pt x="98" y="168"/>
                  </a:lnTo>
                  <a:lnTo>
                    <a:pt x="96" y="168"/>
                  </a:lnTo>
                  <a:lnTo>
                    <a:pt x="95" y="168"/>
                  </a:lnTo>
                  <a:lnTo>
                    <a:pt x="94" y="168"/>
                  </a:lnTo>
                  <a:lnTo>
                    <a:pt x="93" y="168"/>
                  </a:lnTo>
                  <a:lnTo>
                    <a:pt x="88" y="163"/>
                  </a:lnTo>
                  <a:lnTo>
                    <a:pt x="84" y="159"/>
                  </a:lnTo>
                  <a:lnTo>
                    <a:pt x="79" y="154"/>
                  </a:lnTo>
                  <a:lnTo>
                    <a:pt x="78" y="149"/>
                  </a:lnTo>
                  <a:lnTo>
                    <a:pt x="86" y="143"/>
                  </a:lnTo>
                  <a:lnTo>
                    <a:pt x="95" y="138"/>
                  </a:lnTo>
                  <a:lnTo>
                    <a:pt x="101" y="133"/>
                  </a:lnTo>
                  <a:lnTo>
                    <a:pt x="105" y="127"/>
                  </a:lnTo>
                  <a:lnTo>
                    <a:pt x="96" y="129"/>
                  </a:lnTo>
                  <a:lnTo>
                    <a:pt x="89" y="134"/>
                  </a:lnTo>
                  <a:lnTo>
                    <a:pt x="80" y="142"/>
                  </a:lnTo>
                  <a:lnTo>
                    <a:pt x="70" y="147"/>
                  </a:lnTo>
                  <a:lnTo>
                    <a:pt x="59" y="134"/>
                  </a:lnTo>
                  <a:lnTo>
                    <a:pt x="56" y="126"/>
                  </a:lnTo>
                  <a:lnTo>
                    <a:pt x="62" y="120"/>
                  </a:lnTo>
                  <a:lnTo>
                    <a:pt x="77" y="110"/>
                  </a:lnTo>
                  <a:lnTo>
                    <a:pt x="77" y="108"/>
                  </a:lnTo>
                  <a:lnTo>
                    <a:pt x="77" y="107"/>
                  </a:lnTo>
                  <a:lnTo>
                    <a:pt x="75" y="107"/>
                  </a:lnTo>
                  <a:lnTo>
                    <a:pt x="75" y="106"/>
                  </a:lnTo>
                  <a:lnTo>
                    <a:pt x="68" y="108"/>
                  </a:lnTo>
                  <a:lnTo>
                    <a:pt x="61" y="113"/>
                  </a:lnTo>
                  <a:lnTo>
                    <a:pt x="53" y="118"/>
                  </a:lnTo>
                  <a:lnTo>
                    <a:pt x="46" y="121"/>
                  </a:lnTo>
                  <a:lnTo>
                    <a:pt x="42" y="116"/>
                  </a:lnTo>
                  <a:lnTo>
                    <a:pt x="38" y="112"/>
                  </a:lnTo>
                  <a:lnTo>
                    <a:pt x="35" y="108"/>
                  </a:lnTo>
                  <a:lnTo>
                    <a:pt x="33" y="103"/>
                  </a:lnTo>
                  <a:lnTo>
                    <a:pt x="38" y="99"/>
                  </a:lnTo>
                  <a:lnTo>
                    <a:pt x="44" y="95"/>
                  </a:lnTo>
                  <a:lnTo>
                    <a:pt x="49" y="91"/>
                  </a:lnTo>
                  <a:lnTo>
                    <a:pt x="54" y="89"/>
                  </a:lnTo>
                  <a:lnTo>
                    <a:pt x="61" y="85"/>
                  </a:lnTo>
                  <a:lnTo>
                    <a:pt x="65" y="82"/>
                  </a:lnTo>
                  <a:lnTo>
                    <a:pt x="70" y="80"/>
                  </a:lnTo>
                  <a:lnTo>
                    <a:pt x="75" y="78"/>
                  </a:lnTo>
                  <a:lnTo>
                    <a:pt x="75" y="76"/>
                  </a:lnTo>
                  <a:lnTo>
                    <a:pt x="75" y="75"/>
                  </a:lnTo>
                  <a:lnTo>
                    <a:pt x="75" y="74"/>
                  </a:lnTo>
                  <a:lnTo>
                    <a:pt x="70" y="75"/>
                  </a:lnTo>
                  <a:lnTo>
                    <a:pt x="64" y="79"/>
                  </a:lnTo>
                  <a:lnTo>
                    <a:pt x="57" y="82"/>
                  </a:lnTo>
                  <a:lnTo>
                    <a:pt x="51" y="86"/>
                  </a:lnTo>
                  <a:lnTo>
                    <a:pt x="43" y="91"/>
                  </a:lnTo>
                  <a:lnTo>
                    <a:pt x="37" y="95"/>
                  </a:lnTo>
                  <a:lnTo>
                    <a:pt x="31" y="97"/>
                  </a:lnTo>
                  <a:lnTo>
                    <a:pt x="25" y="99"/>
                  </a:lnTo>
                  <a:lnTo>
                    <a:pt x="21" y="95"/>
                  </a:lnTo>
                  <a:lnTo>
                    <a:pt x="16" y="90"/>
                  </a:lnTo>
                  <a:lnTo>
                    <a:pt x="12" y="85"/>
                  </a:lnTo>
                  <a:lnTo>
                    <a:pt x="11" y="80"/>
                  </a:lnTo>
                  <a:lnTo>
                    <a:pt x="21" y="75"/>
                  </a:lnTo>
                  <a:lnTo>
                    <a:pt x="26" y="71"/>
                  </a:lnTo>
                  <a:lnTo>
                    <a:pt x="31" y="70"/>
                  </a:lnTo>
                  <a:lnTo>
                    <a:pt x="37" y="68"/>
                  </a:lnTo>
                  <a:lnTo>
                    <a:pt x="37" y="66"/>
                  </a:lnTo>
                  <a:lnTo>
                    <a:pt x="37" y="64"/>
                  </a:lnTo>
                  <a:lnTo>
                    <a:pt x="37" y="63"/>
                  </a:lnTo>
                  <a:lnTo>
                    <a:pt x="37" y="61"/>
                  </a:lnTo>
                  <a:lnTo>
                    <a:pt x="30" y="64"/>
                  </a:lnTo>
                  <a:lnTo>
                    <a:pt x="21" y="69"/>
                  </a:lnTo>
                  <a:lnTo>
                    <a:pt x="11" y="74"/>
                  </a:lnTo>
                  <a:lnTo>
                    <a:pt x="4" y="76"/>
                  </a:lnTo>
                  <a:lnTo>
                    <a:pt x="1" y="74"/>
                  </a:lnTo>
                  <a:lnTo>
                    <a:pt x="0" y="71"/>
                  </a:lnTo>
                  <a:lnTo>
                    <a:pt x="0" y="70"/>
                  </a:lnTo>
                  <a:close/>
                </a:path>
              </a:pathLst>
            </a:custGeom>
            <a:solidFill>
              <a:srgbClr val="FFFF00"/>
            </a:solidFill>
            <a:ln w="9525">
              <a:noFill/>
              <a:round/>
              <a:headEnd/>
              <a:tailEnd/>
            </a:ln>
          </p:spPr>
          <p:txBody>
            <a:bodyPr/>
            <a:lstStyle/>
            <a:p>
              <a:endParaRPr lang="el-GR"/>
            </a:p>
          </p:txBody>
        </p:sp>
        <p:sp>
          <p:nvSpPr>
            <p:cNvPr id="41111" name="Freeform 896"/>
            <p:cNvSpPr>
              <a:spLocks/>
            </p:cNvSpPr>
            <p:nvPr/>
          </p:nvSpPr>
          <p:spPr bwMode="auto">
            <a:xfrm>
              <a:off x="4201" y="3009"/>
              <a:ext cx="26" cy="13"/>
            </a:xfrm>
            <a:custGeom>
              <a:avLst/>
              <a:gdLst>
                <a:gd name="T0" fmla="*/ 2 w 26"/>
                <a:gd name="T1" fmla="*/ 0 h 13"/>
                <a:gd name="T2" fmla="*/ 8 w 26"/>
                <a:gd name="T3" fmla="*/ 2 h 13"/>
                <a:gd name="T4" fmla="*/ 13 w 26"/>
                <a:gd name="T5" fmla="*/ 3 h 13"/>
                <a:gd name="T6" fmla="*/ 19 w 26"/>
                <a:gd name="T7" fmla="*/ 6 h 13"/>
                <a:gd name="T8" fmla="*/ 25 w 26"/>
                <a:gd name="T9" fmla="*/ 8 h 13"/>
                <a:gd name="T10" fmla="*/ 25 w 26"/>
                <a:gd name="T11" fmla="*/ 10 h 13"/>
                <a:gd name="T12" fmla="*/ 25 w 26"/>
                <a:gd name="T13" fmla="*/ 11 h 13"/>
                <a:gd name="T14" fmla="*/ 25 w 26"/>
                <a:gd name="T15" fmla="*/ 12 h 13"/>
                <a:gd name="T16" fmla="*/ 26 w 26"/>
                <a:gd name="T17" fmla="*/ 13 h 13"/>
                <a:gd name="T18" fmla="*/ 19 w 26"/>
                <a:gd name="T19" fmla="*/ 12 h 13"/>
                <a:gd name="T20" fmla="*/ 13 w 26"/>
                <a:gd name="T21" fmla="*/ 11 h 13"/>
                <a:gd name="T22" fmla="*/ 7 w 26"/>
                <a:gd name="T23" fmla="*/ 7 h 13"/>
                <a:gd name="T24" fmla="*/ 0 w 26"/>
                <a:gd name="T25" fmla="*/ 3 h 13"/>
                <a:gd name="T26" fmla="*/ 0 w 26"/>
                <a:gd name="T27" fmla="*/ 2 h 13"/>
                <a:gd name="T28" fmla="*/ 2 w 26"/>
                <a:gd name="T29" fmla="*/ 1 h 13"/>
                <a:gd name="T30" fmla="*/ 2 w 26"/>
                <a:gd name="T31" fmla="*/ 1 h 13"/>
                <a:gd name="T32" fmla="*/ 2 w 26"/>
                <a:gd name="T33" fmla="*/ 0 h 13"/>
                <a:gd name="T34" fmla="*/ 2 w 26"/>
                <a:gd name="T35" fmla="*/ 0 h 13"/>
                <a:gd name="T36" fmla="*/ 2 w 26"/>
                <a:gd name="T37" fmla="*/ 0 h 13"/>
                <a:gd name="T38" fmla="*/ 2 w 26"/>
                <a:gd name="T39" fmla="*/ 0 h 13"/>
                <a:gd name="T40" fmla="*/ 2 w 26"/>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3"/>
                <a:gd name="T65" fmla="*/ 26 w 2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3">
                  <a:moveTo>
                    <a:pt x="2" y="0"/>
                  </a:moveTo>
                  <a:lnTo>
                    <a:pt x="8" y="2"/>
                  </a:lnTo>
                  <a:lnTo>
                    <a:pt x="13" y="3"/>
                  </a:lnTo>
                  <a:lnTo>
                    <a:pt x="19" y="6"/>
                  </a:lnTo>
                  <a:lnTo>
                    <a:pt x="25" y="8"/>
                  </a:lnTo>
                  <a:lnTo>
                    <a:pt x="25" y="10"/>
                  </a:lnTo>
                  <a:lnTo>
                    <a:pt x="25" y="11"/>
                  </a:lnTo>
                  <a:lnTo>
                    <a:pt x="25" y="12"/>
                  </a:lnTo>
                  <a:lnTo>
                    <a:pt x="26" y="13"/>
                  </a:lnTo>
                  <a:lnTo>
                    <a:pt x="19" y="12"/>
                  </a:lnTo>
                  <a:lnTo>
                    <a:pt x="13" y="11"/>
                  </a:lnTo>
                  <a:lnTo>
                    <a:pt x="7" y="7"/>
                  </a:lnTo>
                  <a:lnTo>
                    <a:pt x="0" y="3"/>
                  </a:lnTo>
                  <a:lnTo>
                    <a:pt x="0" y="2"/>
                  </a:lnTo>
                  <a:lnTo>
                    <a:pt x="2" y="1"/>
                  </a:lnTo>
                  <a:lnTo>
                    <a:pt x="2" y="0"/>
                  </a:lnTo>
                  <a:close/>
                </a:path>
              </a:pathLst>
            </a:custGeom>
            <a:solidFill>
              <a:srgbClr val="000000"/>
            </a:solidFill>
            <a:ln w="9525">
              <a:noFill/>
              <a:round/>
              <a:headEnd/>
              <a:tailEnd/>
            </a:ln>
          </p:spPr>
          <p:txBody>
            <a:bodyPr/>
            <a:lstStyle/>
            <a:p>
              <a:endParaRPr lang="el-GR"/>
            </a:p>
          </p:txBody>
        </p:sp>
        <p:sp>
          <p:nvSpPr>
            <p:cNvPr id="41112" name="Freeform 897"/>
            <p:cNvSpPr>
              <a:spLocks/>
            </p:cNvSpPr>
            <p:nvPr/>
          </p:nvSpPr>
          <p:spPr bwMode="auto">
            <a:xfrm>
              <a:off x="4218" y="2207"/>
              <a:ext cx="18" cy="10"/>
            </a:xfrm>
            <a:custGeom>
              <a:avLst/>
              <a:gdLst>
                <a:gd name="T0" fmla="*/ 0 w 18"/>
                <a:gd name="T1" fmla="*/ 7 h 10"/>
                <a:gd name="T2" fmla="*/ 6 w 18"/>
                <a:gd name="T3" fmla="*/ 4 h 10"/>
                <a:gd name="T4" fmla="*/ 9 w 18"/>
                <a:gd name="T5" fmla="*/ 3 h 10"/>
                <a:gd name="T6" fmla="*/ 14 w 18"/>
                <a:gd name="T7" fmla="*/ 2 h 10"/>
                <a:gd name="T8" fmla="*/ 18 w 18"/>
                <a:gd name="T9" fmla="*/ 0 h 10"/>
                <a:gd name="T10" fmla="*/ 16 w 18"/>
                <a:gd name="T11" fmla="*/ 4 h 10"/>
                <a:gd name="T12" fmla="*/ 12 w 18"/>
                <a:gd name="T13" fmla="*/ 7 h 10"/>
                <a:gd name="T14" fmla="*/ 7 w 18"/>
                <a:gd name="T15" fmla="*/ 9 h 10"/>
                <a:gd name="T16" fmla="*/ 0 w 18"/>
                <a:gd name="T17" fmla="*/ 10 h 10"/>
                <a:gd name="T18" fmla="*/ 0 w 18"/>
                <a:gd name="T19" fmla="*/ 9 h 10"/>
                <a:gd name="T20" fmla="*/ 0 w 18"/>
                <a:gd name="T21" fmla="*/ 8 h 10"/>
                <a:gd name="T22" fmla="*/ 0 w 18"/>
                <a:gd name="T23" fmla="*/ 8 h 10"/>
                <a:gd name="T24" fmla="*/ 0 w 18"/>
                <a:gd name="T25" fmla="*/ 7 h 10"/>
                <a:gd name="T26" fmla="*/ 0 w 18"/>
                <a:gd name="T27" fmla="*/ 7 h 10"/>
                <a:gd name="T28" fmla="*/ 0 w 18"/>
                <a:gd name="T29" fmla="*/ 7 h 10"/>
                <a:gd name="T30" fmla="*/ 0 w 18"/>
                <a:gd name="T31" fmla="*/ 7 h 10"/>
                <a:gd name="T32" fmla="*/ 0 w 18"/>
                <a:gd name="T33" fmla="*/ 7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0"/>
                <a:gd name="T53" fmla="*/ 18 w 18"/>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0">
                  <a:moveTo>
                    <a:pt x="0" y="7"/>
                  </a:moveTo>
                  <a:lnTo>
                    <a:pt x="6" y="4"/>
                  </a:lnTo>
                  <a:lnTo>
                    <a:pt x="9" y="3"/>
                  </a:lnTo>
                  <a:lnTo>
                    <a:pt x="14" y="2"/>
                  </a:lnTo>
                  <a:lnTo>
                    <a:pt x="18" y="0"/>
                  </a:lnTo>
                  <a:lnTo>
                    <a:pt x="16" y="4"/>
                  </a:lnTo>
                  <a:lnTo>
                    <a:pt x="12" y="7"/>
                  </a:lnTo>
                  <a:lnTo>
                    <a:pt x="7" y="9"/>
                  </a:lnTo>
                  <a:lnTo>
                    <a:pt x="0" y="10"/>
                  </a:lnTo>
                  <a:lnTo>
                    <a:pt x="0" y="9"/>
                  </a:lnTo>
                  <a:lnTo>
                    <a:pt x="0" y="8"/>
                  </a:lnTo>
                  <a:lnTo>
                    <a:pt x="0" y="7"/>
                  </a:lnTo>
                  <a:close/>
                </a:path>
              </a:pathLst>
            </a:custGeom>
            <a:solidFill>
              <a:srgbClr val="000000"/>
            </a:solidFill>
            <a:ln w="9525">
              <a:noFill/>
              <a:round/>
              <a:headEnd/>
              <a:tailEnd/>
            </a:ln>
          </p:spPr>
          <p:txBody>
            <a:bodyPr/>
            <a:lstStyle/>
            <a:p>
              <a:endParaRPr lang="el-GR"/>
            </a:p>
          </p:txBody>
        </p:sp>
        <p:sp>
          <p:nvSpPr>
            <p:cNvPr id="41113" name="Freeform 898"/>
            <p:cNvSpPr>
              <a:spLocks/>
            </p:cNvSpPr>
            <p:nvPr/>
          </p:nvSpPr>
          <p:spPr bwMode="auto">
            <a:xfrm>
              <a:off x="4215" y="2970"/>
              <a:ext cx="14" cy="9"/>
            </a:xfrm>
            <a:custGeom>
              <a:avLst/>
              <a:gdLst>
                <a:gd name="T0" fmla="*/ 0 w 14"/>
                <a:gd name="T1" fmla="*/ 0 h 9"/>
                <a:gd name="T2" fmla="*/ 5 w 14"/>
                <a:gd name="T3" fmla="*/ 2 h 9"/>
                <a:gd name="T4" fmla="*/ 7 w 14"/>
                <a:gd name="T5" fmla="*/ 2 h 9"/>
                <a:gd name="T6" fmla="*/ 10 w 14"/>
                <a:gd name="T7" fmla="*/ 3 h 9"/>
                <a:gd name="T8" fmla="*/ 14 w 14"/>
                <a:gd name="T9" fmla="*/ 5 h 9"/>
                <a:gd name="T10" fmla="*/ 14 w 14"/>
                <a:gd name="T11" fmla="*/ 5 h 9"/>
                <a:gd name="T12" fmla="*/ 14 w 14"/>
                <a:gd name="T13" fmla="*/ 7 h 9"/>
                <a:gd name="T14" fmla="*/ 14 w 14"/>
                <a:gd name="T15" fmla="*/ 8 h 9"/>
                <a:gd name="T16" fmla="*/ 14 w 14"/>
                <a:gd name="T17" fmla="*/ 9 h 9"/>
                <a:gd name="T18" fmla="*/ 9 w 14"/>
                <a:gd name="T19" fmla="*/ 8 h 9"/>
                <a:gd name="T20" fmla="*/ 6 w 14"/>
                <a:gd name="T21" fmla="*/ 8 h 9"/>
                <a:gd name="T22" fmla="*/ 4 w 14"/>
                <a:gd name="T23" fmla="*/ 7 h 9"/>
                <a:gd name="T24" fmla="*/ 0 w 14"/>
                <a:gd name="T25" fmla="*/ 4 h 9"/>
                <a:gd name="T26" fmla="*/ 0 w 14"/>
                <a:gd name="T27" fmla="*/ 3 h 9"/>
                <a:gd name="T28" fmla="*/ 0 w 14"/>
                <a:gd name="T29" fmla="*/ 2 h 9"/>
                <a:gd name="T30" fmla="*/ 0 w 14"/>
                <a:gd name="T31" fmla="*/ 2 h 9"/>
                <a:gd name="T32" fmla="*/ 0 w 14"/>
                <a:gd name="T33" fmla="*/ 0 h 9"/>
                <a:gd name="T34" fmla="*/ 0 w 14"/>
                <a:gd name="T35" fmla="*/ 0 h 9"/>
                <a:gd name="T36" fmla="*/ 0 w 14"/>
                <a:gd name="T37" fmla="*/ 0 h 9"/>
                <a:gd name="T38" fmla="*/ 0 w 14"/>
                <a:gd name="T39" fmla="*/ 0 h 9"/>
                <a:gd name="T40" fmla="*/ 0 w 14"/>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9"/>
                <a:gd name="T65" fmla="*/ 14 w 14"/>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9">
                  <a:moveTo>
                    <a:pt x="0" y="0"/>
                  </a:moveTo>
                  <a:lnTo>
                    <a:pt x="5" y="2"/>
                  </a:lnTo>
                  <a:lnTo>
                    <a:pt x="7" y="2"/>
                  </a:lnTo>
                  <a:lnTo>
                    <a:pt x="10" y="3"/>
                  </a:lnTo>
                  <a:lnTo>
                    <a:pt x="14" y="5"/>
                  </a:lnTo>
                  <a:lnTo>
                    <a:pt x="14" y="7"/>
                  </a:lnTo>
                  <a:lnTo>
                    <a:pt x="14" y="8"/>
                  </a:lnTo>
                  <a:lnTo>
                    <a:pt x="14" y="9"/>
                  </a:lnTo>
                  <a:lnTo>
                    <a:pt x="9" y="8"/>
                  </a:lnTo>
                  <a:lnTo>
                    <a:pt x="6" y="8"/>
                  </a:lnTo>
                  <a:lnTo>
                    <a:pt x="4" y="7"/>
                  </a:lnTo>
                  <a:lnTo>
                    <a:pt x="0" y="4"/>
                  </a:lnTo>
                  <a:lnTo>
                    <a:pt x="0" y="3"/>
                  </a:lnTo>
                  <a:lnTo>
                    <a:pt x="0" y="2"/>
                  </a:lnTo>
                  <a:lnTo>
                    <a:pt x="0" y="0"/>
                  </a:lnTo>
                  <a:close/>
                </a:path>
              </a:pathLst>
            </a:custGeom>
            <a:solidFill>
              <a:srgbClr val="000000"/>
            </a:solidFill>
            <a:ln w="9525">
              <a:noFill/>
              <a:round/>
              <a:headEnd/>
              <a:tailEnd/>
            </a:ln>
          </p:spPr>
          <p:txBody>
            <a:bodyPr/>
            <a:lstStyle/>
            <a:p>
              <a:endParaRPr lang="el-GR"/>
            </a:p>
          </p:txBody>
        </p:sp>
        <p:sp>
          <p:nvSpPr>
            <p:cNvPr id="41114" name="Freeform 899"/>
            <p:cNvSpPr>
              <a:spLocks/>
            </p:cNvSpPr>
            <p:nvPr/>
          </p:nvSpPr>
          <p:spPr bwMode="auto">
            <a:xfrm>
              <a:off x="4221" y="2779"/>
              <a:ext cx="15" cy="11"/>
            </a:xfrm>
            <a:custGeom>
              <a:avLst/>
              <a:gdLst>
                <a:gd name="T0" fmla="*/ 0 w 15"/>
                <a:gd name="T1" fmla="*/ 0 h 11"/>
                <a:gd name="T2" fmla="*/ 6 w 15"/>
                <a:gd name="T3" fmla="*/ 1 h 11"/>
                <a:gd name="T4" fmla="*/ 9 w 15"/>
                <a:gd name="T5" fmla="*/ 1 h 11"/>
                <a:gd name="T6" fmla="*/ 11 w 15"/>
                <a:gd name="T7" fmla="*/ 3 h 11"/>
                <a:gd name="T8" fmla="*/ 14 w 15"/>
                <a:gd name="T9" fmla="*/ 5 h 11"/>
                <a:gd name="T10" fmla="*/ 15 w 15"/>
                <a:gd name="T11" fmla="*/ 6 h 11"/>
                <a:gd name="T12" fmla="*/ 15 w 15"/>
                <a:gd name="T13" fmla="*/ 8 h 11"/>
                <a:gd name="T14" fmla="*/ 15 w 15"/>
                <a:gd name="T15" fmla="*/ 9 h 11"/>
                <a:gd name="T16" fmla="*/ 15 w 15"/>
                <a:gd name="T17" fmla="*/ 10 h 11"/>
                <a:gd name="T18" fmla="*/ 14 w 15"/>
                <a:gd name="T19" fmla="*/ 10 h 11"/>
                <a:gd name="T20" fmla="*/ 13 w 15"/>
                <a:gd name="T21" fmla="*/ 10 h 11"/>
                <a:gd name="T22" fmla="*/ 10 w 15"/>
                <a:gd name="T23" fmla="*/ 10 h 11"/>
                <a:gd name="T24" fmla="*/ 9 w 15"/>
                <a:gd name="T25" fmla="*/ 11 h 11"/>
                <a:gd name="T26" fmla="*/ 6 w 15"/>
                <a:gd name="T27" fmla="*/ 9 h 11"/>
                <a:gd name="T28" fmla="*/ 4 w 15"/>
                <a:gd name="T29" fmla="*/ 6 h 11"/>
                <a:gd name="T30" fmla="*/ 1 w 15"/>
                <a:gd name="T31" fmla="*/ 4 h 11"/>
                <a:gd name="T32" fmla="*/ 0 w 15"/>
                <a:gd name="T33" fmla="*/ 0 h 11"/>
                <a:gd name="T34" fmla="*/ 0 w 15"/>
                <a:gd name="T35" fmla="*/ 0 h 11"/>
                <a:gd name="T36" fmla="*/ 0 w 15"/>
                <a:gd name="T37" fmla="*/ 0 h 11"/>
                <a:gd name="T38" fmla="*/ 0 w 15"/>
                <a:gd name="T39" fmla="*/ 0 h 11"/>
                <a:gd name="T40" fmla="*/ 0 w 15"/>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1"/>
                <a:gd name="T65" fmla="*/ 15 w 1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1">
                  <a:moveTo>
                    <a:pt x="0" y="0"/>
                  </a:moveTo>
                  <a:lnTo>
                    <a:pt x="6" y="1"/>
                  </a:lnTo>
                  <a:lnTo>
                    <a:pt x="9" y="1"/>
                  </a:lnTo>
                  <a:lnTo>
                    <a:pt x="11" y="3"/>
                  </a:lnTo>
                  <a:lnTo>
                    <a:pt x="14" y="5"/>
                  </a:lnTo>
                  <a:lnTo>
                    <a:pt x="15" y="6"/>
                  </a:lnTo>
                  <a:lnTo>
                    <a:pt x="15" y="8"/>
                  </a:lnTo>
                  <a:lnTo>
                    <a:pt x="15" y="9"/>
                  </a:lnTo>
                  <a:lnTo>
                    <a:pt x="15" y="10"/>
                  </a:lnTo>
                  <a:lnTo>
                    <a:pt x="14" y="10"/>
                  </a:lnTo>
                  <a:lnTo>
                    <a:pt x="13" y="10"/>
                  </a:lnTo>
                  <a:lnTo>
                    <a:pt x="10" y="10"/>
                  </a:lnTo>
                  <a:lnTo>
                    <a:pt x="9" y="11"/>
                  </a:lnTo>
                  <a:lnTo>
                    <a:pt x="6" y="9"/>
                  </a:lnTo>
                  <a:lnTo>
                    <a:pt x="4" y="6"/>
                  </a:lnTo>
                  <a:lnTo>
                    <a:pt x="1" y="4"/>
                  </a:lnTo>
                  <a:lnTo>
                    <a:pt x="0" y="0"/>
                  </a:lnTo>
                  <a:close/>
                </a:path>
              </a:pathLst>
            </a:custGeom>
            <a:solidFill>
              <a:srgbClr val="000000"/>
            </a:solidFill>
            <a:ln w="9525">
              <a:noFill/>
              <a:round/>
              <a:headEnd/>
              <a:tailEnd/>
            </a:ln>
          </p:spPr>
          <p:txBody>
            <a:bodyPr/>
            <a:lstStyle/>
            <a:p>
              <a:endParaRPr lang="el-GR"/>
            </a:p>
          </p:txBody>
        </p:sp>
        <p:sp>
          <p:nvSpPr>
            <p:cNvPr id="41115" name="Freeform 900"/>
            <p:cNvSpPr>
              <a:spLocks/>
            </p:cNvSpPr>
            <p:nvPr/>
          </p:nvSpPr>
          <p:spPr bwMode="auto">
            <a:xfrm>
              <a:off x="4226" y="2909"/>
              <a:ext cx="9" cy="7"/>
            </a:xfrm>
            <a:custGeom>
              <a:avLst/>
              <a:gdLst>
                <a:gd name="T0" fmla="*/ 0 w 9"/>
                <a:gd name="T1" fmla="*/ 0 h 7"/>
                <a:gd name="T2" fmla="*/ 1 w 9"/>
                <a:gd name="T3" fmla="*/ 0 h 7"/>
                <a:gd name="T4" fmla="*/ 4 w 9"/>
                <a:gd name="T5" fmla="*/ 0 h 7"/>
                <a:gd name="T6" fmla="*/ 5 w 9"/>
                <a:gd name="T7" fmla="*/ 1 h 7"/>
                <a:gd name="T8" fmla="*/ 6 w 9"/>
                <a:gd name="T9" fmla="*/ 1 h 7"/>
                <a:gd name="T10" fmla="*/ 8 w 9"/>
                <a:gd name="T11" fmla="*/ 2 h 7"/>
                <a:gd name="T12" fmla="*/ 8 w 9"/>
                <a:gd name="T13" fmla="*/ 3 h 7"/>
                <a:gd name="T14" fmla="*/ 9 w 9"/>
                <a:gd name="T15" fmla="*/ 5 h 7"/>
                <a:gd name="T16" fmla="*/ 9 w 9"/>
                <a:gd name="T17" fmla="*/ 6 h 7"/>
                <a:gd name="T18" fmla="*/ 8 w 9"/>
                <a:gd name="T19" fmla="*/ 7 h 7"/>
                <a:gd name="T20" fmla="*/ 6 w 9"/>
                <a:gd name="T21" fmla="*/ 7 h 7"/>
                <a:gd name="T22" fmla="*/ 4 w 9"/>
                <a:gd name="T23" fmla="*/ 7 h 7"/>
                <a:gd name="T24" fmla="*/ 1 w 9"/>
                <a:gd name="T25" fmla="*/ 7 h 7"/>
                <a:gd name="T26" fmla="*/ 0 w 9"/>
                <a:gd name="T27" fmla="*/ 6 h 7"/>
                <a:gd name="T28" fmla="*/ 0 w 9"/>
                <a:gd name="T29" fmla="*/ 5 h 7"/>
                <a:gd name="T30" fmla="*/ 0 w 9"/>
                <a:gd name="T31" fmla="*/ 3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0" y="0"/>
                  </a:moveTo>
                  <a:lnTo>
                    <a:pt x="1" y="0"/>
                  </a:lnTo>
                  <a:lnTo>
                    <a:pt x="4" y="0"/>
                  </a:lnTo>
                  <a:lnTo>
                    <a:pt x="5" y="1"/>
                  </a:lnTo>
                  <a:lnTo>
                    <a:pt x="6" y="1"/>
                  </a:lnTo>
                  <a:lnTo>
                    <a:pt x="8" y="2"/>
                  </a:lnTo>
                  <a:lnTo>
                    <a:pt x="8" y="3"/>
                  </a:lnTo>
                  <a:lnTo>
                    <a:pt x="9" y="5"/>
                  </a:lnTo>
                  <a:lnTo>
                    <a:pt x="9" y="6"/>
                  </a:lnTo>
                  <a:lnTo>
                    <a:pt x="8" y="7"/>
                  </a:lnTo>
                  <a:lnTo>
                    <a:pt x="6" y="7"/>
                  </a:lnTo>
                  <a:lnTo>
                    <a:pt x="4" y="7"/>
                  </a:lnTo>
                  <a:lnTo>
                    <a:pt x="1" y="7"/>
                  </a:lnTo>
                  <a:lnTo>
                    <a:pt x="0" y="6"/>
                  </a:lnTo>
                  <a:lnTo>
                    <a:pt x="0" y="5"/>
                  </a:lnTo>
                  <a:lnTo>
                    <a:pt x="0" y="3"/>
                  </a:lnTo>
                  <a:lnTo>
                    <a:pt x="0" y="0"/>
                  </a:lnTo>
                  <a:close/>
                </a:path>
              </a:pathLst>
            </a:custGeom>
            <a:solidFill>
              <a:srgbClr val="000000"/>
            </a:solidFill>
            <a:ln w="9525">
              <a:noFill/>
              <a:round/>
              <a:headEnd/>
              <a:tailEnd/>
            </a:ln>
          </p:spPr>
          <p:txBody>
            <a:bodyPr/>
            <a:lstStyle/>
            <a:p>
              <a:endParaRPr lang="el-GR"/>
            </a:p>
          </p:txBody>
        </p:sp>
        <p:sp>
          <p:nvSpPr>
            <p:cNvPr id="41116" name="Freeform 901"/>
            <p:cNvSpPr>
              <a:spLocks/>
            </p:cNvSpPr>
            <p:nvPr/>
          </p:nvSpPr>
          <p:spPr bwMode="auto">
            <a:xfrm>
              <a:off x="4239" y="2123"/>
              <a:ext cx="14" cy="8"/>
            </a:xfrm>
            <a:custGeom>
              <a:avLst/>
              <a:gdLst>
                <a:gd name="T0" fmla="*/ 1 w 14"/>
                <a:gd name="T1" fmla="*/ 4 h 8"/>
                <a:gd name="T2" fmla="*/ 4 w 14"/>
                <a:gd name="T3" fmla="*/ 2 h 8"/>
                <a:gd name="T4" fmla="*/ 8 w 14"/>
                <a:gd name="T5" fmla="*/ 0 h 8"/>
                <a:gd name="T6" fmla="*/ 11 w 14"/>
                <a:gd name="T7" fmla="*/ 2 h 8"/>
                <a:gd name="T8" fmla="*/ 13 w 14"/>
                <a:gd name="T9" fmla="*/ 2 h 8"/>
                <a:gd name="T10" fmla="*/ 14 w 14"/>
                <a:gd name="T11" fmla="*/ 3 h 8"/>
                <a:gd name="T12" fmla="*/ 12 w 14"/>
                <a:gd name="T13" fmla="*/ 4 h 8"/>
                <a:gd name="T14" fmla="*/ 9 w 14"/>
                <a:gd name="T15" fmla="*/ 7 h 8"/>
                <a:gd name="T16" fmla="*/ 6 w 14"/>
                <a:gd name="T17" fmla="*/ 8 h 8"/>
                <a:gd name="T18" fmla="*/ 1 w 14"/>
                <a:gd name="T19" fmla="*/ 8 h 8"/>
                <a:gd name="T20" fmla="*/ 0 w 14"/>
                <a:gd name="T21" fmla="*/ 7 h 8"/>
                <a:gd name="T22" fmla="*/ 0 w 14"/>
                <a:gd name="T23" fmla="*/ 5 h 8"/>
                <a:gd name="T24" fmla="*/ 0 w 14"/>
                <a:gd name="T25" fmla="*/ 5 h 8"/>
                <a:gd name="T26" fmla="*/ 1 w 14"/>
                <a:gd name="T27" fmla="*/ 4 h 8"/>
                <a:gd name="T28" fmla="*/ 1 w 14"/>
                <a:gd name="T29" fmla="*/ 4 h 8"/>
                <a:gd name="T30" fmla="*/ 1 w 14"/>
                <a:gd name="T31" fmla="*/ 4 h 8"/>
                <a:gd name="T32" fmla="*/ 1 w 14"/>
                <a:gd name="T33" fmla="*/ 4 h 8"/>
                <a:gd name="T34" fmla="*/ 1 w 14"/>
                <a:gd name="T35" fmla="*/ 4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8"/>
                <a:gd name="T56" fmla="*/ 14 w 14"/>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8">
                  <a:moveTo>
                    <a:pt x="1" y="4"/>
                  </a:moveTo>
                  <a:lnTo>
                    <a:pt x="4" y="2"/>
                  </a:lnTo>
                  <a:lnTo>
                    <a:pt x="8" y="0"/>
                  </a:lnTo>
                  <a:lnTo>
                    <a:pt x="11" y="2"/>
                  </a:lnTo>
                  <a:lnTo>
                    <a:pt x="13" y="2"/>
                  </a:lnTo>
                  <a:lnTo>
                    <a:pt x="14" y="3"/>
                  </a:lnTo>
                  <a:lnTo>
                    <a:pt x="12" y="4"/>
                  </a:lnTo>
                  <a:lnTo>
                    <a:pt x="9" y="7"/>
                  </a:lnTo>
                  <a:lnTo>
                    <a:pt x="6" y="8"/>
                  </a:lnTo>
                  <a:lnTo>
                    <a:pt x="1" y="8"/>
                  </a:lnTo>
                  <a:lnTo>
                    <a:pt x="0" y="7"/>
                  </a:lnTo>
                  <a:lnTo>
                    <a:pt x="0" y="5"/>
                  </a:lnTo>
                  <a:lnTo>
                    <a:pt x="1" y="4"/>
                  </a:lnTo>
                  <a:close/>
                </a:path>
              </a:pathLst>
            </a:custGeom>
            <a:solidFill>
              <a:srgbClr val="000000"/>
            </a:solidFill>
            <a:ln w="9525">
              <a:noFill/>
              <a:round/>
              <a:headEnd/>
              <a:tailEnd/>
            </a:ln>
          </p:spPr>
          <p:txBody>
            <a:bodyPr/>
            <a:lstStyle/>
            <a:p>
              <a:endParaRPr lang="el-GR"/>
            </a:p>
          </p:txBody>
        </p:sp>
        <p:sp>
          <p:nvSpPr>
            <p:cNvPr id="41117" name="Freeform 902"/>
            <p:cNvSpPr>
              <a:spLocks/>
            </p:cNvSpPr>
            <p:nvPr/>
          </p:nvSpPr>
          <p:spPr bwMode="auto">
            <a:xfrm>
              <a:off x="4242" y="2080"/>
              <a:ext cx="31" cy="10"/>
            </a:xfrm>
            <a:custGeom>
              <a:avLst/>
              <a:gdLst>
                <a:gd name="T0" fmla="*/ 0 w 31"/>
                <a:gd name="T1" fmla="*/ 6 h 10"/>
                <a:gd name="T2" fmla="*/ 9 w 31"/>
                <a:gd name="T3" fmla="*/ 4 h 10"/>
                <a:gd name="T4" fmla="*/ 16 w 31"/>
                <a:gd name="T5" fmla="*/ 1 h 10"/>
                <a:gd name="T6" fmla="*/ 24 w 31"/>
                <a:gd name="T7" fmla="*/ 1 h 10"/>
                <a:gd name="T8" fmla="*/ 30 w 31"/>
                <a:gd name="T9" fmla="*/ 0 h 10"/>
                <a:gd name="T10" fmla="*/ 31 w 31"/>
                <a:gd name="T11" fmla="*/ 1 h 10"/>
                <a:gd name="T12" fmla="*/ 31 w 31"/>
                <a:gd name="T13" fmla="*/ 1 h 10"/>
                <a:gd name="T14" fmla="*/ 31 w 31"/>
                <a:gd name="T15" fmla="*/ 3 h 10"/>
                <a:gd name="T16" fmla="*/ 31 w 31"/>
                <a:gd name="T17" fmla="*/ 5 h 10"/>
                <a:gd name="T18" fmla="*/ 25 w 31"/>
                <a:gd name="T19" fmla="*/ 8 h 10"/>
                <a:gd name="T20" fmla="*/ 18 w 31"/>
                <a:gd name="T21" fmla="*/ 9 h 10"/>
                <a:gd name="T22" fmla="*/ 9 w 31"/>
                <a:gd name="T23" fmla="*/ 10 h 10"/>
                <a:gd name="T24" fmla="*/ 0 w 31"/>
                <a:gd name="T25" fmla="*/ 10 h 10"/>
                <a:gd name="T26" fmla="*/ 0 w 31"/>
                <a:gd name="T27" fmla="*/ 9 h 10"/>
                <a:gd name="T28" fmla="*/ 0 w 31"/>
                <a:gd name="T29" fmla="*/ 8 h 10"/>
                <a:gd name="T30" fmla="*/ 0 w 31"/>
                <a:gd name="T31" fmla="*/ 8 h 10"/>
                <a:gd name="T32" fmla="*/ 0 w 31"/>
                <a:gd name="T33" fmla="*/ 6 h 10"/>
                <a:gd name="T34" fmla="*/ 0 w 31"/>
                <a:gd name="T35" fmla="*/ 6 h 10"/>
                <a:gd name="T36" fmla="*/ 0 w 31"/>
                <a:gd name="T37" fmla="*/ 6 h 10"/>
                <a:gd name="T38" fmla="*/ 0 w 31"/>
                <a:gd name="T39" fmla="*/ 6 h 10"/>
                <a:gd name="T40" fmla="*/ 0 w 31"/>
                <a:gd name="T41" fmla="*/ 6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0"/>
                <a:gd name="T65" fmla="*/ 31 w 31"/>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0">
                  <a:moveTo>
                    <a:pt x="0" y="6"/>
                  </a:moveTo>
                  <a:lnTo>
                    <a:pt x="9" y="4"/>
                  </a:lnTo>
                  <a:lnTo>
                    <a:pt x="16" y="1"/>
                  </a:lnTo>
                  <a:lnTo>
                    <a:pt x="24" y="1"/>
                  </a:lnTo>
                  <a:lnTo>
                    <a:pt x="30" y="0"/>
                  </a:lnTo>
                  <a:lnTo>
                    <a:pt x="31" y="1"/>
                  </a:lnTo>
                  <a:lnTo>
                    <a:pt x="31" y="3"/>
                  </a:lnTo>
                  <a:lnTo>
                    <a:pt x="31" y="5"/>
                  </a:lnTo>
                  <a:lnTo>
                    <a:pt x="25" y="8"/>
                  </a:lnTo>
                  <a:lnTo>
                    <a:pt x="18" y="9"/>
                  </a:lnTo>
                  <a:lnTo>
                    <a:pt x="9" y="10"/>
                  </a:lnTo>
                  <a:lnTo>
                    <a:pt x="0" y="10"/>
                  </a:lnTo>
                  <a:lnTo>
                    <a:pt x="0" y="9"/>
                  </a:lnTo>
                  <a:lnTo>
                    <a:pt x="0" y="8"/>
                  </a:lnTo>
                  <a:lnTo>
                    <a:pt x="0" y="6"/>
                  </a:lnTo>
                  <a:close/>
                </a:path>
              </a:pathLst>
            </a:custGeom>
            <a:solidFill>
              <a:srgbClr val="000000"/>
            </a:solidFill>
            <a:ln w="9525">
              <a:noFill/>
              <a:round/>
              <a:headEnd/>
              <a:tailEnd/>
            </a:ln>
          </p:spPr>
          <p:txBody>
            <a:bodyPr/>
            <a:lstStyle/>
            <a:p>
              <a:endParaRPr lang="el-GR"/>
            </a:p>
          </p:txBody>
        </p:sp>
        <p:sp>
          <p:nvSpPr>
            <p:cNvPr id="41118" name="Freeform 903"/>
            <p:cNvSpPr>
              <a:spLocks/>
            </p:cNvSpPr>
            <p:nvPr/>
          </p:nvSpPr>
          <p:spPr bwMode="auto">
            <a:xfrm>
              <a:off x="4240" y="2866"/>
              <a:ext cx="15" cy="12"/>
            </a:xfrm>
            <a:custGeom>
              <a:avLst/>
              <a:gdLst>
                <a:gd name="T0" fmla="*/ 0 w 15"/>
                <a:gd name="T1" fmla="*/ 0 h 12"/>
                <a:gd name="T2" fmla="*/ 3 w 15"/>
                <a:gd name="T3" fmla="*/ 3 h 12"/>
                <a:gd name="T4" fmla="*/ 7 w 15"/>
                <a:gd name="T5" fmla="*/ 6 h 12"/>
                <a:gd name="T6" fmla="*/ 11 w 15"/>
                <a:gd name="T7" fmla="*/ 9 h 12"/>
                <a:gd name="T8" fmla="*/ 15 w 15"/>
                <a:gd name="T9" fmla="*/ 12 h 12"/>
                <a:gd name="T10" fmla="*/ 13 w 15"/>
                <a:gd name="T11" fmla="*/ 12 h 12"/>
                <a:gd name="T12" fmla="*/ 12 w 15"/>
                <a:gd name="T13" fmla="*/ 12 h 12"/>
                <a:gd name="T14" fmla="*/ 11 w 15"/>
                <a:gd name="T15" fmla="*/ 12 h 12"/>
                <a:gd name="T16" fmla="*/ 10 w 15"/>
                <a:gd name="T17" fmla="*/ 12 h 12"/>
                <a:gd name="T18" fmla="*/ 7 w 15"/>
                <a:gd name="T19" fmla="*/ 9 h 12"/>
                <a:gd name="T20" fmla="*/ 5 w 15"/>
                <a:gd name="T21" fmla="*/ 7 h 12"/>
                <a:gd name="T22" fmla="*/ 2 w 15"/>
                <a:gd name="T23" fmla="*/ 6 h 12"/>
                <a:gd name="T24" fmla="*/ 0 w 15"/>
                <a:gd name="T25" fmla="*/ 3 h 12"/>
                <a:gd name="T26" fmla="*/ 0 w 15"/>
                <a:gd name="T27" fmla="*/ 2 h 12"/>
                <a:gd name="T28" fmla="*/ 0 w 15"/>
                <a:gd name="T29" fmla="*/ 1 h 12"/>
                <a:gd name="T30" fmla="*/ 0 w 15"/>
                <a:gd name="T31" fmla="*/ 1 h 12"/>
                <a:gd name="T32" fmla="*/ 0 w 15"/>
                <a:gd name="T33" fmla="*/ 0 h 12"/>
                <a:gd name="T34" fmla="*/ 0 w 15"/>
                <a:gd name="T35" fmla="*/ 0 h 12"/>
                <a:gd name="T36" fmla="*/ 0 w 15"/>
                <a:gd name="T37" fmla="*/ 0 h 12"/>
                <a:gd name="T38" fmla="*/ 0 w 15"/>
                <a:gd name="T39" fmla="*/ 0 h 12"/>
                <a:gd name="T40" fmla="*/ 0 w 1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12"/>
                <a:gd name="T65" fmla="*/ 15 w 1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12">
                  <a:moveTo>
                    <a:pt x="0" y="0"/>
                  </a:moveTo>
                  <a:lnTo>
                    <a:pt x="3" y="3"/>
                  </a:lnTo>
                  <a:lnTo>
                    <a:pt x="7" y="6"/>
                  </a:lnTo>
                  <a:lnTo>
                    <a:pt x="11" y="9"/>
                  </a:lnTo>
                  <a:lnTo>
                    <a:pt x="15" y="12"/>
                  </a:lnTo>
                  <a:lnTo>
                    <a:pt x="13" y="12"/>
                  </a:lnTo>
                  <a:lnTo>
                    <a:pt x="12" y="12"/>
                  </a:lnTo>
                  <a:lnTo>
                    <a:pt x="11" y="12"/>
                  </a:lnTo>
                  <a:lnTo>
                    <a:pt x="10" y="12"/>
                  </a:lnTo>
                  <a:lnTo>
                    <a:pt x="7" y="9"/>
                  </a:lnTo>
                  <a:lnTo>
                    <a:pt x="5" y="7"/>
                  </a:lnTo>
                  <a:lnTo>
                    <a:pt x="2" y="6"/>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119" name="Freeform 904"/>
            <p:cNvSpPr>
              <a:spLocks/>
            </p:cNvSpPr>
            <p:nvPr/>
          </p:nvSpPr>
          <p:spPr bwMode="auto">
            <a:xfrm>
              <a:off x="4253" y="2257"/>
              <a:ext cx="20" cy="10"/>
            </a:xfrm>
            <a:custGeom>
              <a:avLst/>
              <a:gdLst>
                <a:gd name="T0" fmla="*/ 2 w 20"/>
                <a:gd name="T1" fmla="*/ 5 h 10"/>
                <a:gd name="T2" fmla="*/ 8 w 20"/>
                <a:gd name="T3" fmla="*/ 2 h 10"/>
                <a:gd name="T4" fmla="*/ 11 w 20"/>
                <a:gd name="T5" fmla="*/ 1 h 10"/>
                <a:gd name="T6" fmla="*/ 15 w 20"/>
                <a:gd name="T7" fmla="*/ 1 h 10"/>
                <a:gd name="T8" fmla="*/ 19 w 20"/>
                <a:gd name="T9" fmla="*/ 0 h 10"/>
                <a:gd name="T10" fmla="*/ 20 w 20"/>
                <a:gd name="T11" fmla="*/ 1 h 10"/>
                <a:gd name="T12" fmla="*/ 20 w 20"/>
                <a:gd name="T13" fmla="*/ 1 h 10"/>
                <a:gd name="T14" fmla="*/ 20 w 20"/>
                <a:gd name="T15" fmla="*/ 2 h 10"/>
                <a:gd name="T16" fmla="*/ 20 w 20"/>
                <a:gd name="T17" fmla="*/ 3 h 10"/>
                <a:gd name="T18" fmla="*/ 15 w 20"/>
                <a:gd name="T19" fmla="*/ 5 h 10"/>
                <a:gd name="T20" fmla="*/ 10 w 20"/>
                <a:gd name="T21" fmla="*/ 6 h 10"/>
                <a:gd name="T22" fmla="*/ 5 w 20"/>
                <a:gd name="T23" fmla="*/ 8 h 10"/>
                <a:gd name="T24" fmla="*/ 0 w 20"/>
                <a:gd name="T25" fmla="*/ 10 h 10"/>
                <a:gd name="T26" fmla="*/ 2 w 20"/>
                <a:gd name="T27" fmla="*/ 8 h 10"/>
                <a:gd name="T28" fmla="*/ 2 w 20"/>
                <a:gd name="T29" fmla="*/ 7 h 10"/>
                <a:gd name="T30" fmla="*/ 2 w 20"/>
                <a:gd name="T31" fmla="*/ 6 h 10"/>
                <a:gd name="T32" fmla="*/ 2 w 20"/>
                <a:gd name="T33" fmla="*/ 5 h 10"/>
                <a:gd name="T34" fmla="*/ 2 w 20"/>
                <a:gd name="T35" fmla="*/ 5 h 10"/>
                <a:gd name="T36" fmla="*/ 2 w 20"/>
                <a:gd name="T37" fmla="*/ 5 h 10"/>
                <a:gd name="T38" fmla="*/ 2 w 20"/>
                <a:gd name="T39" fmla="*/ 5 h 10"/>
                <a:gd name="T40" fmla="*/ 2 w 20"/>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0"/>
                <a:gd name="T65" fmla="*/ 20 w 2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0">
                  <a:moveTo>
                    <a:pt x="2" y="5"/>
                  </a:moveTo>
                  <a:lnTo>
                    <a:pt x="8" y="2"/>
                  </a:lnTo>
                  <a:lnTo>
                    <a:pt x="11" y="1"/>
                  </a:lnTo>
                  <a:lnTo>
                    <a:pt x="15" y="1"/>
                  </a:lnTo>
                  <a:lnTo>
                    <a:pt x="19" y="0"/>
                  </a:lnTo>
                  <a:lnTo>
                    <a:pt x="20" y="1"/>
                  </a:lnTo>
                  <a:lnTo>
                    <a:pt x="20" y="2"/>
                  </a:lnTo>
                  <a:lnTo>
                    <a:pt x="20" y="3"/>
                  </a:lnTo>
                  <a:lnTo>
                    <a:pt x="15" y="5"/>
                  </a:lnTo>
                  <a:lnTo>
                    <a:pt x="10" y="6"/>
                  </a:lnTo>
                  <a:lnTo>
                    <a:pt x="5" y="8"/>
                  </a:lnTo>
                  <a:lnTo>
                    <a:pt x="0" y="10"/>
                  </a:lnTo>
                  <a:lnTo>
                    <a:pt x="2" y="8"/>
                  </a:lnTo>
                  <a:lnTo>
                    <a:pt x="2" y="7"/>
                  </a:lnTo>
                  <a:lnTo>
                    <a:pt x="2" y="6"/>
                  </a:lnTo>
                  <a:lnTo>
                    <a:pt x="2" y="5"/>
                  </a:lnTo>
                  <a:close/>
                </a:path>
              </a:pathLst>
            </a:custGeom>
            <a:solidFill>
              <a:srgbClr val="000000"/>
            </a:solidFill>
            <a:ln w="9525">
              <a:noFill/>
              <a:round/>
              <a:headEnd/>
              <a:tailEnd/>
            </a:ln>
          </p:spPr>
          <p:txBody>
            <a:bodyPr/>
            <a:lstStyle/>
            <a:p>
              <a:endParaRPr lang="el-GR"/>
            </a:p>
          </p:txBody>
        </p:sp>
        <p:sp>
          <p:nvSpPr>
            <p:cNvPr id="41120" name="Freeform 905"/>
            <p:cNvSpPr>
              <a:spLocks/>
            </p:cNvSpPr>
            <p:nvPr/>
          </p:nvSpPr>
          <p:spPr bwMode="auto">
            <a:xfrm>
              <a:off x="4264" y="2205"/>
              <a:ext cx="8" cy="5"/>
            </a:xfrm>
            <a:custGeom>
              <a:avLst/>
              <a:gdLst>
                <a:gd name="T0" fmla="*/ 0 w 8"/>
                <a:gd name="T1" fmla="*/ 0 h 5"/>
                <a:gd name="T2" fmla="*/ 2 w 8"/>
                <a:gd name="T3" fmla="*/ 0 h 5"/>
                <a:gd name="T4" fmla="*/ 4 w 8"/>
                <a:gd name="T5" fmla="*/ 0 h 5"/>
                <a:gd name="T6" fmla="*/ 5 w 8"/>
                <a:gd name="T7" fmla="*/ 0 h 5"/>
                <a:gd name="T8" fmla="*/ 7 w 8"/>
                <a:gd name="T9" fmla="*/ 0 h 5"/>
                <a:gd name="T10" fmla="*/ 7 w 8"/>
                <a:gd name="T11" fmla="*/ 1 h 5"/>
                <a:gd name="T12" fmla="*/ 8 w 8"/>
                <a:gd name="T13" fmla="*/ 2 h 5"/>
                <a:gd name="T14" fmla="*/ 8 w 8"/>
                <a:gd name="T15" fmla="*/ 4 h 5"/>
                <a:gd name="T16" fmla="*/ 8 w 8"/>
                <a:gd name="T17" fmla="*/ 5 h 5"/>
                <a:gd name="T18" fmla="*/ 7 w 8"/>
                <a:gd name="T19" fmla="*/ 5 h 5"/>
                <a:gd name="T20" fmla="*/ 4 w 8"/>
                <a:gd name="T21" fmla="*/ 5 h 5"/>
                <a:gd name="T22" fmla="*/ 3 w 8"/>
                <a:gd name="T23" fmla="*/ 5 h 5"/>
                <a:gd name="T24" fmla="*/ 0 w 8"/>
                <a:gd name="T25" fmla="*/ 5 h 5"/>
                <a:gd name="T26" fmla="*/ 0 w 8"/>
                <a:gd name="T27" fmla="*/ 4 h 5"/>
                <a:gd name="T28" fmla="*/ 0 w 8"/>
                <a:gd name="T29" fmla="*/ 2 h 5"/>
                <a:gd name="T30" fmla="*/ 0 w 8"/>
                <a:gd name="T31" fmla="*/ 1 h 5"/>
                <a:gd name="T32" fmla="*/ 0 w 8"/>
                <a:gd name="T33" fmla="*/ 0 h 5"/>
                <a:gd name="T34" fmla="*/ 0 w 8"/>
                <a:gd name="T35" fmla="*/ 0 h 5"/>
                <a:gd name="T36" fmla="*/ 0 w 8"/>
                <a:gd name="T37" fmla="*/ 0 h 5"/>
                <a:gd name="T38" fmla="*/ 0 w 8"/>
                <a:gd name="T39" fmla="*/ 0 h 5"/>
                <a:gd name="T40" fmla="*/ 0 w 8"/>
                <a:gd name="T41" fmla="*/ 0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
                <a:gd name="T65" fmla="*/ 8 w 8"/>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
                  <a:moveTo>
                    <a:pt x="0" y="0"/>
                  </a:moveTo>
                  <a:lnTo>
                    <a:pt x="2" y="0"/>
                  </a:lnTo>
                  <a:lnTo>
                    <a:pt x="4" y="0"/>
                  </a:lnTo>
                  <a:lnTo>
                    <a:pt x="5" y="0"/>
                  </a:lnTo>
                  <a:lnTo>
                    <a:pt x="7" y="0"/>
                  </a:lnTo>
                  <a:lnTo>
                    <a:pt x="7" y="1"/>
                  </a:lnTo>
                  <a:lnTo>
                    <a:pt x="8" y="2"/>
                  </a:lnTo>
                  <a:lnTo>
                    <a:pt x="8" y="4"/>
                  </a:lnTo>
                  <a:lnTo>
                    <a:pt x="8" y="5"/>
                  </a:lnTo>
                  <a:lnTo>
                    <a:pt x="7" y="5"/>
                  </a:lnTo>
                  <a:lnTo>
                    <a:pt x="4" y="5"/>
                  </a:lnTo>
                  <a:lnTo>
                    <a:pt x="3" y="5"/>
                  </a:lnTo>
                  <a:lnTo>
                    <a:pt x="0" y="5"/>
                  </a:lnTo>
                  <a:lnTo>
                    <a:pt x="0" y="4"/>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121" name="Freeform 906"/>
            <p:cNvSpPr>
              <a:spLocks/>
            </p:cNvSpPr>
            <p:nvPr/>
          </p:nvSpPr>
          <p:spPr bwMode="auto">
            <a:xfrm>
              <a:off x="4272" y="2821"/>
              <a:ext cx="13" cy="10"/>
            </a:xfrm>
            <a:custGeom>
              <a:avLst/>
              <a:gdLst>
                <a:gd name="T0" fmla="*/ 0 w 13"/>
                <a:gd name="T1" fmla="*/ 0 h 10"/>
                <a:gd name="T2" fmla="*/ 2 w 13"/>
                <a:gd name="T3" fmla="*/ 1 h 10"/>
                <a:gd name="T4" fmla="*/ 6 w 13"/>
                <a:gd name="T5" fmla="*/ 1 h 10"/>
                <a:gd name="T6" fmla="*/ 9 w 13"/>
                <a:gd name="T7" fmla="*/ 3 h 10"/>
                <a:gd name="T8" fmla="*/ 12 w 13"/>
                <a:gd name="T9" fmla="*/ 4 h 10"/>
                <a:gd name="T10" fmla="*/ 12 w 13"/>
                <a:gd name="T11" fmla="*/ 5 h 10"/>
                <a:gd name="T12" fmla="*/ 12 w 13"/>
                <a:gd name="T13" fmla="*/ 6 h 10"/>
                <a:gd name="T14" fmla="*/ 12 w 13"/>
                <a:gd name="T15" fmla="*/ 9 h 10"/>
                <a:gd name="T16" fmla="*/ 13 w 13"/>
                <a:gd name="T17" fmla="*/ 10 h 10"/>
                <a:gd name="T18" fmla="*/ 9 w 13"/>
                <a:gd name="T19" fmla="*/ 9 h 10"/>
                <a:gd name="T20" fmla="*/ 5 w 13"/>
                <a:gd name="T21" fmla="*/ 7 h 10"/>
                <a:gd name="T22" fmla="*/ 1 w 13"/>
                <a:gd name="T23" fmla="*/ 4 h 10"/>
                <a:gd name="T24" fmla="*/ 0 w 13"/>
                <a:gd name="T25" fmla="*/ 0 h 10"/>
                <a:gd name="T26" fmla="*/ 0 w 13"/>
                <a:gd name="T27" fmla="*/ 0 h 10"/>
                <a:gd name="T28" fmla="*/ 0 w 13"/>
                <a:gd name="T29" fmla="*/ 0 h 10"/>
                <a:gd name="T30" fmla="*/ 0 w 13"/>
                <a:gd name="T31" fmla="*/ 0 h 10"/>
                <a:gd name="T32" fmla="*/ 0 w 13"/>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0"/>
                <a:gd name="T53" fmla="*/ 13 w 13"/>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0">
                  <a:moveTo>
                    <a:pt x="0" y="0"/>
                  </a:moveTo>
                  <a:lnTo>
                    <a:pt x="2" y="1"/>
                  </a:lnTo>
                  <a:lnTo>
                    <a:pt x="6" y="1"/>
                  </a:lnTo>
                  <a:lnTo>
                    <a:pt x="9" y="3"/>
                  </a:lnTo>
                  <a:lnTo>
                    <a:pt x="12" y="4"/>
                  </a:lnTo>
                  <a:lnTo>
                    <a:pt x="12" y="5"/>
                  </a:lnTo>
                  <a:lnTo>
                    <a:pt x="12" y="6"/>
                  </a:lnTo>
                  <a:lnTo>
                    <a:pt x="12" y="9"/>
                  </a:lnTo>
                  <a:lnTo>
                    <a:pt x="13" y="10"/>
                  </a:lnTo>
                  <a:lnTo>
                    <a:pt x="9" y="9"/>
                  </a:lnTo>
                  <a:lnTo>
                    <a:pt x="5" y="7"/>
                  </a:lnTo>
                  <a:lnTo>
                    <a:pt x="1" y="4"/>
                  </a:lnTo>
                  <a:lnTo>
                    <a:pt x="0" y="0"/>
                  </a:lnTo>
                  <a:close/>
                </a:path>
              </a:pathLst>
            </a:custGeom>
            <a:solidFill>
              <a:srgbClr val="000000"/>
            </a:solidFill>
            <a:ln w="9525">
              <a:noFill/>
              <a:round/>
              <a:headEnd/>
              <a:tailEnd/>
            </a:ln>
          </p:spPr>
          <p:txBody>
            <a:bodyPr/>
            <a:lstStyle/>
            <a:p>
              <a:endParaRPr lang="el-GR"/>
            </a:p>
          </p:txBody>
        </p:sp>
        <p:sp>
          <p:nvSpPr>
            <p:cNvPr id="41122" name="Freeform 907"/>
            <p:cNvSpPr>
              <a:spLocks/>
            </p:cNvSpPr>
            <p:nvPr/>
          </p:nvSpPr>
          <p:spPr bwMode="auto">
            <a:xfrm>
              <a:off x="4278" y="2451"/>
              <a:ext cx="167" cy="165"/>
            </a:xfrm>
            <a:custGeom>
              <a:avLst/>
              <a:gdLst>
                <a:gd name="T0" fmla="*/ 0 w 167"/>
                <a:gd name="T1" fmla="*/ 70 h 165"/>
                <a:gd name="T2" fmla="*/ 9 w 167"/>
                <a:gd name="T3" fmla="*/ 44 h 165"/>
                <a:gd name="T4" fmla="*/ 21 w 167"/>
                <a:gd name="T5" fmla="*/ 24 h 165"/>
                <a:gd name="T6" fmla="*/ 36 w 167"/>
                <a:gd name="T7" fmla="*/ 11 h 165"/>
                <a:gd name="T8" fmla="*/ 54 w 167"/>
                <a:gd name="T9" fmla="*/ 2 h 165"/>
                <a:gd name="T10" fmla="*/ 74 w 167"/>
                <a:gd name="T11" fmla="*/ 0 h 165"/>
                <a:gd name="T12" fmla="*/ 95 w 167"/>
                <a:gd name="T13" fmla="*/ 2 h 165"/>
                <a:gd name="T14" fmla="*/ 119 w 167"/>
                <a:gd name="T15" fmla="*/ 10 h 165"/>
                <a:gd name="T16" fmla="*/ 141 w 167"/>
                <a:gd name="T17" fmla="*/ 23 h 165"/>
                <a:gd name="T18" fmla="*/ 153 w 167"/>
                <a:gd name="T19" fmla="*/ 39 h 165"/>
                <a:gd name="T20" fmla="*/ 162 w 167"/>
                <a:gd name="T21" fmla="*/ 56 h 165"/>
                <a:gd name="T22" fmla="*/ 166 w 167"/>
                <a:gd name="T23" fmla="*/ 72 h 165"/>
                <a:gd name="T24" fmla="*/ 167 w 167"/>
                <a:gd name="T25" fmla="*/ 90 h 165"/>
                <a:gd name="T26" fmla="*/ 163 w 167"/>
                <a:gd name="T27" fmla="*/ 106 h 165"/>
                <a:gd name="T28" fmla="*/ 157 w 167"/>
                <a:gd name="T29" fmla="*/ 122 h 165"/>
                <a:gd name="T30" fmla="*/ 146 w 167"/>
                <a:gd name="T31" fmla="*/ 138 h 165"/>
                <a:gd name="T32" fmla="*/ 130 w 167"/>
                <a:gd name="T33" fmla="*/ 153 h 165"/>
                <a:gd name="T34" fmla="*/ 105 w 167"/>
                <a:gd name="T35" fmla="*/ 163 h 165"/>
                <a:gd name="T36" fmla="*/ 80 w 167"/>
                <a:gd name="T37" fmla="*/ 165 h 165"/>
                <a:gd name="T38" fmla="*/ 58 w 167"/>
                <a:gd name="T39" fmla="*/ 161 h 165"/>
                <a:gd name="T40" fmla="*/ 40 w 167"/>
                <a:gd name="T41" fmla="*/ 152 h 165"/>
                <a:gd name="T42" fmla="*/ 22 w 167"/>
                <a:gd name="T43" fmla="*/ 138 h 165"/>
                <a:gd name="T44" fmla="*/ 10 w 167"/>
                <a:gd name="T45" fmla="*/ 118 h 165"/>
                <a:gd name="T46" fmla="*/ 3 w 167"/>
                <a:gd name="T47" fmla="*/ 96 h 165"/>
                <a:gd name="T48" fmla="*/ 0 w 167"/>
                <a:gd name="T49" fmla="*/ 70 h 165"/>
                <a:gd name="T50" fmla="*/ 0 w 167"/>
                <a:gd name="T51" fmla="*/ 70 h 165"/>
                <a:gd name="T52" fmla="*/ 0 w 167"/>
                <a:gd name="T53" fmla="*/ 70 h 165"/>
                <a:gd name="T54" fmla="*/ 0 w 167"/>
                <a:gd name="T55" fmla="*/ 70 h 165"/>
                <a:gd name="T56" fmla="*/ 0 w 167"/>
                <a:gd name="T57" fmla="*/ 70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7"/>
                <a:gd name="T88" fmla="*/ 0 h 165"/>
                <a:gd name="T89" fmla="*/ 167 w 167"/>
                <a:gd name="T90" fmla="*/ 165 h 1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7" h="165">
                  <a:moveTo>
                    <a:pt x="0" y="70"/>
                  </a:moveTo>
                  <a:lnTo>
                    <a:pt x="9" y="44"/>
                  </a:lnTo>
                  <a:lnTo>
                    <a:pt x="21" y="24"/>
                  </a:lnTo>
                  <a:lnTo>
                    <a:pt x="36" y="11"/>
                  </a:lnTo>
                  <a:lnTo>
                    <a:pt x="54" y="2"/>
                  </a:lnTo>
                  <a:lnTo>
                    <a:pt x="74" y="0"/>
                  </a:lnTo>
                  <a:lnTo>
                    <a:pt x="95" y="2"/>
                  </a:lnTo>
                  <a:lnTo>
                    <a:pt x="119" y="10"/>
                  </a:lnTo>
                  <a:lnTo>
                    <a:pt x="141" y="23"/>
                  </a:lnTo>
                  <a:lnTo>
                    <a:pt x="153" y="39"/>
                  </a:lnTo>
                  <a:lnTo>
                    <a:pt x="162" y="56"/>
                  </a:lnTo>
                  <a:lnTo>
                    <a:pt x="166" y="72"/>
                  </a:lnTo>
                  <a:lnTo>
                    <a:pt x="167" y="90"/>
                  </a:lnTo>
                  <a:lnTo>
                    <a:pt x="163" y="106"/>
                  </a:lnTo>
                  <a:lnTo>
                    <a:pt x="157" y="122"/>
                  </a:lnTo>
                  <a:lnTo>
                    <a:pt x="146" y="138"/>
                  </a:lnTo>
                  <a:lnTo>
                    <a:pt x="130" y="153"/>
                  </a:lnTo>
                  <a:lnTo>
                    <a:pt x="105" y="163"/>
                  </a:lnTo>
                  <a:lnTo>
                    <a:pt x="80" y="165"/>
                  </a:lnTo>
                  <a:lnTo>
                    <a:pt x="58" y="161"/>
                  </a:lnTo>
                  <a:lnTo>
                    <a:pt x="40" y="152"/>
                  </a:lnTo>
                  <a:lnTo>
                    <a:pt x="22" y="138"/>
                  </a:lnTo>
                  <a:lnTo>
                    <a:pt x="10" y="118"/>
                  </a:lnTo>
                  <a:lnTo>
                    <a:pt x="3" y="96"/>
                  </a:lnTo>
                  <a:lnTo>
                    <a:pt x="0" y="70"/>
                  </a:lnTo>
                  <a:close/>
                </a:path>
              </a:pathLst>
            </a:custGeom>
            <a:solidFill>
              <a:srgbClr val="990000"/>
            </a:solidFill>
            <a:ln w="9525">
              <a:noFill/>
              <a:round/>
              <a:headEnd/>
              <a:tailEnd/>
            </a:ln>
          </p:spPr>
          <p:txBody>
            <a:bodyPr/>
            <a:lstStyle/>
            <a:p>
              <a:endParaRPr lang="el-GR"/>
            </a:p>
          </p:txBody>
        </p:sp>
        <p:sp>
          <p:nvSpPr>
            <p:cNvPr id="41123" name="Freeform 908"/>
            <p:cNvSpPr>
              <a:spLocks/>
            </p:cNvSpPr>
            <p:nvPr/>
          </p:nvSpPr>
          <p:spPr bwMode="auto">
            <a:xfrm>
              <a:off x="4356" y="2731"/>
              <a:ext cx="345" cy="320"/>
            </a:xfrm>
            <a:custGeom>
              <a:avLst/>
              <a:gdLst>
                <a:gd name="T0" fmla="*/ 14 w 345"/>
                <a:gd name="T1" fmla="*/ 238 h 320"/>
                <a:gd name="T2" fmla="*/ 47 w 345"/>
                <a:gd name="T3" fmla="*/ 230 h 320"/>
                <a:gd name="T4" fmla="*/ 47 w 345"/>
                <a:gd name="T5" fmla="*/ 225 h 320"/>
                <a:gd name="T6" fmla="*/ 9 w 345"/>
                <a:gd name="T7" fmla="*/ 230 h 320"/>
                <a:gd name="T8" fmla="*/ 6 w 345"/>
                <a:gd name="T9" fmla="*/ 209 h 320"/>
                <a:gd name="T10" fmla="*/ 35 w 345"/>
                <a:gd name="T11" fmla="*/ 201 h 320"/>
                <a:gd name="T12" fmla="*/ 35 w 345"/>
                <a:gd name="T13" fmla="*/ 196 h 320"/>
                <a:gd name="T14" fmla="*/ 7 w 345"/>
                <a:gd name="T15" fmla="*/ 199 h 320"/>
                <a:gd name="T16" fmla="*/ 9 w 345"/>
                <a:gd name="T17" fmla="*/ 175 h 320"/>
                <a:gd name="T18" fmla="*/ 70 w 345"/>
                <a:gd name="T19" fmla="*/ 163 h 320"/>
                <a:gd name="T20" fmla="*/ 30 w 345"/>
                <a:gd name="T21" fmla="*/ 167 h 320"/>
                <a:gd name="T22" fmla="*/ 4 w 345"/>
                <a:gd name="T23" fmla="*/ 147 h 320"/>
                <a:gd name="T24" fmla="*/ 41 w 345"/>
                <a:gd name="T25" fmla="*/ 135 h 320"/>
                <a:gd name="T26" fmla="*/ 62 w 345"/>
                <a:gd name="T27" fmla="*/ 127 h 320"/>
                <a:gd name="T28" fmla="*/ 27 w 345"/>
                <a:gd name="T29" fmla="*/ 130 h 320"/>
                <a:gd name="T30" fmla="*/ 2 w 345"/>
                <a:gd name="T31" fmla="*/ 112 h 320"/>
                <a:gd name="T32" fmla="*/ 49 w 345"/>
                <a:gd name="T33" fmla="*/ 102 h 320"/>
                <a:gd name="T34" fmla="*/ 75 w 345"/>
                <a:gd name="T35" fmla="*/ 96 h 320"/>
                <a:gd name="T36" fmla="*/ 37 w 345"/>
                <a:gd name="T37" fmla="*/ 97 h 320"/>
                <a:gd name="T38" fmla="*/ 2 w 345"/>
                <a:gd name="T39" fmla="*/ 81 h 320"/>
                <a:gd name="T40" fmla="*/ 27 w 345"/>
                <a:gd name="T41" fmla="*/ 75 h 320"/>
                <a:gd name="T42" fmla="*/ 43 w 345"/>
                <a:gd name="T43" fmla="*/ 72 h 320"/>
                <a:gd name="T44" fmla="*/ 18 w 345"/>
                <a:gd name="T45" fmla="*/ 69 h 320"/>
                <a:gd name="T46" fmla="*/ 4 w 345"/>
                <a:gd name="T47" fmla="*/ 58 h 320"/>
                <a:gd name="T48" fmla="*/ 110 w 345"/>
                <a:gd name="T49" fmla="*/ 33 h 320"/>
                <a:gd name="T50" fmla="*/ 170 w 345"/>
                <a:gd name="T51" fmla="*/ 0 h 320"/>
                <a:gd name="T52" fmla="*/ 178 w 345"/>
                <a:gd name="T53" fmla="*/ 26 h 320"/>
                <a:gd name="T54" fmla="*/ 156 w 345"/>
                <a:gd name="T55" fmla="*/ 42 h 320"/>
                <a:gd name="T56" fmla="*/ 183 w 345"/>
                <a:gd name="T57" fmla="*/ 31 h 320"/>
                <a:gd name="T58" fmla="*/ 206 w 345"/>
                <a:gd name="T59" fmla="*/ 39 h 320"/>
                <a:gd name="T60" fmla="*/ 179 w 345"/>
                <a:gd name="T61" fmla="*/ 64 h 320"/>
                <a:gd name="T62" fmla="*/ 157 w 345"/>
                <a:gd name="T63" fmla="*/ 76 h 320"/>
                <a:gd name="T64" fmla="*/ 195 w 345"/>
                <a:gd name="T65" fmla="*/ 63 h 320"/>
                <a:gd name="T66" fmla="*/ 216 w 345"/>
                <a:gd name="T67" fmla="*/ 49 h 320"/>
                <a:gd name="T68" fmla="*/ 230 w 345"/>
                <a:gd name="T69" fmla="*/ 80 h 320"/>
                <a:gd name="T70" fmla="*/ 184 w 345"/>
                <a:gd name="T71" fmla="*/ 107 h 320"/>
                <a:gd name="T72" fmla="*/ 221 w 345"/>
                <a:gd name="T73" fmla="*/ 95 h 320"/>
                <a:gd name="T74" fmla="*/ 268 w 345"/>
                <a:gd name="T75" fmla="*/ 104 h 320"/>
                <a:gd name="T76" fmla="*/ 248 w 345"/>
                <a:gd name="T77" fmla="*/ 126 h 320"/>
                <a:gd name="T78" fmla="*/ 235 w 345"/>
                <a:gd name="T79" fmla="*/ 137 h 320"/>
                <a:gd name="T80" fmla="*/ 267 w 345"/>
                <a:gd name="T81" fmla="*/ 123 h 320"/>
                <a:gd name="T82" fmla="*/ 293 w 345"/>
                <a:gd name="T83" fmla="*/ 131 h 320"/>
                <a:gd name="T84" fmla="*/ 259 w 345"/>
                <a:gd name="T85" fmla="*/ 159 h 320"/>
                <a:gd name="T86" fmla="*/ 268 w 345"/>
                <a:gd name="T87" fmla="*/ 164 h 320"/>
                <a:gd name="T88" fmla="*/ 302 w 345"/>
                <a:gd name="T89" fmla="*/ 143 h 320"/>
                <a:gd name="T90" fmla="*/ 318 w 345"/>
                <a:gd name="T91" fmla="*/ 158 h 320"/>
                <a:gd name="T92" fmla="*/ 287 w 345"/>
                <a:gd name="T93" fmla="*/ 193 h 320"/>
                <a:gd name="T94" fmla="*/ 292 w 345"/>
                <a:gd name="T95" fmla="*/ 199 h 320"/>
                <a:gd name="T96" fmla="*/ 335 w 345"/>
                <a:gd name="T97" fmla="*/ 174 h 320"/>
                <a:gd name="T98" fmla="*/ 320 w 345"/>
                <a:gd name="T99" fmla="*/ 211 h 320"/>
                <a:gd name="T100" fmla="*/ 234 w 345"/>
                <a:gd name="T101" fmla="*/ 264 h 320"/>
                <a:gd name="T102" fmla="*/ 137 w 345"/>
                <a:gd name="T103" fmla="*/ 301 h 320"/>
                <a:gd name="T104" fmla="*/ 41 w 345"/>
                <a:gd name="T105" fmla="*/ 319 h 320"/>
                <a:gd name="T106" fmla="*/ 7 w 345"/>
                <a:gd name="T107" fmla="*/ 320 h 320"/>
                <a:gd name="T108" fmla="*/ 12 w 345"/>
                <a:gd name="T109" fmla="*/ 306 h 320"/>
                <a:gd name="T110" fmla="*/ 43 w 345"/>
                <a:gd name="T111" fmla="*/ 296 h 320"/>
                <a:gd name="T112" fmla="*/ 41 w 345"/>
                <a:gd name="T113" fmla="*/ 293 h 320"/>
                <a:gd name="T114" fmla="*/ 7 w 345"/>
                <a:gd name="T115" fmla="*/ 298 h 320"/>
                <a:gd name="T116" fmla="*/ 12 w 345"/>
                <a:gd name="T117" fmla="*/ 277 h 320"/>
                <a:gd name="T118" fmla="*/ 75 w 345"/>
                <a:gd name="T119" fmla="*/ 259 h 320"/>
                <a:gd name="T120" fmla="*/ 74 w 345"/>
                <a:gd name="T121" fmla="*/ 254 h 320"/>
                <a:gd name="T122" fmla="*/ 15 w 345"/>
                <a:gd name="T123" fmla="*/ 268 h 320"/>
                <a:gd name="T124" fmla="*/ 1 w 345"/>
                <a:gd name="T125" fmla="*/ 262 h 3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
                <a:gd name="T190" fmla="*/ 0 h 320"/>
                <a:gd name="T191" fmla="*/ 345 w 345"/>
                <a:gd name="T192" fmla="*/ 320 h 3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 h="320">
                  <a:moveTo>
                    <a:pt x="1" y="262"/>
                  </a:moveTo>
                  <a:lnTo>
                    <a:pt x="1" y="257"/>
                  </a:lnTo>
                  <a:lnTo>
                    <a:pt x="1" y="251"/>
                  </a:lnTo>
                  <a:lnTo>
                    <a:pt x="1" y="246"/>
                  </a:lnTo>
                  <a:lnTo>
                    <a:pt x="1" y="241"/>
                  </a:lnTo>
                  <a:lnTo>
                    <a:pt x="14" y="238"/>
                  </a:lnTo>
                  <a:lnTo>
                    <a:pt x="23" y="236"/>
                  </a:lnTo>
                  <a:lnTo>
                    <a:pt x="30" y="235"/>
                  </a:lnTo>
                  <a:lnTo>
                    <a:pt x="36" y="233"/>
                  </a:lnTo>
                  <a:lnTo>
                    <a:pt x="39" y="232"/>
                  </a:lnTo>
                  <a:lnTo>
                    <a:pt x="43" y="231"/>
                  </a:lnTo>
                  <a:lnTo>
                    <a:pt x="47" y="230"/>
                  </a:lnTo>
                  <a:lnTo>
                    <a:pt x="52" y="228"/>
                  </a:lnTo>
                  <a:lnTo>
                    <a:pt x="52" y="227"/>
                  </a:lnTo>
                  <a:lnTo>
                    <a:pt x="53" y="226"/>
                  </a:lnTo>
                  <a:lnTo>
                    <a:pt x="53" y="225"/>
                  </a:lnTo>
                  <a:lnTo>
                    <a:pt x="53" y="223"/>
                  </a:lnTo>
                  <a:lnTo>
                    <a:pt x="47" y="225"/>
                  </a:lnTo>
                  <a:lnTo>
                    <a:pt x="41" y="226"/>
                  </a:lnTo>
                  <a:lnTo>
                    <a:pt x="35" y="227"/>
                  </a:lnTo>
                  <a:lnTo>
                    <a:pt x="28" y="228"/>
                  </a:lnTo>
                  <a:lnTo>
                    <a:pt x="21" y="228"/>
                  </a:lnTo>
                  <a:lnTo>
                    <a:pt x="15" y="230"/>
                  </a:lnTo>
                  <a:lnTo>
                    <a:pt x="9" y="230"/>
                  </a:lnTo>
                  <a:lnTo>
                    <a:pt x="1" y="230"/>
                  </a:lnTo>
                  <a:lnTo>
                    <a:pt x="1" y="225"/>
                  </a:lnTo>
                  <a:lnTo>
                    <a:pt x="1" y="220"/>
                  </a:lnTo>
                  <a:lnTo>
                    <a:pt x="1" y="215"/>
                  </a:lnTo>
                  <a:lnTo>
                    <a:pt x="1" y="210"/>
                  </a:lnTo>
                  <a:lnTo>
                    <a:pt x="6" y="209"/>
                  </a:lnTo>
                  <a:lnTo>
                    <a:pt x="11" y="207"/>
                  </a:lnTo>
                  <a:lnTo>
                    <a:pt x="15" y="206"/>
                  </a:lnTo>
                  <a:lnTo>
                    <a:pt x="20" y="205"/>
                  </a:lnTo>
                  <a:lnTo>
                    <a:pt x="25" y="204"/>
                  </a:lnTo>
                  <a:lnTo>
                    <a:pt x="30" y="202"/>
                  </a:lnTo>
                  <a:lnTo>
                    <a:pt x="35" y="201"/>
                  </a:lnTo>
                  <a:lnTo>
                    <a:pt x="39" y="200"/>
                  </a:lnTo>
                  <a:lnTo>
                    <a:pt x="39" y="199"/>
                  </a:lnTo>
                  <a:lnTo>
                    <a:pt x="39" y="198"/>
                  </a:lnTo>
                  <a:lnTo>
                    <a:pt x="39" y="196"/>
                  </a:lnTo>
                  <a:lnTo>
                    <a:pt x="35" y="196"/>
                  </a:lnTo>
                  <a:lnTo>
                    <a:pt x="31" y="196"/>
                  </a:lnTo>
                  <a:lnTo>
                    <a:pt x="26" y="196"/>
                  </a:lnTo>
                  <a:lnTo>
                    <a:pt x="21" y="198"/>
                  </a:lnTo>
                  <a:lnTo>
                    <a:pt x="17" y="198"/>
                  </a:lnTo>
                  <a:lnTo>
                    <a:pt x="12" y="198"/>
                  </a:lnTo>
                  <a:lnTo>
                    <a:pt x="7" y="199"/>
                  </a:lnTo>
                  <a:lnTo>
                    <a:pt x="2" y="199"/>
                  </a:lnTo>
                  <a:lnTo>
                    <a:pt x="1" y="194"/>
                  </a:lnTo>
                  <a:lnTo>
                    <a:pt x="1" y="186"/>
                  </a:lnTo>
                  <a:lnTo>
                    <a:pt x="1" y="179"/>
                  </a:lnTo>
                  <a:lnTo>
                    <a:pt x="1" y="175"/>
                  </a:lnTo>
                  <a:lnTo>
                    <a:pt x="9" y="175"/>
                  </a:lnTo>
                  <a:lnTo>
                    <a:pt x="18" y="174"/>
                  </a:lnTo>
                  <a:lnTo>
                    <a:pt x="31" y="173"/>
                  </a:lnTo>
                  <a:lnTo>
                    <a:pt x="43" y="172"/>
                  </a:lnTo>
                  <a:lnTo>
                    <a:pt x="54" y="169"/>
                  </a:lnTo>
                  <a:lnTo>
                    <a:pt x="64" y="167"/>
                  </a:lnTo>
                  <a:lnTo>
                    <a:pt x="70" y="163"/>
                  </a:lnTo>
                  <a:lnTo>
                    <a:pt x="72" y="159"/>
                  </a:lnTo>
                  <a:lnTo>
                    <a:pt x="64" y="160"/>
                  </a:lnTo>
                  <a:lnTo>
                    <a:pt x="56" y="163"/>
                  </a:lnTo>
                  <a:lnTo>
                    <a:pt x="47" y="164"/>
                  </a:lnTo>
                  <a:lnTo>
                    <a:pt x="38" y="165"/>
                  </a:lnTo>
                  <a:lnTo>
                    <a:pt x="30" y="167"/>
                  </a:lnTo>
                  <a:lnTo>
                    <a:pt x="21" y="168"/>
                  </a:lnTo>
                  <a:lnTo>
                    <a:pt x="11" y="168"/>
                  </a:lnTo>
                  <a:lnTo>
                    <a:pt x="2" y="167"/>
                  </a:lnTo>
                  <a:lnTo>
                    <a:pt x="4" y="160"/>
                  </a:lnTo>
                  <a:lnTo>
                    <a:pt x="4" y="153"/>
                  </a:lnTo>
                  <a:lnTo>
                    <a:pt x="4" y="147"/>
                  </a:lnTo>
                  <a:lnTo>
                    <a:pt x="4" y="141"/>
                  </a:lnTo>
                  <a:lnTo>
                    <a:pt x="11" y="139"/>
                  </a:lnTo>
                  <a:lnTo>
                    <a:pt x="18" y="138"/>
                  </a:lnTo>
                  <a:lnTo>
                    <a:pt x="26" y="137"/>
                  </a:lnTo>
                  <a:lnTo>
                    <a:pt x="33" y="136"/>
                  </a:lnTo>
                  <a:lnTo>
                    <a:pt x="41" y="135"/>
                  </a:lnTo>
                  <a:lnTo>
                    <a:pt x="48" y="133"/>
                  </a:lnTo>
                  <a:lnTo>
                    <a:pt x="56" y="131"/>
                  </a:lnTo>
                  <a:lnTo>
                    <a:pt x="62" y="130"/>
                  </a:lnTo>
                  <a:lnTo>
                    <a:pt x="62" y="128"/>
                  </a:lnTo>
                  <a:lnTo>
                    <a:pt x="62" y="127"/>
                  </a:lnTo>
                  <a:lnTo>
                    <a:pt x="62" y="126"/>
                  </a:lnTo>
                  <a:lnTo>
                    <a:pt x="56" y="126"/>
                  </a:lnTo>
                  <a:lnTo>
                    <a:pt x="49" y="126"/>
                  </a:lnTo>
                  <a:lnTo>
                    <a:pt x="42" y="127"/>
                  </a:lnTo>
                  <a:lnTo>
                    <a:pt x="35" y="128"/>
                  </a:lnTo>
                  <a:lnTo>
                    <a:pt x="27" y="130"/>
                  </a:lnTo>
                  <a:lnTo>
                    <a:pt x="18" y="131"/>
                  </a:lnTo>
                  <a:lnTo>
                    <a:pt x="11" y="131"/>
                  </a:lnTo>
                  <a:lnTo>
                    <a:pt x="2" y="131"/>
                  </a:lnTo>
                  <a:lnTo>
                    <a:pt x="2" y="125"/>
                  </a:lnTo>
                  <a:lnTo>
                    <a:pt x="2" y="118"/>
                  </a:lnTo>
                  <a:lnTo>
                    <a:pt x="2" y="112"/>
                  </a:lnTo>
                  <a:lnTo>
                    <a:pt x="2" y="106"/>
                  </a:lnTo>
                  <a:lnTo>
                    <a:pt x="12" y="106"/>
                  </a:lnTo>
                  <a:lnTo>
                    <a:pt x="22" y="105"/>
                  </a:lnTo>
                  <a:lnTo>
                    <a:pt x="31" y="105"/>
                  </a:lnTo>
                  <a:lnTo>
                    <a:pt x="41" y="104"/>
                  </a:lnTo>
                  <a:lnTo>
                    <a:pt x="49" y="102"/>
                  </a:lnTo>
                  <a:lnTo>
                    <a:pt x="59" y="101"/>
                  </a:lnTo>
                  <a:lnTo>
                    <a:pt x="67" y="100"/>
                  </a:lnTo>
                  <a:lnTo>
                    <a:pt x="75" y="97"/>
                  </a:lnTo>
                  <a:lnTo>
                    <a:pt x="75" y="96"/>
                  </a:lnTo>
                  <a:lnTo>
                    <a:pt x="74" y="96"/>
                  </a:lnTo>
                  <a:lnTo>
                    <a:pt x="64" y="96"/>
                  </a:lnTo>
                  <a:lnTo>
                    <a:pt x="57" y="97"/>
                  </a:lnTo>
                  <a:lnTo>
                    <a:pt x="51" y="97"/>
                  </a:lnTo>
                  <a:lnTo>
                    <a:pt x="44" y="97"/>
                  </a:lnTo>
                  <a:lnTo>
                    <a:pt x="37" y="97"/>
                  </a:lnTo>
                  <a:lnTo>
                    <a:pt x="28" y="97"/>
                  </a:lnTo>
                  <a:lnTo>
                    <a:pt x="17" y="97"/>
                  </a:lnTo>
                  <a:lnTo>
                    <a:pt x="4" y="97"/>
                  </a:lnTo>
                  <a:lnTo>
                    <a:pt x="4" y="93"/>
                  </a:lnTo>
                  <a:lnTo>
                    <a:pt x="4" y="86"/>
                  </a:lnTo>
                  <a:lnTo>
                    <a:pt x="2" y="81"/>
                  </a:lnTo>
                  <a:lnTo>
                    <a:pt x="2" y="76"/>
                  </a:lnTo>
                  <a:lnTo>
                    <a:pt x="7" y="76"/>
                  </a:lnTo>
                  <a:lnTo>
                    <a:pt x="12" y="75"/>
                  </a:lnTo>
                  <a:lnTo>
                    <a:pt x="17" y="75"/>
                  </a:lnTo>
                  <a:lnTo>
                    <a:pt x="22" y="75"/>
                  </a:lnTo>
                  <a:lnTo>
                    <a:pt x="27" y="75"/>
                  </a:lnTo>
                  <a:lnTo>
                    <a:pt x="32" y="75"/>
                  </a:lnTo>
                  <a:lnTo>
                    <a:pt x="37" y="74"/>
                  </a:lnTo>
                  <a:lnTo>
                    <a:pt x="42" y="74"/>
                  </a:lnTo>
                  <a:lnTo>
                    <a:pt x="43" y="73"/>
                  </a:lnTo>
                  <a:lnTo>
                    <a:pt x="43" y="72"/>
                  </a:lnTo>
                  <a:lnTo>
                    <a:pt x="42" y="70"/>
                  </a:lnTo>
                  <a:lnTo>
                    <a:pt x="37" y="70"/>
                  </a:lnTo>
                  <a:lnTo>
                    <a:pt x="32" y="69"/>
                  </a:lnTo>
                  <a:lnTo>
                    <a:pt x="27" y="69"/>
                  </a:lnTo>
                  <a:lnTo>
                    <a:pt x="23" y="69"/>
                  </a:lnTo>
                  <a:lnTo>
                    <a:pt x="18" y="69"/>
                  </a:lnTo>
                  <a:lnTo>
                    <a:pt x="14" y="69"/>
                  </a:lnTo>
                  <a:lnTo>
                    <a:pt x="9" y="69"/>
                  </a:lnTo>
                  <a:lnTo>
                    <a:pt x="4" y="69"/>
                  </a:lnTo>
                  <a:lnTo>
                    <a:pt x="4" y="65"/>
                  </a:lnTo>
                  <a:lnTo>
                    <a:pt x="4" y="62"/>
                  </a:lnTo>
                  <a:lnTo>
                    <a:pt x="4" y="58"/>
                  </a:lnTo>
                  <a:lnTo>
                    <a:pt x="4" y="56"/>
                  </a:lnTo>
                  <a:lnTo>
                    <a:pt x="28" y="54"/>
                  </a:lnTo>
                  <a:lnTo>
                    <a:pt x="51" y="51"/>
                  </a:lnTo>
                  <a:lnTo>
                    <a:pt x="72" y="47"/>
                  </a:lnTo>
                  <a:lnTo>
                    <a:pt x="91" y="41"/>
                  </a:lnTo>
                  <a:lnTo>
                    <a:pt x="110" y="33"/>
                  </a:lnTo>
                  <a:lnTo>
                    <a:pt x="128" y="23"/>
                  </a:lnTo>
                  <a:lnTo>
                    <a:pt x="147" y="12"/>
                  </a:lnTo>
                  <a:lnTo>
                    <a:pt x="166" y="0"/>
                  </a:lnTo>
                  <a:lnTo>
                    <a:pt x="167" y="0"/>
                  </a:lnTo>
                  <a:lnTo>
                    <a:pt x="169" y="0"/>
                  </a:lnTo>
                  <a:lnTo>
                    <a:pt x="170" y="0"/>
                  </a:lnTo>
                  <a:lnTo>
                    <a:pt x="172" y="0"/>
                  </a:lnTo>
                  <a:lnTo>
                    <a:pt x="177" y="5"/>
                  </a:lnTo>
                  <a:lnTo>
                    <a:pt x="180" y="9"/>
                  </a:lnTo>
                  <a:lnTo>
                    <a:pt x="184" y="15"/>
                  </a:lnTo>
                  <a:lnTo>
                    <a:pt x="187" y="21"/>
                  </a:lnTo>
                  <a:lnTo>
                    <a:pt x="178" y="26"/>
                  </a:lnTo>
                  <a:lnTo>
                    <a:pt x="170" y="30"/>
                  </a:lnTo>
                  <a:lnTo>
                    <a:pt x="163" y="35"/>
                  </a:lnTo>
                  <a:lnTo>
                    <a:pt x="156" y="39"/>
                  </a:lnTo>
                  <a:lnTo>
                    <a:pt x="156" y="41"/>
                  </a:lnTo>
                  <a:lnTo>
                    <a:pt x="156" y="42"/>
                  </a:lnTo>
                  <a:lnTo>
                    <a:pt x="156" y="43"/>
                  </a:lnTo>
                  <a:lnTo>
                    <a:pt x="161" y="41"/>
                  </a:lnTo>
                  <a:lnTo>
                    <a:pt x="166" y="38"/>
                  </a:lnTo>
                  <a:lnTo>
                    <a:pt x="172" y="36"/>
                  </a:lnTo>
                  <a:lnTo>
                    <a:pt x="177" y="33"/>
                  </a:lnTo>
                  <a:lnTo>
                    <a:pt x="183" y="31"/>
                  </a:lnTo>
                  <a:lnTo>
                    <a:pt x="188" y="28"/>
                  </a:lnTo>
                  <a:lnTo>
                    <a:pt x="193" y="27"/>
                  </a:lnTo>
                  <a:lnTo>
                    <a:pt x="196" y="27"/>
                  </a:lnTo>
                  <a:lnTo>
                    <a:pt x="200" y="31"/>
                  </a:lnTo>
                  <a:lnTo>
                    <a:pt x="204" y="35"/>
                  </a:lnTo>
                  <a:lnTo>
                    <a:pt x="206" y="39"/>
                  </a:lnTo>
                  <a:lnTo>
                    <a:pt x="208" y="46"/>
                  </a:lnTo>
                  <a:lnTo>
                    <a:pt x="203" y="49"/>
                  </a:lnTo>
                  <a:lnTo>
                    <a:pt x="196" y="53"/>
                  </a:lnTo>
                  <a:lnTo>
                    <a:pt x="192" y="57"/>
                  </a:lnTo>
                  <a:lnTo>
                    <a:pt x="185" y="60"/>
                  </a:lnTo>
                  <a:lnTo>
                    <a:pt x="179" y="64"/>
                  </a:lnTo>
                  <a:lnTo>
                    <a:pt x="172" y="67"/>
                  </a:lnTo>
                  <a:lnTo>
                    <a:pt x="164" y="70"/>
                  </a:lnTo>
                  <a:lnTo>
                    <a:pt x="157" y="73"/>
                  </a:lnTo>
                  <a:lnTo>
                    <a:pt x="157" y="74"/>
                  </a:lnTo>
                  <a:lnTo>
                    <a:pt x="157" y="75"/>
                  </a:lnTo>
                  <a:lnTo>
                    <a:pt x="157" y="76"/>
                  </a:lnTo>
                  <a:lnTo>
                    <a:pt x="157" y="78"/>
                  </a:lnTo>
                  <a:lnTo>
                    <a:pt x="166" y="75"/>
                  </a:lnTo>
                  <a:lnTo>
                    <a:pt x="174" y="73"/>
                  </a:lnTo>
                  <a:lnTo>
                    <a:pt x="182" y="70"/>
                  </a:lnTo>
                  <a:lnTo>
                    <a:pt x="189" y="67"/>
                  </a:lnTo>
                  <a:lnTo>
                    <a:pt x="195" y="63"/>
                  </a:lnTo>
                  <a:lnTo>
                    <a:pt x="201" y="59"/>
                  </a:lnTo>
                  <a:lnTo>
                    <a:pt x="208" y="54"/>
                  </a:lnTo>
                  <a:lnTo>
                    <a:pt x="214" y="49"/>
                  </a:lnTo>
                  <a:lnTo>
                    <a:pt x="215" y="49"/>
                  </a:lnTo>
                  <a:lnTo>
                    <a:pt x="216" y="49"/>
                  </a:lnTo>
                  <a:lnTo>
                    <a:pt x="217" y="49"/>
                  </a:lnTo>
                  <a:lnTo>
                    <a:pt x="224" y="56"/>
                  </a:lnTo>
                  <a:lnTo>
                    <a:pt x="230" y="62"/>
                  </a:lnTo>
                  <a:lnTo>
                    <a:pt x="235" y="68"/>
                  </a:lnTo>
                  <a:lnTo>
                    <a:pt x="237" y="76"/>
                  </a:lnTo>
                  <a:lnTo>
                    <a:pt x="230" y="80"/>
                  </a:lnTo>
                  <a:lnTo>
                    <a:pt x="224" y="85"/>
                  </a:lnTo>
                  <a:lnTo>
                    <a:pt x="216" y="89"/>
                  </a:lnTo>
                  <a:lnTo>
                    <a:pt x="209" y="94"/>
                  </a:lnTo>
                  <a:lnTo>
                    <a:pt x="201" y="99"/>
                  </a:lnTo>
                  <a:lnTo>
                    <a:pt x="193" y="102"/>
                  </a:lnTo>
                  <a:lnTo>
                    <a:pt x="184" y="107"/>
                  </a:lnTo>
                  <a:lnTo>
                    <a:pt x="175" y="111"/>
                  </a:lnTo>
                  <a:lnTo>
                    <a:pt x="182" y="114"/>
                  </a:lnTo>
                  <a:lnTo>
                    <a:pt x="189" y="111"/>
                  </a:lnTo>
                  <a:lnTo>
                    <a:pt x="199" y="107"/>
                  </a:lnTo>
                  <a:lnTo>
                    <a:pt x="210" y="101"/>
                  </a:lnTo>
                  <a:lnTo>
                    <a:pt x="221" y="95"/>
                  </a:lnTo>
                  <a:lnTo>
                    <a:pt x="231" y="89"/>
                  </a:lnTo>
                  <a:lnTo>
                    <a:pt x="240" y="85"/>
                  </a:lnTo>
                  <a:lnTo>
                    <a:pt x="247" y="83"/>
                  </a:lnTo>
                  <a:lnTo>
                    <a:pt x="255" y="89"/>
                  </a:lnTo>
                  <a:lnTo>
                    <a:pt x="262" y="96"/>
                  </a:lnTo>
                  <a:lnTo>
                    <a:pt x="268" y="104"/>
                  </a:lnTo>
                  <a:lnTo>
                    <a:pt x="272" y="112"/>
                  </a:lnTo>
                  <a:lnTo>
                    <a:pt x="267" y="115"/>
                  </a:lnTo>
                  <a:lnTo>
                    <a:pt x="263" y="117"/>
                  </a:lnTo>
                  <a:lnTo>
                    <a:pt x="258" y="121"/>
                  </a:lnTo>
                  <a:lnTo>
                    <a:pt x="253" y="123"/>
                  </a:lnTo>
                  <a:lnTo>
                    <a:pt x="248" y="126"/>
                  </a:lnTo>
                  <a:lnTo>
                    <a:pt x="245" y="128"/>
                  </a:lnTo>
                  <a:lnTo>
                    <a:pt x="240" y="132"/>
                  </a:lnTo>
                  <a:lnTo>
                    <a:pt x="235" y="135"/>
                  </a:lnTo>
                  <a:lnTo>
                    <a:pt x="235" y="136"/>
                  </a:lnTo>
                  <a:lnTo>
                    <a:pt x="235" y="137"/>
                  </a:lnTo>
                  <a:lnTo>
                    <a:pt x="234" y="138"/>
                  </a:lnTo>
                  <a:lnTo>
                    <a:pt x="240" y="136"/>
                  </a:lnTo>
                  <a:lnTo>
                    <a:pt x="246" y="133"/>
                  </a:lnTo>
                  <a:lnTo>
                    <a:pt x="253" y="131"/>
                  </a:lnTo>
                  <a:lnTo>
                    <a:pt x="261" y="127"/>
                  </a:lnTo>
                  <a:lnTo>
                    <a:pt x="267" y="123"/>
                  </a:lnTo>
                  <a:lnTo>
                    <a:pt x="273" y="121"/>
                  </a:lnTo>
                  <a:lnTo>
                    <a:pt x="278" y="120"/>
                  </a:lnTo>
                  <a:lnTo>
                    <a:pt x="282" y="118"/>
                  </a:lnTo>
                  <a:lnTo>
                    <a:pt x="287" y="122"/>
                  </a:lnTo>
                  <a:lnTo>
                    <a:pt x="290" y="127"/>
                  </a:lnTo>
                  <a:lnTo>
                    <a:pt x="293" y="131"/>
                  </a:lnTo>
                  <a:lnTo>
                    <a:pt x="294" y="137"/>
                  </a:lnTo>
                  <a:lnTo>
                    <a:pt x="290" y="139"/>
                  </a:lnTo>
                  <a:lnTo>
                    <a:pt x="284" y="143"/>
                  </a:lnTo>
                  <a:lnTo>
                    <a:pt x="277" y="148"/>
                  </a:lnTo>
                  <a:lnTo>
                    <a:pt x="268" y="154"/>
                  </a:lnTo>
                  <a:lnTo>
                    <a:pt x="259" y="159"/>
                  </a:lnTo>
                  <a:lnTo>
                    <a:pt x="252" y="164"/>
                  </a:lnTo>
                  <a:lnTo>
                    <a:pt x="246" y="169"/>
                  </a:lnTo>
                  <a:lnTo>
                    <a:pt x="243" y="173"/>
                  </a:lnTo>
                  <a:lnTo>
                    <a:pt x="252" y="170"/>
                  </a:lnTo>
                  <a:lnTo>
                    <a:pt x="261" y="168"/>
                  </a:lnTo>
                  <a:lnTo>
                    <a:pt x="268" y="164"/>
                  </a:lnTo>
                  <a:lnTo>
                    <a:pt x="274" y="160"/>
                  </a:lnTo>
                  <a:lnTo>
                    <a:pt x="282" y="157"/>
                  </a:lnTo>
                  <a:lnTo>
                    <a:pt x="288" y="153"/>
                  </a:lnTo>
                  <a:lnTo>
                    <a:pt x="294" y="148"/>
                  </a:lnTo>
                  <a:lnTo>
                    <a:pt x="300" y="143"/>
                  </a:lnTo>
                  <a:lnTo>
                    <a:pt x="302" y="143"/>
                  </a:lnTo>
                  <a:lnTo>
                    <a:pt x="303" y="143"/>
                  </a:lnTo>
                  <a:lnTo>
                    <a:pt x="304" y="143"/>
                  </a:lnTo>
                  <a:lnTo>
                    <a:pt x="310" y="148"/>
                  </a:lnTo>
                  <a:lnTo>
                    <a:pt x="315" y="153"/>
                  </a:lnTo>
                  <a:lnTo>
                    <a:pt x="318" y="158"/>
                  </a:lnTo>
                  <a:lnTo>
                    <a:pt x="319" y="167"/>
                  </a:lnTo>
                  <a:lnTo>
                    <a:pt x="313" y="173"/>
                  </a:lnTo>
                  <a:lnTo>
                    <a:pt x="305" y="178"/>
                  </a:lnTo>
                  <a:lnTo>
                    <a:pt x="299" y="184"/>
                  </a:lnTo>
                  <a:lnTo>
                    <a:pt x="293" y="188"/>
                  </a:lnTo>
                  <a:lnTo>
                    <a:pt x="287" y="193"/>
                  </a:lnTo>
                  <a:lnTo>
                    <a:pt x="279" y="196"/>
                  </a:lnTo>
                  <a:lnTo>
                    <a:pt x="271" y="200"/>
                  </a:lnTo>
                  <a:lnTo>
                    <a:pt x="262" y="204"/>
                  </a:lnTo>
                  <a:lnTo>
                    <a:pt x="272" y="206"/>
                  </a:lnTo>
                  <a:lnTo>
                    <a:pt x="282" y="204"/>
                  </a:lnTo>
                  <a:lnTo>
                    <a:pt x="292" y="199"/>
                  </a:lnTo>
                  <a:lnTo>
                    <a:pt x="302" y="191"/>
                  </a:lnTo>
                  <a:lnTo>
                    <a:pt x="310" y="183"/>
                  </a:lnTo>
                  <a:lnTo>
                    <a:pt x="319" y="177"/>
                  </a:lnTo>
                  <a:lnTo>
                    <a:pt x="325" y="172"/>
                  </a:lnTo>
                  <a:lnTo>
                    <a:pt x="330" y="169"/>
                  </a:lnTo>
                  <a:lnTo>
                    <a:pt x="335" y="174"/>
                  </a:lnTo>
                  <a:lnTo>
                    <a:pt x="339" y="178"/>
                  </a:lnTo>
                  <a:lnTo>
                    <a:pt x="342" y="184"/>
                  </a:lnTo>
                  <a:lnTo>
                    <a:pt x="345" y="190"/>
                  </a:lnTo>
                  <a:lnTo>
                    <a:pt x="336" y="196"/>
                  </a:lnTo>
                  <a:lnTo>
                    <a:pt x="329" y="204"/>
                  </a:lnTo>
                  <a:lnTo>
                    <a:pt x="320" y="211"/>
                  </a:lnTo>
                  <a:lnTo>
                    <a:pt x="311" y="219"/>
                  </a:lnTo>
                  <a:lnTo>
                    <a:pt x="295" y="230"/>
                  </a:lnTo>
                  <a:lnTo>
                    <a:pt x="279" y="239"/>
                  </a:lnTo>
                  <a:lnTo>
                    <a:pt x="264" y="248"/>
                  </a:lnTo>
                  <a:lnTo>
                    <a:pt x="248" y="257"/>
                  </a:lnTo>
                  <a:lnTo>
                    <a:pt x="234" y="264"/>
                  </a:lnTo>
                  <a:lnTo>
                    <a:pt x="217" y="272"/>
                  </a:lnTo>
                  <a:lnTo>
                    <a:pt x="201" y="279"/>
                  </a:lnTo>
                  <a:lnTo>
                    <a:pt x="185" y="285"/>
                  </a:lnTo>
                  <a:lnTo>
                    <a:pt x="169" y="291"/>
                  </a:lnTo>
                  <a:lnTo>
                    <a:pt x="153" y="296"/>
                  </a:lnTo>
                  <a:lnTo>
                    <a:pt x="137" y="301"/>
                  </a:lnTo>
                  <a:lnTo>
                    <a:pt x="120" y="305"/>
                  </a:lnTo>
                  <a:lnTo>
                    <a:pt x="103" y="309"/>
                  </a:lnTo>
                  <a:lnTo>
                    <a:pt x="84" y="312"/>
                  </a:lnTo>
                  <a:lnTo>
                    <a:pt x="65" y="316"/>
                  </a:lnTo>
                  <a:lnTo>
                    <a:pt x="47" y="319"/>
                  </a:lnTo>
                  <a:lnTo>
                    <a:pt x="41" y="319"/>
                  </a:lnTo>
                  <a:lnTo>
                    <a:pt x="35" y="319"/>
                  </a:lnTo>
                  <a:lnTo>
                    <a:pt x="30" y="319"/>
                  </a:lnTo>
                  <a:lnTo>
                    <a:pt x="23" y="319"/>
                  </a:lnTo>
                  <a:lnTo>
                    <a:pt x="18" y="319"/>
                  </a:lnTo>
                  <a:lnTo>
                    <a:pt x="12" y="319"/>
                  </a:lnTo>
                  <a:lnTo>
                    <a:pt x="7" y="320"/>
                  </a:lnTo>
                  <a:lnTo>
                    <a:pt x="1" y="320"/>
                  </a:lnTo>
                  <a:lnTo>
                    <a:pt x="1" y="317"/>
                  </a:lnTo>
                  <a:lnTo>
                    <a:pt x="1" y="314"/>
                  </a:lnTo>
                  <a:lnTo>
                    <a:pt x="1" y="311"/>
                  </a:lnTo>
                  <a:lnTo>
                    <a:pt x="1" y="309"/>
                  </a:lnTo>
                  <a:lnTo>
                    <a:pt x="12" y="306"/>
                  </a:lnTo>
                  <a:lnTo>
                    <a:pt x="21" y="304"/>
                  </a:lnTo>
                  <a:lnTo>
                    <a:pt x="28" y="301"/>
                  </a:lnTo>
                  <a:lnTo>
                    <a:pt x="33" y="300"/>
                  </a:lnTo>
                  <a:lnTo>
                    <a:pt x="37" y="299"/>
                  </a:lnTo>
                  <a:lnTo>
                    <a:pt x="39" y="298"/>
                  </a:lnTo>
                  <a:lnTo>
                    <a:pt x="43" y="296"/>
                  </a:lnTo>
                  <a:lnTo>
                    <a:pt x="47" y="295"/>
                  </a:lnTo>
                  <a:lnTo>
                    <a:pt x="47" y="294"/>
                  </a:lnTo>
                  <a:lnTo>
                    <a:pt x="47" y="293"/>
                  </a:lnTo>
                  <a:lnTo>
                    <a:pt x="47" y="291"/>
                  </a:lnTo>
                  <a:lnTo>
                    <a:pt x="41" y="293"/>
                  </a:lnTo>
                  <a:lnTo>
                    <a:pt x="36" y="293"/>
                  </a:lnTo>
                  <a:lnTo>
                    <a:pt x="30" y="294"/>
                  </a:lnTo>
                  <a:lnTo>
                    <a:pt x="25" y="295"/>
                  </a:lnTo>
                  <a:lnTo>
                    <a:pt x="18" y="296"/>
                  </a:lnTo>
                  <a:lnTo>
                    <a:pt x="12" y="296"/>
                  </a:lnTo>
                  <a:lnTo>
                    <a:pt x="7" y="298"/>
                  </a:lnTo>
                  <a:lnTo>
                    <a:pt x="1" y="299"/>
                  </a:lnTo>
                  <a:lnTo>
                    <a:pt x="1" y="293"/>
                  </a:lnTo>
                  <a:lnTo>
                    <a:pt x="1" y="288"/>
                  </a:lnTo>
                  <a:lnTo>
                    <a:pt x="1" y="281"/>
                  </a:lnTo>
                  <a:lnTo>
                    <a:pt x="1" y="277"/>
                  </a:lnTo>
                  <a:lnTo>
                    <a:pt x="12" y="277"/>
                  </a:lnTo>
                  <a:lnTo>
                    <a:pt x="23" y="275"/>
                  </a:lnTo>
                  <a:lnTo>
                    <a:pt x="35" y="273"/>
                  </a:lnTo>
                  <a:lnTo>
                    <a:pt x="44" y="270"/>
                  </a:lnTo>
                  <a:lnTo>
                    <a:pt x="56" y="267"/>
                  </a:lnTo>
                  <a:lnTo>
                    <a:pt x="65" y="263"/>
                  </a:lnTo>
                  <a:lnTo>
                    <a:pt x="75" y="259"/>
                  </a:lnTo>
                  <a:lnTo>
                    <a:pt x="84" y="256"/>
                  </a:lnTo>
                  <a:lnTo>
                    <a:pt x="84" y="254"/>
                  </a:lnTo>
                  <a:lnTo>
                    <a:pt x="84" y="253"/>
                  </a:lnTo>
                  <a:lnTo>
                    <a:pt x="84" y="252"/>
                  </a:lnTo>
                  <a:lnTo>
                    <a:pt x="74" y="254"/>
                  </a:lnTo>
                  <a:lnTo>
                    <a:pt x="64" y="257"/>
                  </a:lnTo>
                  <a:lnTo>
                    <a:pt x="54" y="259"/>
                  </a:lnTo>
                  <a:lnTo>
                    <a:pt x="46" y="262"/>
                  </a:lnTo>
                  <a:lnTo>
                    <a:pt x="36" y="264"/>
                  </a:lnTo>
                  <a:lnTo>
                    <a:pt x="26" y="265"/>
                  </a:lnTo>
                  <a:lnTo>
                    <a:pt x="15" y="268"/>
                  </a:lnTo>
                  <a:lnTo>
                    <a:pt x="4" y="269"/>
                  </a:lnTo>
                  <a:lnTo>
                    <a:pt x="1" y="265"/>
                  </a:lnTo>
                  <a:lnTo>
                    <a:pt x="1" y="263"/>
                  </a:lnTo>
                  <a:lnTo>
                    <a:pt x="0" y="263"/>
                  </a:lnTo>
                  <a:lnTo>
                    <a:pt x="1" y="262"/>
                  </a:lnTo>
                  <a:close/>
                </a:path>
              </a:pathLst>
            </a:custGeom>
            <a:solidFill>
              <a:srgbClr val="FF0000"/>
            </a:solidFill>
            <a:ln w="9525">
              <a:noFill/>
              <a:round/>
              <a:headEnd/>
              <a:tailEnd/>
            </a:ln>
          </p:spPr>
          <p:txBody>
            <a:bodyPr/>
            <a:lstStyle/>
            <a:p>
              <a:endParaRPr lang="el-GR"/>
            </a:p>
          </p:txBody>
        </p:sp>
        <p:sp>
          <p:nvSpPr>
            <p:cNvPr id="41124" name="Freeform 909"/>
            <p:cNvSpPr>
              <a:spLocks/>
            </p:cNvSpPr>
            <p:nvPr/>
          </p:nvSpPr>
          <p:spPr bwMode="auto">
            <a:xfrm>
              <a:off x="4360" y="2611"/>
              <a:ext cx="157" cy="167"/>
            </a:xfrm>
            <a:custGeom>
              <a:avLst/>
              <a:gdLst>
                <a:gd name="T0" fmla="*/ 1 w 157"/>
                <a:gd name="T1" fmla="*/ 63 h 167"/>
                <a:gd name="T2" fmla="*/ 13 w 157"/>
                <a:gd name="T3" fmla="*/ 54 h 167"/>
                <a:gd name="T4" fmla="*/ 33 w 157"/>
                <a:gd name="T5" fmla="*/ 43 h 167"/>
                <a:gd name="T6" fmla="*/ 10 w 157"/>
                <a:gd name="T7" fmla="*/ 46 h 167"/>
                <a:gd name="T8" fmla="*/ 2 w 157"/>
                <a:gd name="T9" fmla="*/ 37 h 167"/>
                <a:gd name="T10" fmla="*/ 3 w 157"/>
                <a:gd name="T11" fmla="*/ 27 h 167"/>
                <a:gd name="T12" fmla="*/ 8 w 157"/>
                <a:gd name="T13" fmla="*/ 26 h 167"/>
                <a:gd name="T14" fmla="*/ 8 w 157"/>
                <a:gd name="T15" fmla="*/ 22 h 167"/>
                <a:gd name="T16" fmla="*/ 6 w 157"/>
                <a:gd name="T17" fmla="*/ 20 h 167"/>
                <a:gd name="T18" fmla="*/ 3 w 157"/>
                <a:gd name="T19" fmla="*/ 17 h 167"/>
                <a:gd name="T20" fmla="*/ 2 w 157"/>
                <a:gd name="T21" fmla="*/ 14 h 167"/>
                <a:gd name="T22" fmla="*/ 24 w 157"/>
                <a:gd name="T23" fmla="*/ 9 h 167"/>
                <a:gd name="T24" fmla="*/ 44 w 157"/>
                <a:gd name="T25" fmla="*/ 3 h 167"/>
                <a:gd name="T26" fmla="*/ 63 w 157"/>
                <a:gd name="T27" fmla="*/ 8 h 167"/>
                <a:gd name="T28" fmla="*/ 85 w 157"/>
                <a:gd name="T29" fmla="*/ 35 h 167"/>
                <a:gd name="T30" fmla="*/ 74 w 157"/>
                <a:gd name="T31" fmla="*/ 43 h 167"/>
                <a:gd name="T32" fmla="*/ 84 w 157"/>
                <a:gd name="T33" fmla="*/ 45 h 167"/>
                <a:gd name="T34" fmla="*/ 99 w 157"/>
                <a:gd name="T35" fmla="*/ 45 h 167"/>
                <a:gd name="T36" fmla="*/ 108 w 157"/>
                <a:gd name="T37" fmla="*/ 59 h 167"/>
                <a:gd name="T38" fmla="*/ 87 w 157"/>
                <a:gd name="T39" fmla="*/ 72 h 167"/>
                <a:gd name="T40" fmla="*/ 81 w 157"/>
                <a:gd name="T41" fmla="*/ 78 h 167"/>
                <a:gd name="T42" fmla="*/ 91 w 157"/>
                <a:gd name="T43" fmla="*/ 75 h 167"/>
                <a:gd name="T44" fmla="*/ 117 w 157"/>
                <a:gd name="T45" fmla="*/ 66 h 167"/>
                <a:gd name="T46" fmla="*/ 129 w 157"/>
                <a:gd name="T47" fmla="*/ 79 h 167"/>
                <a:gd name="T48" fmla="*/ 112 w 157"/>
                <a:gd name="T49" fmla="*/ 95 h 167"/>
                <a:gd name="T50" fmla="*/ 102 w 157"/>
                <a:gd name="T51" fmla="*/ 108 h 167"/>
                <a:gd name="T52" fmla="*/ 121 w 157"/>
                <a:gd name="T53" fmla="*/ 99 h 167"/>
                <a:gd name="T54" fmla="*/ 137 w 157"/>
                <a:gd name="T55" fmla="*/ 92 h 167"/>
                <a:gd name="T56" fmla="*/ 150 w 157"/>
                <a:gd name="T57" fmla="*/ 100 h 167"/>
                <a:gd name="T58" fmla="*/ 139 w 157"/>
                <a:gd name="T59" fmla="*/ 126 h 167"/>
                <a:gd name="T60" fmla="*/ 85 w 157"/>
                <a:gd name="T61" fmla="*/ 155 h 167"/>
                <a:gd name="T62" fmla="*/ 23 w 157"/>
                <a:gd name="T63" fmla="*/ 167 h 167"/>
                <a:gd name="T64" fmla="*/ 0 w 157"/>
                <a:gd name="T65" fmla="*/ 158 h 167"/>
                <a:gd name="T66" fmla="*/ 6 w 157"/>
                <a:gd name="T67" fmla="*/ 150 h 167"/>
                <a:gd name="T68" fmla="*/ 31 w 157"/>
                <a:gd name="T69" fmla="*/ 147 h 167"/>
                <a:gd name="T70" fmla="*/ 52 w 157"/>
                <a:gd name="T71" fmla="*/ 141 h 167"/>
                <a:gd name="T72" fmla="*/ 42 w 157"/>
                <a:gd name="T73" fmla="*/ 138 h 167"/>
                <a:gd name="T74" fmla="*/ 22 w 157"/>
                <a:gd name="T75" fmla="*/ 141 h 167"/>
                <a:gd name="T76" fmla="*/ 1 w 157"/>
                <a:gd name="T77" fmla="*/ 142 h 167"/>
                <a:gd name="T78" fmla="*/ 0 w 157"/>
                <a:gd name="T79" fmla="*/ 126 h 167"/>
                <a:gd name="T80" fmla="*/ 12 w 157"/>
                <a:gd name="T81" fmla="*/ 120 h 167"/>
                <a:gd name="T82" fmla="*/ 34 w 157"/>
                <a:gd name="T83" fmla="*/ 116 h 167"/>
                <a:gd name="T84" fmla="*/ 48 w 157"/>
                <a:gd name="T85" fmla="*/ 109 h 167"/>
                <a:gd name="T86" fmla="*/ 21 w 157"/>
                <a:gd name="T87" fmla="*/ 111 h 167"/>
                <a:gd name="T88" fmla="*/ 8 w 157"/>
                <a:gd name="T89" fmla="*/ 113 h 167"/>
                <a:gd name="T90" fmla="*/ 1 w 157"/>
                <a:gd name="T91" fmla="*/ 105 h 167"/>
                <a:gd name="T92" fmla="*/ 1 w 157"/>
                <a:gd name="T93" fmla="*/ 88 h 167"/>
                <a:gd name="T94" fmla="*/ 33 w 157"/>
                <a:gd name="T95" fmla="*/ 84 h 167"/>
                <a:gd name="T96" fmla="*/ 44 w 157"/>
                <a:gd name="T97" fmla="*/ 80 h 167"/>
                <a:gd name="T98" fmla="*/ 39 w 157"/>
                <a:gd name="T99" fmla="*/ 78 h 167"/>
                <a:gd name="T100" fmla="*/ 19 w 157"/>
                <a:gd name="T101" fmla="*/ 78 h 167"/>
                <a:gd name="T102" fmla="*/ 3 w 157"/>
                <a:gd name="T103" fmla="*/ 79 h 167"/>
                <a:gd name="T104" fmla="*/ 1 w 157"/>
                <a:gd name="T105" fmla="*/ 75 h 167"/>
                <a:gd name="T106" fmla="*/ 1 w 157"/>
                <a:gd name="T107" fmla="*/ 73 h 167"/>
                <a:gd name="T108" fmla="*/ 1 w 157"/>
                <a:gd name="T109" fmla="*/ 73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67"/>
                <a:gd name="T167" fmla="*/ 157 w 157"/>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67">
                  <a:moveTo>
                    <a:pt x="1" y="73"/>
                  </a:moveTo>
                  <a:lnTo>
                    <a:pt x="1" y="68"/>
                  </a:lnTo>
                  <a:lnTo>
                    <a:pt x="1" y="63"/>
                  </a:lnTo>
                  <a:lnTo>
                    <a:pt x="1" y="59"/>
                  </a:lnTo>
                  <a:lnTo>
                    <a:pt x="2" y="54"/>
                  </a:lnTo>
                  <a:lnTo>
                    <a:pt x="13" y="54"/>
                  </a:lnTo>
                  <a:lnTo>
                    <a:pt x="22" y="52"/>
                  </a:lnTo>
                  <a:lnTo>
                    <a:pt x="29" y="50"/>
                  </a:lnTo>
                  <a:lnTo>
                    <a:pt x="33" y="43"/>
                  </a:lnTo>
                  <a:lnTo>
                    <a:pt x="26" y="45"/>
                  </a:lnTo>
                  <a:lnTo>
                    <a:pt x="18" y="45"/>
                  </a:lnTo>
                  <a:lnTo>
                    <a:pt x="10" y="46"/>
                  </a:lnTo>
                  <a:lnTo>
                    <a:pt x="2" y="47"/>
                  </a:lnTo>
                  <a:lnTo>
                    <a:pt x="2" y="42"/>
                  </a:lnTo>
                  <a:lnTo>
                    <a:pt x="2" y="37"/>
                  </a:lnTo>
                  <a:lnTo>
                    <a:pt x="2" y="33"/>
                  </a:lnTo>
                  <a:lnTo>
                    <a:pt x="2" y="29"/>
                  </a:lnTo>
                  <a:lnTo>
                    <a:pt x="3" y="27"/>
                  </a:lnTo>
                  <a:lnTo>
                    <a:pt x="6" y="27"/>
                  </a:lnTo>
                  <a:lnTo>
                    <a:pt x="7" y="26"/>
                  </a:lnTo>
                  <a:lnTo>
                    <a:pt x="8" y="26"/>
                  </a:lnTo>
                  <a:lnTo>
                    <a:pt x="8" y="25"/>
                  </a:lnTo>
                  <a:lnTo>
                    <a:pt x="8" y="24"/>
                  </a:lnTo>
                  <a:lnTo>
                    <a:pt x="8" y="22"/>
                  </a:lnTo>
                  <a:lnTo>
                    <a:pt x="8" y="21"/>
                  </a:lnTo>
                  <a:lnTo>
                    <a:pt x="7" y="20"/>
                  </a:lnTo>
                  <a:lnTo>
                    <a:pt x="6" y="20"/>
                  </a:lnTo>
                  <a:lnTo>
                    <a:pt x="5" y="20"/>
                  </a:lnTo>
                  <a:lnTo>
                    <a:pt x="3" y="20"/>
                  </a:lnTo>
                  <a:lnTo>
                    <a:pt x="3" y="17"/>
                  </a:lnTo>
                  <a:lnTo>
                    <a:pt x="3" y="16"/>
                  </a:lnTo>
                  <a:lnTo>
                    <a:pt x="3" y="15"/>
                  </a:lnTo>
                  <a:lnTo>
                    <a:pt x="2" y="14"/>
                  </a:lnTo>
                  <a:lnTo>
                    <a:pt x="10" y="13"/>
                  </a:lnTo>
                  <a:lnTo>
                    <a:pt x="17" y="11"/>
                  </a:lnTo>
                  <a:lnTo>
                    <a:pt x="24" y="9"/>
                  </a:lnTo>
                  <a:lnTo>
                    <a:pt x="32" y="6"/>
                  </a:lnTo>
                  <a:lnTo>
                    <a:pt x="38" y="4"/>
                  </a:lnTo>
                  <a:lnTo>
                    <a:pt x="44" y="3"/>
                  </a:lnTo>
                  <a:lnTo>
                    <a:pt x="50" y="0"/>
                  </a:lnTo>
                  <a:lnTo>
                    <a:pt x="55" y="0"/>
                  </a:lnTo>
                  <a:lnTo>
                    <a:pt x="63" y="8"/>
                  </a:lnTo>
                  <a:lnTo>
                    <a:pt x="73" y="17"/>
                  </a:lnTo>
                  <a:lnTo>
                    <a:pt x="81" y="27"/>
                  </a:lnTo>
                  <a:lnTo>
                    <a:pt x="85" y="35"/>
                  </a:lnTo>
                  <a:lnTo>
                    <a:pt x="81" y="37"/>
                  </a:lnTo>
                  <a:lnTo>
                    <a:pt x="78" y="40"/>
                  </a:lnTo>
                  <a:lnTo>
                    <a:pt x="74" y="43"/>
                  </a:lnTo>
                  <a:lnTo>
                    <a:pt x="70" y="50"/>
                  </a:lnTo>
                  <a:lnTo>
                    <a:pt x="76" y="47"/>
                  </a:lnTo>
                  <a:lnTo>
                    <a:pt x="84" y="45"/>
                  </a:lnTo>
                  <a:lnTo>
                    <a:pt x="89" y="42"/>
                  </a:lnTo>
                  <a:lnTo>
                    <a:pt x="94" y="41"/>
                  </a:lnTo>
                  <a:lnTo>
                    <a:pt x="99" y="45"/>
                  </a:lnTo>
                  <a:lnTo>
                    <a:pt x="103" y="50"/>
                  </a:lnTo>
                  <a:lnTo>
                    <a:pt x="107" y="54"/>
                  </a:lnTo>
                  <a:lnTo>
                    <a:pt x="108" y="59"/>
                  </a:lnTo>
                  <a:lnTo>
                    <a:pt x="102" y="63"/>
                  </a:lnTo>
                  <a:lnTo>
                    <a:pt x="95" y="67"/>
                  </a:lnTo>
                  <a:lnTo>
                    <a:pt x="87" y="72"/>
                  </a:lnTo>
                  <a:lnTo>
                    <a:pt x="81" y="75"/>
                  </a:lnTo>
                  <a:lnTo>
                    <a:pt x="81" y="77"/>
                  </a:lnTo>
                  <a:lnTo>
                    <a:pt x="81" y="78"/>
                  </a:lnTo>
                  <a:lnTo>
                    <a:pt x="81" y="79"/>
                  </a:lnTo>
                  <a:lnTo>
                    <a:pt x="91" y="75"/>
                  </a:lnTo>
                  <a:lnTo>
                    <a:pt x="100" y="72"/>
                  </a:lnTo>
                  <a:lnTo>
                    <a:pt x="108" y="68"/>
                  </a:lnTo>
                  <a:lnTo>
                    <a:pt x="117" y="66"/>
                  </a:lnTo>
                  <a:lnTo>
                    <a:pt x="122" y="69"/>
                  </a:lnTo>
                  <a:lnTo>
                    <a:pt x="126" y="74"/>
                  </a:lnTo>
                  <a:lnTo>
                    <a:pt x="129" y="79"/>
                  </a:lnTo>
                  <a:lnTo>
                    <a:pt x="129" y="85"/>
                  </a:lnTo>
                  <a:lnTo>
                    <a:pt x="123" y="89"/>
                  </a:lnTo>
                  <a:lnTo>
                    <a:pt x="112" y="95"/>
                  </a:lnTo>
                  <a:lnTo>
                    <a:pt x="102" y="103"/>
                  </a:lnTo>
                  <a:lnTo>
                    <a:pt x="96" y="110"/>
                  </a:lnTo>
                  <a:lnTo>
                    <a:pt x="102" y="108"/>
                  </a:lnTo>
                  <a:lnTo>
                    <a:pt x="108" y="105"/>
                  </a:lnTo>
                  <a:lnTo>
                    <a:pt x="115" y="101"/>
                  </a:lnTo>
                  <a:lnTo>
                    <a:pt x="121" y="99"/>
                  </a:lnTo>
                  <a:lnTo>
                    <a:pt x="127" y="96"/>
                  </a:lnTo>
                  <a:lnTo>
                    <a:pt x="132" y="94"/>
                  </a:lnTo>
                  <a:lnTo>
                    <a:pt x="137" y="92"/>
                  </a:lnTo>
                  <a:lnTo>
                    <a:pt x="141" y="92"/>
                  </a:lnTo>
                  <a:lnTo>
                    <a:pt x="145" y="96"/>
                  </a:lnTo>
                  <a:lnTo>
                    <a:pt x="150" y="100"/>
                  </a:lnTo>
                  <a:lnTo>
                    <a:pt x="154" y="106"/>
                  </a:lnTo>
                  <a:lnTo>
                    <a:pt x="157" y="114"/>
                  </a:lnTo>
                  <a:lnTo>
                    <a:pt x="139" y="126"/>
                  </a:lnTo>
                  <a:lnTo>
                    <a:pt x="122" y="137"/>
                  </a:lnTo>
                  <a:lnTo>
                    <a:pt x="103" y="147"/>
                  </a:lnTo>
                  <a:lnTo>
                    <a:pt x="85" y="155"/>
                  </a:lnTo>
                  <a:lnTo>
                    <a:pt x="65" y="159"/>
                  </a:lnTo>
                  <a:lnTo>
                    <a:pt x="45" y="164"/>
                  </a:lnTo>
                  <a:lnTo>
                    <a:pt x="23" y="167"/>
                  </a:lnTo>
                  <a:lnTo>
                    <a:pt x="0" y="167"/>
                  </a:lnTo>
                  <a:lnTo>
                    <a:pt x="0" y="162"/>
                  </a:lnTo>
                  <a:lnTo>
                    <a:pt x="0" y="158"/>
                  </a:lnTo>
                  <a:lnTo>
                    <a:pt x="0" y="155"/>
                  </a:lnTo>
                  <a:lnTo>
                    <a:pt x="0" y="150"/>
                  </a:lnTo>
                  <a:lnTo>
                    <a:pt x="6" y="150"/>
                  </a:lnTo>
                  <a:lnTo>
                    <a:pt x="13" y="150"/>
                  </a:lnTo>
                  <a:lnTo>
                    <a:pt x="22" y="148"/>
                  </a:lnTo>
                  <a:lnTo>
                    <a:pt x="31" y="147"/>
                  </a:lnTo>
                  <a:lnTo>
                    <a:pt x="39" y="146"/>
                  </a:lnTo>
                  <a:lnTo>
                    <a:pt x="47" y="143"/>
                  </a:lnTo>
                  <a:lnTo>
                    <a:pt x="52" y="141"/>
                  </a:lnTo>
                  <a:lnTo>
                    <a:pt x="54" y="137"/>
                  </a:lnTo>
                  <a:lnTo>
                    <a:pt x="48" y="137"/>
                  </a:lnTo>
                  <a:lnTo>
                    <a:pt x="42" y="138"/>
                  </a:lnTo>
                  <a:lnTo>
                    <a:pt x="35" y="140"/>
                  </a:lnTo>
                  <a:lnTo>
                    <a:pt x="29" y="140"/>
                  </a:lnTo>
                  <a:lnTo>
                    <a:pt x="22" y="141"/>
                  </a:lnTo>
                  <a:lnTo>
                    <a:pt x="16" y="142"/>
                  </a:lnTo>
                  <a:lnTo>
                    <a:pt x="8" y="142"/>
                  </a:lnTo>
                  <a:lnTo>
                    <a:pt x="1" y="142"/>
                  </a:lnTo>
                  <a:lnTo>
                    <a:pt x="1" y="137"/>
                  </a:lnTo>
                  <a:lnTo>
                    <a:pt x="1" y="131"/>
                  </a:lnTo>
                  <a:lnTo>
                    <a:pt x="0" y="126"/>
                  </a:lnTo>
                  <a:lnTo>
                    <a:pt x="0" y="121"/>
                  </a:lnTo>
                  <a:lnTo>
                    <a:pt x="5" y="121"/>
                  </a:lnTo>
                  <a:lnTo>
                    <a:pt x="12" y="120"/>
                  </a:lnTo>
                  <a:lnTo>
                    <a:pt x="19" y="119"/>
                  </a:lnTo>
                  <a:lnTo>
                    <a:pt x="27" y="117"/>
                  </a:lnTo>
                  <a:lnTo>
                    <a:pt x="34" y="116"/>
                  </a:lnTo>
                  <a:lnTo>
                    <a:pt x="40" y="114"/>
                  </a:lnTo>
                  <a:lnTo>
                    <a:pt x="45" y="111"/>
                  </a:lnTo>
                  <a:lnTo>
                    <a:pt x="48" y="109"/>
                  </a:lnTo>
                  <a:lnTo>
                    <a:pt x="37" y="110"/>
                  </a:lnTo>
                  <a:lnTo>
                    <a:pt x="28" y="111"/>
                  </a:lnTo>
                  <a:lnTo>
                    <a:pt x="21" y="111"/>
                  </a:lnTo>
                  <a:lnTo>
                    <a:pt x="16" y="111"/>
                  </a:lnTo>
                  <a:lnTo>
                    <a:pt x="12" y="113"/>
                  </a:lnTo>
                  <a:lnTo>
                    <a:pt x="8" y="113"/>
                  </a:lnTo>
                  <a:lnTo>
                    <a:pt x="5" y="111"/>
                  </a:lnTo>
                  <a:lnTo>
                    <a:pt x="1" y="111"/>
                  </a:lnTo>
                  <a:lnTo>
                    <a:pt x="1" y="105"/>
                  </a:lnTo>
                  <a:lnTo>
                    <a:pt x="1" y="99"/>
                  </a:lnTo>
                  <a:lnTo>
                    <a:pt x="1" y="94"/>
                  </a:lnTo>
                  <a:lnTo>
                    <a:pt x="1" y="88"/>
                  </a:lnTo>
                  <a:lnTo>
                    <a:pt x="14" y="87"/>
                  </a:lnTo>
                  <a:lnTo>
                    <a:pt x="24" y="84"/>
                  </a:lnTo>
                  <a:lnTo>
                    <a:pt x="33" y="84"/>
                  </a:lnTo>
                  <a:lnTo>
                    <a:pt x="39" y="83"/>
                  </a:lnTo>
                  <a:lnTo>
                    <a:pt x="43" y="82"/>
                  </a:lnTo>
                  <a:lnTo>
                    <a:pt x="44" y="80"/>
                  </a:lnTo>
                  <a:lnTo>
                    <a:pt x="45" y="79"/>
                  </a:lnTo>
                  <a:lnTo>
                    <a:pt x="44" y="78"/>
                  </a:lnTo>
                  <a:lnTo>
                    <a:pt x="39" y="78"/>
                  </a:lnTo>
                  <a:lnTo>
                    <a:pt x="33" y="78"/>
                  </a:lnTo>
                  <a:lnTo>
                    <a:pt x="26" y="78"/>
                  </a:lnTo>
                  <a:lnTo>
                    <a:pt x="19" y="78"/>
                  </a:lnTo>
                  <a:lnTo>
                    <a:pt x="13" y="79"/>
                  </a:lnTo>
                  <a:lnTo>
                    <a:pt x="7" y="79"/>
                  </a:lnTo>
                  <a:lnTo>
                    <a:pt x="3" y="79"/>
                  </a:lnTo>
                  <a:lnTo>
                    <a:pt x="1" y="79"/>
                  </a:lnTo>
                  <a:lnTo>
                    <a:pt x="1" y="77"/>
                  </a:lnTo>
                  <a:lnTo>
                    <a:pt x="1" y="75"/>
                  </a:lnTo>
                  <a:lnTo>
                    <a:pt x="1" y="74"/>
                  </a:lnTo>
                  <a:lnTo>
                    <a:pt x="1" y="73"/>
                  </a:lnTo>
                  <a:close/>
                </a:path>
              </a:pathLst>
            </a:custGeom>
            <a:solidFill>
              <a:srgbClr val="FFFF00"/>
            </a:solidFill>
            <a:ln w="9525">
              <a:noFill/>
              <a:round/>
              <a:headEnd/>
              <a:tailEnd/>
            </a:ln>
          </p:spPr>
          <p:txBody>
            <a:bodyPr/>
            <a:lstStyle/>
            <a:p>
              <a:endParaRPr lang="el-GR"/>
            </a:p>
          </p:txBody>
        </p:sp>
        <p:sp>
          <p:nvSpPr>
            <p:cNvPr id="41125" name="Freeform 910"/>
            <p:cNvSpPr>
              <a:spLocks/>
            </p:cNvSpPr>
            <p:nvPr/>
          </p:nvSpPr>
          <p:spPr bwMode="auto">
            <a:xfrm>
              <a:off x="4366" y="2299"/>
              <a:ext cx="178" cy="176"/>
            </a:xfrm>
            <a:custGeom>
              <a:avLst/>
              <a:gdLst>
                <a:gd name="T0" fmla="*/ 4 w 178"/>
                <a:gd name="T1" fmla="*/ 53 h 176"/>
                <a:gd name="T2" fmla="*/ 27 w 178"/>
                <a:gd name="T3" fmla="*/ 49 h 176"/>
                <a:gd name="T4" fmla="*/ 37 w 178"/>
                <a:gd name="T5" fmla="*/ 49 h 176"/>
                <a:gd name="T6" fmla="*/ 12 w 178"/>
                <a:gd name="T7" fmla="*/ 39 h 176"/>
                <a:gd name="T8" fmla="*/ 4 w 178"/>
                <a:gd name="T9" fmla="*/ 23 h 176"/>
                <a:gd name="T10" fmla="*/ 18 w 178"/>
                <a:gd name="T11" fmla="*/ 21 h 176"/>
                <a:gd name="T12" fmla="*/ 37 w 178"/>
                <a:gd name="T13" fmla="*/ 23 h 176"/>
                <a:gd name="T14" fmla="*/ 43 w 178"/>
                <a:gd name="T15" fmla="*/ 21 h 176"/>
                <a:gd name="T16" fmla="*/ 29 w 178"/>
                <a:gd name="T17" fmla="*/ 15 h 176"/>
                <a:gd name="T18" fmla="*/ 7 w 178"/>
                <a:gd name="T19" fmla="*/ 12 h 176"/>
                <a:gd name="T20" fmla="*/ 4 w 178"/>
                <a:gd name="T21" fmla="*/ 2 h 176"/>
                <a:gd name="T22" fmla="*/ 79 w 178"/>
                <a:gd name="T23" fmla="*/ 12 h 176"/>
                <a:gd name="T24" fmla="*/ 159 w 178"/>
                <a:gd name="T25" fmla="*/ 61 h 176"/>
                <a:gd name="T26" fmla="*/ 174 w 178"/>
                <a:gd name="T27" fmla="*/ 86 h 176"/>
                <a:gd name="T28" fmla="*/ 154 w 178"/>
                <a:gd name="T29" fmla="*/ 74 h 176"/>
                <a:gd name="T30" fmla="*/ 147 w 178"/>
                <a:gd name="T31" fmla="*/ 71 h 176"/>
                <a:gd name="T32" fmla="*/ 157 w 178"/>
                <a:gd name="T33" fmla="*/ 84 h 176"/>
                <a:gd name="T34" fmla="*/ 164 w 178"/>
                <a:gd name="T35" fmla="*/ 95 h 176"/>
                <a:gd name="T36" fmla="*/ 149 w 178"/>
                <a:gd name="T37" fmla="*/ 106 h 176"/>
                <a:gd name="T38" fmla="*/ 133 w 178"/>
                <a:gd name="T39" fmla="*/ 92 h 176"/>
                <a:gd name="T40" fmla="*/ 123 w 178"/>
                <a:gd name="T41" fmla="*/ 86 h 176"/>
                <a:gd name="T42" fmla="*/ 139 w 178"/>
                <a:gd name="T43" fmla="*/ 105 h 176"/>
                <a:gd name="T44" fmla="*/ 132 w 178"/>
                <a:gd name="T45" fmla="*/ 126 h 176"/>
                <a:gd name="T46" fmla="*/ 109 w 178"/>
                <a:gd name="T47" fmla="*/ 117 h 176"/>
                <a:gd name="T48" fmla="*/ 102 w 178"/>
                <a:gd name="T49" fmla="*/ 118 h 176"/>
                <a:gd name="T50" fmla="*/ 115 w 178"/>
                <a:gd name="T51" fmla="*/ 132 h 176"/>
                <a:gd name="T52" fmla="*/ 105 w 178"/>
                <a:gd name="T53" fmla="*/ 148 h 176"/>
                <a:gd name="T54" fmla="*/ 94 w 178"/>
                <a:gd name="T55" fmla="*/ 142 h 176"/>
                <a:gd name="T56" fmla="*/ 88 w 178"/>
                <a:gd name="T57" fmla="*/ 139 h 176"/>
                <a:gd name="T58" fmla="*/ 88 w 178"/>
                <a:gd name="T59" fmla="*/ 143 h 176"/>
                <a:gd name="T60" fmla="*/ 94 w 178"/>
                <a:gd name="T61" fmla="*/ 153 h 176"/>
                <a:gd name="T62" fmla="*/ 86 w 178"/>
                <a:gd name="T63" fmla="*/ 163 h 176"/>
                <a:gd name="T64" fmla="*/ 63 w 178"/>
                <a:gd name="T65" fmla="*/ 145 h 176"/>
                <a:gd name="T66" fmla="*/ 72 w 178"/>
                <a:gd name="T67" fmla="*/ 164 h 176"/>
                <a:gd name="T68" fmla="*/ 70 w 178"/>
                <a:gd name="T69" fmla="*/ 175 h 176"/>
                <a:gd name="T70" fmla="*/ 44 w 178"/>
                <a:gd name="T71" fmla="*/ 160 h 176"/>
                <a:gd name="T72" fmla="*/ 13 w 178"/>
                <a:gd name="T73" fmla="*/ 148 h 176"/>
                <a:gd name="T74" fmla="*/ 1 w 178"/>
                <a:gd name="T75" fmla="*/ 127 h 176"/>
                <a:gd name="T76" fmla="*/ 12 w 178"/>
                <a:gd name="T77" fmla="*/ 123 h 176"/>
                <a:gd name="T78" fmla="*/ 16 w 178"/>
                <a:gd name="T79" fmla="*/ 120 h 176"/>
                <a:gd name="T80" fmla="*/ 5 w 178"/>
                <a:gd name="T81" fmla="*/ 115 h 176"/>
                <a:gd name="T82" fmla="*/ 2 w 178"/>
                <a:gd name="T83" fmla="*/ 96 h 176"/>
                <a:gd name="T84" fmla="*/ 25 w 178"/>
                <a:gd name="T85" fmla="*/ 92 h 176"/>
                <a:gd name="T86" fmla="*/ 53 w 178"/>
                <a:gd name="T87" fmla="*/ 95 h 176"/>
                <a:gd name="T88" fmla="*/ 58 w 178"/>
                <a:gd name="T89" fmla="*/ 92 h 176"/>
                <a:gd name="T90" fmla="*/ 39 w 178"/>
                <a:gd name="T91" fmla="*/ 85 h 176"/>
                <a:gd name="T92" fmla="*/ 10 w 178"/>
                <a:gd name="T93" fmla="*/ 84 h 176"/>
                <a:gd name="T94" fmla="*/ 2 w 178"/>
                <a:gd name="T95" fmla="*/ 74 h 176"/>
                <a:gd name="T96" fmla="*/ 2 w 178"/>
                <a:gd name="T97" fmla="*/ 71 h 1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76"/>
                <a:gd name="T149" fmla="*/ 178 w 178"/>
                <a:gd name="T150" fmla="*/ 176 h 1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76">
                  <a:moveTo>
                    <a:pt x="2" y="71"/>
                  </a:moveTo>
                  <a:lnTo>
                    <a:pt x="2" y="65"/>
                  </a:lnTo>
                  <a:lnTo>
                    <a:pt x="4" y="59"/>
                  </a:lnTo>
                  <a:lnTo>
                    <a:pt x="4" y="53"/>
                  </a:lnTo>
                  <a:lnTo>
                    <a:pt x="4" y="47"/>
                  </a:lnTo>
                  <a:lnTo>
                    <a:pt x="11" y="47"/>
                  </a:lnTo>
                  <a:lnTo>
                    <a:pt x="20" y="48"/>
                  </a:lnTo>
                  <a:lnTo>
                    <a:pt x="27" y="49"/>
                  </a:lnTo>
                  <a:lnTo>
                    <a:pt x="36" y="50"/>
                  </a:lnTo>
                  <a:lnTo>
                    <a:pt x="37" y="49"/>
                  </a:lnTo>
                  <a:lnTo>
                    <a:pt x="37" y="48"/>
                  </a:lnTo>
                  <a:lnTo>
                    <a:pt x="31" y="44"/>
                  </a:lnTo>
                  <a:lnTo>
                    <a:pt x="22" y="42"/>
                  </a:lnTo>
                  <a:lnTo>
                    <a:pt x="12" y="39"/>
                  </a:lnTo>
                  <a:lnTo>
                    <a:pt x="4" y="38"/>
                  </a:lnTo>
                  <a:lnTo>
                    <a:pt x="4" y="33"/>
                  </a:lnTo>
                  <a:lnTo>
                    <a:pt x="4" y="28"/>
                  </a:lnTo>
                  <a:lnTo>
                    <a:pt x="4" y="23"/>
                  </a:lnTo>
                  <a:lnTo>
                    <a:pt x="4" y="18"/>
                  </a:lnTo>
                  <a:lnTo>
                    <a:pt x="8" y="19"/>
                  </a:lnTo>
                  <a:lnTo>
                    <a:pt x="13" y="19"/>
                  </a:lnTo>
                  <a:lnTo>
                    <a:pt x="18" y="21"/>
                  </a:lnTo>
                  <a:lnTo>
                    <a:pt x="23" y="21"/>
                  </a:lnTo>
                  <a:lnTo>
                    <a:pt x="27" y="22"/>
                  </a:lnTo>
                  <a:lnTo>
                    <a:pt x="32" y="23"/>
                  </a:lnTo>
                  <a:lnTo>
                    <a:pt x="37" y="23"/>
                  </a:lnTo>
                  <a:lnTo>
                    <a:pt x="42" y="24"/>
                  </a:lnTo>
                  <a:lnTo>
                    <a:pt x="43" y="23"/>
                  </a:lnTo>
                  <a:lnTo>
                    <a:pt x="43" y="22"/>
                  </a:lnTo>
                  <a:lnTo>
                    <a:pt x="43" y="21"/>
                  </a:lnTo>
                  <a:lnTo>
                    <a:pt x="39" y="18"/>
                  </a:lnTo>
                  <a:lnTo>
                    <a:pt x="34" y="16"/>
                  </a:lnTo>
                  <a:lnTo>
                    <a:pt x="29" y="15"/>
                  </a:lnTo>
                  <a:lnTo>
                    <a:pt x="23" y="15"/>
                  </a:lnTo>
                  <a:lnTo>
                    <a:pt x="18" y="15"/>
                  </a:lnTo>
                  <a:lnTo>
                    <a:pt x="12" y="13"/>
                  </a:lnTo>
                  <a:lnTo>
                    <a:pt x="7" y="12"/>
                  </a:lnTo>
                  <a:lnTo>
                    <a:pt x="4" y="11"/>
                  </a:lnTo>
                  <a:lnTo>
                    <a:pt x="4" y="8"/>
                  </a:lnTo>
                  <a:lnTo>
                    <a:pt x="4" y="5"/>
                  </a:lnTo>
                  <a:lnTo>
                    <a:pt x="4" y="2"/>
                  </a:lnTo>
                  <a:lnTo>
                    <a:pt x="4" y="0"/>
                  </a:lnTo>
                  <a:lnTo>
                    <a:pt x="31" y="2"/>
                  </a:lnTo>
                  <a:lnTo>
                    <a:pt x="55" y="6"/>
                  </a:lnTo>
                  <a:lnTo>
                    <a:pt x="79" y="12"/>
                  </a:lnTo>
                  <a:lnTo>
                    <a:pt x="100" y="21"/>
                  </a:lnTo>
                  <a:lnTo>
                    <a:pt x="121" y="32"/>
                  </a:lnTo>
                  <a:lnTo>
                    <a:pt x="141" y="45"/>
                  </a:lnTo>
                  <a:lnTo>
                    <a:pt x="159" y="61"/>
                  </a:lnTo>
                  <a:lnTo>
                    <a:pt x="178" y="79"/>
                  </a:lnTo>
                  <a:lnTo>
                    <a:pt x="178" y="82"/>
                  </a:lnTo>
                  <a:lnTo>
                    <a:pt x="177" y="85"/>
                  </a:lnTo>
                  <a:lnTo>
                    <a:pt x="174" y="86"/>
                  </a:lnTo>
                  <a:lnTo>
                    <a:pt x="170" y="87"/>
                  </a:lnTo>
                  <a:lnTo>
                    <a:pt x="165" y="82"/>
                  </a:lnTo>
                  <a:lnTo>
                    <a:pt x="160" y="78"/>
                  </a:lnTo>
                  <a:lnTo>
                    <a:pt x="154" y="74"/>
                  </a:lnTo>
                  <a:lnTo>
                    <a:pt x="149" y="69"/>
                  </a:lnTo>
                  <a:lnTo>
                    <a:pt x="148" y="70"/>
                  </a:lnTo>
                  <a:lnTo>
                    <a:pt x="147" y="70"/>
                  </a:lnTo>
                  <a:lnTo>
                    <a:pt x="147" y="71"/>
                  </a:lnTo>
                  <a:lnTo>
                    <a:pt x="146" y="73"/>
                  </a:lnTo>
                  <a:lnTo>
                    <a:pt x="148" y="76"/>
                  </a:lnTo>
                  <a:lnTo>
                    <a:pt x="152" y="79"/>
                  </a:lnTo>
                  <a:lnTo>
                    <a:pt x="157" y="84"/>
                  </a:lnTo>
                  <a:lnTo>
                    <a:pt x="164" y="90"/>
                  </a:lnTo>
                  <a:lnTo>
                    <a:pt x="164" y="91"/>
                  </a:lnTo>
                  <a:lnTo>
                    <a:pt x="164" y="92"/>
                  </a:lnTo>
                  <a:lnTo>
                    <a:pt x="164" y="95"/>
                  </a:lnTo>
                  <a:lnTo>
                    <a:pt x="164" y="96"/>
                  </a:lnTo>
                  <a:lnTo>
                    <a:pt x="158" y="101"/>
                  </a:lnTo>
                  <a:lnTo>
                    <a:pt x="153" y="105"/>
                  </a:lnTo>
                  <a:lnTo>
                    <a:pt x="149" y="106"/>
                  </a:lnTo>
                  <a:lnTo>
                    <a:pt x="147" y="105"/>
                  </a:lnTo>
                  <a:lnTo>
                    <a:pt x="143" y="102"/>
                  </a:lnTo>
                  <a:lnTo>
                    <a:pt x="139" y="99"/>
                  </a:lnTo>
                  <a:lnTo>
                    <a:pt x="133" y="92"/>
                  </a:lnTo>
                  <a:lnTo>
                    <a:pt x="126" y="85"/>
                  </a:lnTo>
                  <a:lnTo>
                    <a:pt x="125" y="85"/>
                  </a:lnTo>
                  <a:lnTo>
                    <a:pt x="123" y="85"/>
                  </a:lnTo>
                  <a:lnTo>
                    <a:pt x="123" y="86"/>
                  </a:lnTo>
                  <a:lnTo>
                    <a:pt x="122" y="87"/>
                  </a:lnTo>
                  <a:lnTo>
                    <a:pt x="128" y="94"/>
                  </a:lnTo>
                  <a:lnTo>
                    <a:pt x="135" y="99"/>
                  </a:lnTo>
                  <a:lnTo>
                    <a:pt x="139" y="105"/>
                  </a:lnTo>
                  <a:lnTo>
                    <a:pt x="144" y="110"/>
                  </a:lnTo>
                  <a:lnTo>
                    <a:pt x="142" y="116"/>
                  </a:lnTo>
                  <a:lnTo>
                    <a:pt x="138" y="121"/>
                  </a:lnTo>
                  <a:lnTo>
                    <a:pt x="132" y="126"/>
                  </a:lnTo>
                  <a:lnTo>
                    <a:pt x="125" y="131"/>
                  </a:lnTo>
                  <a:lnTo>
                    <a:pt x="120" y="126"/>
                  </a:lnTo>
                  <a:lnTo>
                    <a:pt x="114" y="121"/>
                  </a:lnTo>
                  <a:lnTo>
                    <a:pt x="109" y="117"/>
                  </a:lnTo>
                  <a:lnTo>
                    <a:pt x="102" y="116"/>
                  </a:lnTo>
                  <a:lnTo>
                    <a:pt x="102" y="117"/>
                  </a:lnTo>
                  <a:lnTo>
                    <a:pt x="102" y="118"/>
                  </a:lnTo>
                  <a:lnTo>
                    <a:pt x="102" y="120"/>
                  </a:lnTo>
                  <a:lnTo>
                    <a:pt x="107" y="123"/>
                  </a:lnTo>
                  <a:lnTo>
                    <a:pt x="111" y="127"/>
                  </a:lnTo>
                  <a:lnTo>
                    <a:pt x="115" y="132"/>
                  </a:lnTo>
                  <a:lnTo>
                    <a:pt x="116" y="138"/>
                  </a:lnTo>
                  <a:lnTo>
                    <a:pt x="114" y="141"/>
                  </a:lnTo>
                  <a:lnTo>
                    <a:pt x="110" y="144"/>
                  </a:lnTo>
                  <a:lnTo>
                    <a:pt x="105" y="148"/>
                  </a:lnTo>
                  <a:lnTo>
                    <a:pt x="100" y="149"/>
                  </a:lnTo>
                  <a:lnTo>
                    <a:pt x="97" y="147"/>
                  </a:lnTo>
                  <a:lnTo>
                    <a:pt x="96" y="144"/>
                  </a:lnTo>
                  <a:lnTo>
                    <a:pt x="94" y="142"/>
                  </a:lnTo>
                  <a:lnTo>
                    <a:pt x="91" y="139"/>
                  </a:lnTo>
                  <a:lnTo>
                    <a:pt x="90" y="139"/>
                  </a:lnTo>
                  <a:lnTo>
                    <a:pt x="89" y="139"/>
                  </a:lnTo>
                  <a:lnTo>
                    <a:pt x="88" y="139"/>
                  </a:lnTo>
                  <a:lnTo>
                    <a:pt x="88" y="141"/>
                  </a:lnTo>
                  <a:lnTo>
                    <a:pt x="88" y="142"/>
                  </a:lnTo>
                  <a:lnTo>
                    <a:pt x="88" y="143"/>
                  </a:lnTo>
                  <a:lnTo>
                    <a:pt x="86" y="144"/>
                  </a:lnTo>
                  <a:lnTo>
                    <a:pt x="90" y="147"/>
                  </a:lnTo>
                  <a:lnTo>
                    <a:pt x="93" y="149"/>
                  </a:lnTo>
                  <a:lnTo>
                    <a:pt x="94" y="153"/>
                  </a:lnTo>
                  <a:lnTo>
                    <a:pt x="95" y="158"/>
                  </a:lnTo>
                  <a:lnTo>
                    <a:pt x="93" y="159"/>
                  </a:lnTo>
                  <a:lnTo>
                    <a:pt x="90" y="162"/>
                  </a:lnTo>
                  <a:lnTo>
                    <a:pt x="86" y="163"/>
                  </a:lnTo>
                  <a:lnTo>
                    <a:pt x="84" y="165"/>
                  </a:lnTo>
                  <a:lnTo>
                    <a:pt x="76" y="160"/>
                  </a:lnTo>
                  <a:lnTo>
                    <a:pt x="69" y="153"/>
                  </a:lnTo>
                  <a:lnTo>
                    <a:pt x="63" y="145"/>
                  </a:lnTo>
                  <a:lnTo>
                    <a:pt x="53" y="142"/>
                  </a:lnTo>
                  <a:lnTo>
                    <a:pt x="58" y="150"/>
                  </a:lnTo>
                  <a:lnTo>
                    <a:pt x="65" y="157"/>
                  </a:lnTo>
                  <a:lnTo>
                    <a:pt x="72" y="164"/>
                  </a:lnTo>
                  <a:lnTo>
                    <a:pt x="75" y="171"/>
                  </a:lnTo>
                  <a:lnTo>
                    <a:pt x="74" y="173"/>
                  </a:lnTo>
                  <a:lnTo>
                    <a:pt x="72" y="174"/>
                  </a:lnTo>
                  <a:lnTo>
                    <a:pt x="70" y="175"/>
                  </a:lnTo>
                  <a:lnTo>
                    <a:pt x="68" y="176"/>
                  </a:lnTo>
                  <a:lnTo>
                    <a:pt x="59" y="170"/>
                  </a:lnTo>
                  <a:lnTo>
                    <a:pt x="52" y="165"/>
                  </a:lnTo>
                  <a:lnTo>
                    <a:pt x="44" y="160"/>
                  </a:lnTo>
                  <a:lnTo>
                    <a:pt x="38" y="157"/>
                  </a:lnTo>
                  <a:lnTo>
                    <a:pt x="31" y="154"/>
                  </a:lnTo>
                  <a:lnTo>
                    <a:pt x="22" y="150"/>
                  </a:lnTo>
                  <a:lnTo>
                    <a:pt x="13" y="148"/>
                  </a:lnTo>
                  <a:lnTo>
                    <a:pt x="2" y="144"/>
                  </a:lnTo>
                  <a:lnTo>
                    <a:pt x="1" y="138"/>
                  </a:lnTo>
                  <a:lnTo>
                    <a:pt x="1" y="133"/>
                  </a:lnTo>
                  <a:lnTo>
                    <a:pt x="1" y="127"/>
                  </a:lnTo>
                  <a:lnTo>
                    <a:pt x="0" y="122"/>
                  </a:lnTo>
                  <a:lnTo>
                    <a:pt x="5" y="122"/>
                  </a:lnTo>
                  <a:lnTo>
                    <a:pt x="8" y="123"/>
                  </a:lnTo>
                  <a:lnTo>
                    <a:pt x="12" y="123"/>
                  </a:lnTo>
                  <a:lnTo>
                    <a:pt x="16" y="122"/>
                  </a:lnTo>
                  <a:lnTo>
                    <a:pt x="16" y="121"/>
                  </a:lnTo>
                  <a:lnTo>
                    <a:pt x="16" y="120"/>
                  </a:lnTo>
                  <a:lnTo>
                    <a:pt x="16" y="118"/>
                  </a:lnTo>
                  <a:lnTo>
                    <a:pt x="12" y="117"/>
                  </a:lnTo>
                  <a:lnTo>
                    <a:pt x="8" y="116"/>
                  </a:lnTo>
                  <a:lnTo>
                    <a:pt x="5" y="115"/>
                  </a:lnTo>
                  <a:lnTo>
                    <a:pt x="1" y="115"/>
                  </a:lnTo>
                  <a:lnTo>
                    <a:pt x="2" y="108"/>
                  </a:lnTo>
                  <a:lnTo>
                    <a:pt x="2" y="102"/>
                  </a:lnTo>
                  <a:lnTo>
                    <a:pt x="2" y="96"/>
                  </a:lnTo>
                  <a:lnTo>
                    <a:pt x="2" y="90"/>
                  </a:lnTo>
                  <a:lnTo>
                    <a:pt x="10" y="90"/>
                  </a:lnTo>
                  <a:lnTo>
                    <a:pt x="17" y="91"/>
                  </a:lnTo>
                  <a:lnTo>
                    <a:pt x="25" y="92"/>
                  </a:lnTo>
                  <a:lnTo>
                    <a:pt x="32" y="92"/>
                  </a:lnTo>
                  <a:lnTo>
                    <a:pt x="39" y="94"/>
                  </a:lnTo>
                  <a:lnTo>
                    <a:pt x="47" y="95"/>
                  </a:lnTo>
                  <a:lnTo>
                    <a:pt x="53" y="95"/>
                  </a:lnTo>
                  <a:lnTo>
                    <a:pt x="58" y="95"/>
                  </a:lnTo>
                  <a:lnTo>
                    <a:pt x="58" y="94"/>
                  </a:lnTo>
                  <a:lnTo>
                    <a:pt x="58" y="92"/>
                  </a:lnTo>
                  <a:lnTo>
                    <a:pt x="58" y="91"/>
                  </a:lnTo>
                  <a:lnTo>
                    <a:pt x="53" y="89"/>
                  </a:lnTo>
                  <a:lnTo>
                    <a:pt x="46" y="87"/>
                  </a:lnTo>
                  <a:lnTo>
                    <a:pt x="39" y="85"/>
                  </a:lnTo>
                  <a:lnTo>
                    <a:pt x="32" y="85"/>
                  </a:lnTo>
                  <a:lnTo>
                    <a:pt x="25" y="84"/>
                  </a:lnTo>
                  <a:lnTo>
                    <a:pt x="17" y="84"/>
                  </a:lnTo>
                  <a:lnTo>
                    <a:pt x="10" y="84"/>
                  </a:lnTo>
                  <a:lnTo>
                    <a:pt x="2" y="84"/>
                  </a:lnTo>
                  <a:lnTo>
                    <a:pt x="2" y="80"/>
                  </a:lnTo>
                  <a:lnTo>
                    <a:pt x="2" y="78"/>
                  </a:lnTo>
                  <a:lnTo>
                    <a:pt x="2" y="74"/>
                  </a:lnTo>
                  <a:lnTo>
                    <a:pt x="2" y="71"/>
                  </a:lnTo>
                  <a:close/>
                </a:path>
              </a:pathLst>
            </a:custGeom>
            <a:solidFill>
              <a:srgbClr val="FF0000"/>
            </a:solidFill>
            <a:ln w="9525">
              <a:noFill/>
              <a:round/>
              <a:headEnd/>
              <a:tailEnd/>
            </a:ln>
          </p:spPr>
          <p:txBody>
            <a:bodyPr/>
            <a:lstStyle/>
            <a:p>
              <a:endParaRPr lang="el-GR"/>
            </a:p>
          </p:txBody>
        </p:sp>
        <p:sp>
          <p:nvSpPr>
            <p:cNvPr id="41126" name="Freeform 911"/>
            <p:cNvSpPr>
              <a:spLocks/>
            </p:cNvSpPr>
            <p:nvPr/>
          </p:nvSpPr>
          <p:spPr bwMode="auto">
            <a:xfrm>
              <a:off x="4371" y="2041"/>
              <a:ext cx="367" cy="332"/>
            </a:xfrm>
            <a:custGeom>
              <a:avLst/>
              <a:gdLst>
                <a:gd name="T0" fmla="*/ 11 w 367"/>
                <a:gd name="T1" fmla="*/ 124 h 332"/>
                <a:gd name="T2" fmla="*/ 50 w 367"/>
                <a:gd name="T3" fmla="*/ 132 h 332"/>
                <a:gd name="T4" fmla="*/ 48 w 367"/>
                <a:gd name="T5" fmla="*/ 128 h 332"/>
                <a:gd name="T6" fmla="*/ 3 w 367"/>
                <a:gd name="T7" fmla="*/ 114 h 332"/>
                <a:gd name="T8" fmla="*/ 13 w 367"/>
                <a:gd name="T9" fmla="*/ 95 h 332"/>
                <a:gd name="T10" fmla="*/ 76 w 367"/>
                <a:gd name="T11" fmla="*/ 105 h 332"/>
                <a:gd name="T12" fmla="*/ 75 w 367"/>
                <a:gd name="T13" fmla="*/ 100 h 332"/>
                <a:gd name="T14" fmla="*/ 13 w 367"/>
                <a:gd name="T15" fmla="*/ 86 h 332"/>
                <a:gd name="T16" fmla="*/ 11 w 367"/>
                <a:gd name="T17" fmla="*/ 58 h 332"/>
                <a:gd name="T18" fmla="*/ 59 w 367"/>
                <a:gd name="T19" fmla="*/ 66 h 332"/>
                <a:gd name="T20" fmla="*/ 58 w 367"/>
                <a:gd name="T21" fmla="*/ 63 h 332"/>
                <a:gd name="T22" fmla="*/ 12 w 367"/>
                <a:gd name="T23" fmla="*/ 50 h 332"/>
                <a:gd name="T24" fmla="*/ 18 w 367"/>
                <a:gd name="T25" fmla="*/ 28 h 332"/>
                <a:gd name="T26" fmla="*/ 96 w 367"/>
                <a:gd name="T27" fmla="*/ 45 h 332"/>
                <a:gd name="T28" fmla="*/ 47 w 367"/>
                <a:gd name="T29" fmla="*/ 24 h 332"/>
                <a:gd name="T30" fmla="*/ 5 w 367"/>
                <a:gd name="T31" fmla="*/ 6 h 332"/>
                <a:gd name="T32" fmla="*/ 85 w 367"/>
                <a:gd name="T33" fmla="*/ 7 h 332"/>
                <a:gd name="T34" fmla="*/ 185 w 367"/>
                <a:gd name="T35" fmla="*/ 40 h 332"/>
                <a:gd name="T36" fmla="*/ 264 w 367"/>
                <a:gd name="T37" fmla="*/ 82 h 332"/>
                <a:gd name="T38" fmla="*/ 363 w 367"/>
                <a:gd name="T39" fmla="*/ 164 h 332"/>
                <a:gd name="T40" fmla="*/ 351 w 367"/>
                <a:gd name="T41" fmla="*/ 169 h 332"/>
                <a:gd name="T42" fmla="*/ 347 w 367"/>
                <a:gd name="T43" fmla="*/ 175 h 332"/>
                <a:gd name="T44" fmla="*/ 336 w 367"/>
                <a:gd name="T45" fmla="*/ 191 h 332"/>
                <a:gd name="T46" fmla="*/ 287 w 367"/>
                <a:gd name="T47" fmla="*/ 148 h 332"/>
                <a:gd name="T48" fmla="*/ 287 w 367"/>
                <a:gd name="T49" fmla="*/ 156 h 332"/>
                <a:gd name="T50" fmla="*/ 329 w 367"/>
                <a:gd name="T51" fmla="*/ 208 h 332"/>
                <a:gd name="T52" fmla="*/ 300 w 367"/>
                <a:gd name="T53" fmla="*/ 195 h 332"/>
                <a:gd name="T54" fmla="*/ 295 w 367"/>
                <a:gd name="T55" fmla="*/ 200 h 332"/>
                <a:gd name="T56" fmla="*/ 294 w 367"/>
                <a:gd name="T57" fmla="*/ 224 h 332"/>
                <a:gd name="T58" fmla="*/ 246 w 367"/>
                <a:gd name="T59" fmla="*/ 184 h 332"/>
                <a:gd name="T60" fmla="*/ 244 w 367"/>
                <a:gd name="T61" fmla="*/ 191 h 332"/>
                <a:gd name="T62" fmla="*/ 289 w 367"/>
                <a:gd name="T63" fmla="*/ 232 h 332"/>
                <a:gd name="T64" fmla="*/ 261 w 367"/>
                <a:gd name="T65" fmla="*/ 252 h 332"/>
                <a:gd name="T66" fmla="*/ 228 w 367"/>
                <a:gd name="T67" fmla="*/ 219 h 332"/>
                <a:gd name="T68" fmla="*/ 225 w 367"/>
                <a:gd name="T69" fmla="*/ 226 h 332"/>
                <a:gd name="T70" fmla="*/ 259 w 367"/>
                <a:gd name="T71" fmla="*/ 260 h 332"/>
                <a:gd name="T72" fmla="*/ 243 w 367"/>
                <a:gd name="T73" fmla="*/ 276 h 332"/>
                <a:gd name="T74" fmla="*/ 202 w 367"/>
                <a:gd name="T75" fmla="*/ 240 h 332"/>
                <a:gd name="T76" fmla="*/ 227 w 367"/>
                <a:gd name="T77" fmla="*/ 268 h 332"/>
                <a:gd name="T78" fmla="*/ 221 w 367"/>
                <a:gd name="T79" fmla="*/ 300 h 332"/>
                <a:gd name="T80" fmla="*/ 195 w 367"/>
                <a:gd name="T81" fmla="*/ 279 h 332"/>
                <a:gd name="T82" fmla="*/ 190 w 367"/>
                <a:gd name="T83" fmla="*/ 282 h 332"/>
                <a:gd name="T84" fmla="*/ 210 w 367"/>
                <a:gd name="T85" fmla="*/ 311 h 332"/>
                <a:gd name="T86" fmla="*/ 178 w 367"/>
                <a:gd name="T87" fmla="*/ 301 h 332"/>
                <a:gd name="T88" fmla="*/ 168 w 367"/>
                <a:gd name="T89" fmla="*/ 296 h 332"/>
                <a:gd name="T90" fmla="*/ 188 w 367"/>
                <a:gd name="T91" fmla="*/ 319 h 332"/>
                <a:gd name="T92" fmla="*/ 165 w 367"/>
                <a:gd name="T93" fmla="*/ 318 h 332"/>
                <a:gd name="T94" fmla="*/ 74 w 367"/>
                <a:gd name="T95" fmla="*/ 261 h 332"/>
                <a:gd name="T96" fmla="*/ 21 w 367"/>
                <a:gd name="T97" fmla="*/ 249 h 332"/>
                <a:gd name="T98" fmla="*/ 1 w 367"/>
                <a:gd name="T99" fmla="*/ 227 h 332"/>
                <a:gd name="T100" fmla="*/ 41 w 367"/>
                <a:gd name="T101" fmla="*/ 224 h 332"/>
                <a:gd name="T102" fmla="*/ 67 w 367"/>
                <a:gd name="T103" fmla="*/ 229 h 332"/>
                <a:gd name="T104" fmla="*/ 28 w 367"/>
                <a:gd name="T105" fmla="*/ 213 h 332"/>
                <a:gd name="T106" fmla="*/ 1 w 367"/>
                <a:gd name="T107" fmla="*/ 192 h 332"/>
                <a:gd name="T108" fmla="*/ 50 w 367"/>
                <a:gd name="T109" fmla="*/ 191 h 332"/>
                <a:gd name="T110" fmla="*/ 79 w 367"/>
                <a:gd name="T111" fmla="*/ 198 h 332"/>
                <a:gd name="T112" fmla="*/ 32 w 367"/>
                <a:gd name="T113" fmla="*/ 182 h 332"/>
                <a:gd name="T114" fmla="*/ 1 w 367"/>
                <a:gd name="T115" fmla="*/ 159 h 332"/>
                <a:gd name="T116" fmla="*/ 22 w 367"/>
                <a:gd name="T117" fmla="*/ 155 h 332"/>
                <a:gd name="T118" fmla="*/ 39 w 367"/>
                <a:gd name="T119" fmla="*/ 155 h 332"/>
                <a:gd name="T120" fmla="*/ 21 w 367"/>
                <a:gd name="T121" fmla="*/ 149 h 332"/>
                <a:gd name="T122" fmla="*/ 1 w 367"/>
                <a:gd name="T123" fmla="*/ 132 h 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7"/>
                <a:gd name="T187" fmla="*/ 0 h 332"/>
                <a:gd name="T188" fmla="*/ 367 w 367"/>
                <a:gd name="T189" fmla="*/ 332 h 3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7" h="332">
                  <a:moveTo>
                    <a:pt x="1" y="128"/>
                  </a:moveTo>
                  <a:lnTo>
                    <a:pt x="1" y="127"/>
                  </a:lnTo>
                  <a:lnTo>
                    <a:pt x="1" y="126"/>
                  </a:lnTo>
                  <a:lnTo>
                    <a:pt x="1" y="124"/>
                  </a:lnTo>
                  <a:lnTo>
                    <a:pt x="2" y="123"/>
                  </a:lnTo>
                  <a:lnTo>
                    <a:pt x="11" y="124"/>
                  </a:lnTo>
                  <a:lnTo>
                    <a:pt x="18" y="126"/>
                  </a:lnTo>
                  <a:lnTo>
                    <a:pt x="24" y="127"/>
                  </a:lnTo>
                  <a:lnTo>
                    <a:pt x="29" y="128"/>
                  </a:lnTo>
                  <a:lnTo>
                    <a:pt x="36" y="129"/>
                  </a:lnTo>
                  <a:lnTo>
                    <a:pt x="42" y="131"/>
                  </a:lnTo>
                  <a:lnTo>
                    <a:pt x="50" y="132"/>
                  </a:lnTo>
                  <a:lnTo>
                    <a:pt x="60" y="134"/>
                  </a:lnTo>
                  <a:lnTo>
                    <a:pt x="59" y="133"/>
                  </a:lnTo>
                  <a:lnTo>
                    <a:pt x="59" y="132"/>
                  </a:lnTo>
                  <a:lnTo>
                    <a:pt x="48" y="128"/>
                  </a:lnTo>
                  <a:lnTo>
                    <a:pt x="38" y="126"/>
                  </a:lnTo>
                  <a:lnTo>
                    <a:pt x="28" y="122"/>
                  </a:lnTo>
                  <a:lnTo>
                    <a:pt x="20" y="119"/>
                  </a:lnTo>
                  <a:lnTo>
                    <a:pt x="12" y="118"/>
                  </a:lnTo>
                  <a:lnTo>
                    <a:pt x="7" y="116"/>
                  </a:lnTo>
                  <a:lnTo>
                    <a:pt x="3" y="114"/>
                  </a:lnTo>
                  <a:lnTo>
                    <a:pt x="1" y="113"/>
                  </a:lnTo>
                  <a:lnTo>
                    <a:pt x="2" y="108"/>
                  </a:lnTo>
                  <a:lnTo>
                    <a:pt x="2" y="103"/>
                  </a:lnTo>
                  <a:lnTo>
                    <a:pt x="2" y="100"/>
                  </a:lnTo>
                  <a:lnTo>
                    <a:pt x="2" y="95"/>
                  </a:lnTo>
                  <a:lnTo>
                    <a:pt x="13" y="95"/>
                  </a:lnTo>
                  <a:lnTo>
                    <a:pt x="24" y="95"/>
                  </a:lnTo>
                  <a:lnTo>
                    <a:pt x="34" y="96"/>
                  </a:lnTo>
                  <a:lnTo>
                    <a:pt x="46" y="98"/>
                  </a:lnTo>
                  <a:lnTo>
                    <a:pt x="55" y="100"/>
                  </a:lnTo>
                  <a:lnTo>
                    <a:pt x="65" y="102"/>
                  </a:lnTo>
                  <a:lnTo>
                    <a:pt x="76" y="105"/>
                  </a:lnTo>
                  <a:lnTo>
                    <a:pt x="86" y="107"/>
                  </a:lnTo>
                  <a:lnTo>
                    <a:pt x="86" y="106"/>
                  </a:lnTo>
                  <a:lnTo>
                    <a:pt x="86" y="105"/>
                  </a:lnTo>
                  <a:lnTo>
                    <a:pt x="85" y="105"/>
                  </a:lnTo>
                  <a:lnTo>
                    <a:pt x="85" y="103"/>
                  </a:lnTo>
                  <a:lnTo>
                    <a:pt x="75" y="100"/>
                  </a:lnTo>
                  <a:lnTo>
                    <a:pt x="64" y="96"/>
                  </a:lnTo>
                  <a:lnTo>
                    <a:pt x="54" y="94"/>
                  </a:lnTo>
                  <a:lnTo>
                    <a:pt x="46" y="91"/>
                  </a:lnTo>
                  <a:lnTo>
                    <a:pt x="34" y="89"/>
                  </a:lnTo>
                  <a:lnTo>
                    <a:pt x="24" y="87"/>
                  </a:lnTo>
                  <a:lnTo>
                    <a:pt x="13" y="86"/>
                  </a:lnTo>
                  <a:lnTo>
                    <a:pt x="1" y="85"/>
                  </a:lnTo>
                  <a:lnTo>
                    <a:pt x="2" y="77"/>
                  </a:lnTo>
                  <a:lnTo>
                    <a:pt x="2" y="71"/>
                  </a:lnTo>
                  <a:lnTo>
                    <a:pt x="2" y="64"/>
                  </a:lnTo>
                  <a:lnTo>
                    <a:pt x="2" y="58"/>
                  </a:lnTo>
                  <a:lnTo>
                    <a:pt x="11" y="58"/>
                  </a:lnTo>
                  <a:lnTo>
                    <a:pt x="20" y="59"/>
                  </a:lnTo>
                  <a:lnTo>
                    <a:pt x="27" y="60"/>
                  </a:lnTo>
                  <a:lnTo>
                    <a:pt x="36" y="61"/>
                  </a:lnTo>
                  <a:lnTo>
                    <a:pt x="43" y="63"/>
                  </a:lnTo>
                  <a:lnTo>
                    <a:pt x="50" y="65"/>
                  </a:lnTo>
                  <a:lnTo>
                    <a:pt x="59" y="66"/>
                  </a:lnTo>
                  <a:lnTo>
                    <a:pt x="67" y="69"/>
                  </a:lnTo>
                  <a:lnTo>
                    <a:pt x="67" y="68"/>
                  </a:lnTo>
                  <a:lnTo>
                    <a:pt x="67" y="66"/>
                  </a:lnTo>
                  <a:lnTo>
                    <a:pt x="65" y="65"/>
                  </a:lnTo>
                  <a:lnTo>
                    <a:pt x="58" y="63"/>
                  </a:lnTo>
                  <a:lnTo>
                    <a:pt x="50" y="59"/>
                  </a:lnTo>
                  <a:lnTo>
                    <a:pt x="43" y="56"/>
                  </a:lnTo>
                  <a:lnTo>
                    <a:pt x="37" y="55"/>
                  </a:lnTo>
                  <a:lnTo>
                    <a:pt x="28" y="53"/>
                  </a:lnTo>
                  <a:lnTo>
                    <a:pt x="21" y="52"/>
                  </a:lnTo>
                  <a:lnTo>
                    <a:pt x="12" y="50"/>
                  </a:lnTo>
                  <a:lnTo>
                    <a:pt x="3" y="49"/>
                  </a:lnTo>
                  <a:lnTo>
                    <a:pt x="2" y="44"/>
                  </a:lnTo>
                  <a:lnTo>
                    <a:pt x="2" y="40"/>
                  </a:lnTo>
                  <a:lnTo>
                    <a:pt x="2" y="35"/>
                  </a:lnTo>
                  <a:lnTo>
                    <a:pt x="3" y="27"/>
                  </a:lnTo>
                  <a:lnTo>
                    <a:pt x="18" y="28"/>
                  </a:lnTo>
                  <a:lnTo>
                    <a:pt x="32" y="29"/>
                  </a:lnTo>
                  <a:lnTo>
                    <a:pt x="44" y="32"/>
                  </a:lnTo>
                  <a:lnTo>
                    <a:pt x="58" y="34"/>
                  </a:lnTo>
                  <a:lnTo>
                    <a:pt x="70" y="37"/>
                  </a:lnTo>
                  <a:lnTo>
                    <a:pt x="83" y="42"/>
                  </a:lnTo>
                  <a:lnTo>
                    <a:pt x="96" y="45"/>
                  </a:lnTo>
                  <a:lnTo>
                    <a:pt x="110" y="50"/>
                  </a:lnTo>
                  <a:lnTo>
                    <a:pt x="106" y="44"/>
                  </a:lnTo>
                  <a:lnTo>
                    <a:pt x="96" y="38"/>
                  </a:lnTo>
                  <a:lnTo>
                    <a:pt x="81" y="32"/>
                  </a:lnTo>
                  <a:lnTo>
                    <a:pt x="65" y="27"/>
                  </a:lnTo>
                  <a:lnTo>
                    <a:pt x="47" y="24"/>
                  </a:lnTo>
                  <a:lnTo>
                    <a:pt x="29" y="21"/>
                  </a:lnTo>
                  <a:lnTo>
                    <a:pt x="15" y="19"/>
                  </a:lnTo>
                  <a:lnTo>
                    <a:pt x="5" y="19"/>
                  </a:lnTo>
                  <a:lnTo>
                    <a:pt x="5" y="14"/>
                  </a:lnTo>
                  <a:lnTo>
                    <a:pt x="5" y="10"/>
                  </a:lnTo>
                  <a:lnTo>
                    <a:pt x="5" y="6"/>
                  </a:lnTo>
                  <a:lnTo>
                    <a:pt x="5" y="1"/>
                  </a:lnTo>
                  <a:lnTo>
                    <a:pt x="20" y="0"/>
                  </a:lnTo>
                  <a:lnTo>
                    <a:pt x="36" y="1"/>
                  </a:lnTo>
                  <a:lnTo>
                    <a:pt x="52" y="2"/>
                  </a:lnTo>
                  <a:lnTo>
                    <a:pt x="69" y="5"/>
                  </a:lnTo>
                  <a:lnTo>
                    <a:pt x="85" y="7"/>
                  </a:lnTo>
                  <a:lnTo>
                    <a:pt x="102" y="11"/>
                  </a:lnTo>
                  <a:lnTo>
                    <a:pt x="120" y="16"/>
                  </a:lnTo>
                  <a:lnTo>
                    <a:pt x="137" y="22"/>
                  </a:lnTo>
                  <a:lnTo>
                    <a:pt x="153" y="27"/>
                  </a:lnTo>
                  <a:lnTo>
                    <a:pt x="169" y="33"/>
                  </a:lnTo>
                  <a:lnTo>
                    <a:pt x="185" y="40"/>
                  </a:lnTo>
                  <a:lnTo>
                    <a:pt x="201" y="48"/>
                  </a:lnTo>
                  <a:lnTo>
                    <a:pt x="216" y="54"/>
                  </a:lnTo>
                  <a:lnTo>
                    <a:pt x="231" y="61"/>
                  </a:lnTo>
                  <a:lnTo>
                    <a:pt x="244" y="69"/>
                  </a:lnTo>
                  <a:lnTo>
                    <a:pt x="257" y="76"/>
                  </a:lnTo>
                  <a:lnTo>
                    <a:pt x="264" y="82"/>
                  </a:lnTo>
                  <a:lnTo>
                    <a:pt x="279" y="92"/>
                  </a:lnTo>
                  <a:lnTo>
                    <a:pt x="296" y="105"/>
                  </a:lnTo>
                  <a:lnTo>
                    <a:pt x="316" y="119"/>
                  </a:lnTo>
                  <a:lnTo>
                    <a:pt x="335" y="135"/>
                  </a:lnTo>
                  <a:lnTo>
                    <a:pt x="351" y="150"/>
                  </a:lnTo>
                  <a:lnTo>
                    <a:pt x="363" y="164"/>
                  </a:lnTo>
                  <a:lnTo>
                    <a:pt x="367" y="174"/>
                  </a:lnTo>
                  <a:lnTo>
                    <a:pt x="366" y="175"/>
                  </a:lnTo>
                  <a:lnTo>
                    <a:pt x="363" y="176"/>
                  </a:lnTo>
                  <a:lnTo>
                    <a:pt x="361" y="177"/>
                  </a:lnTo>
                  <a:lnTo>
                    <a:pt x="357" y="177"/>
                  </a:lnTo>
                  <a:lnTo>
                    <a:pt x="351" y="169"/>
                  </a:lnTo>
                  <a:lnTo>
                    <a:pt x="343" y="163"/>
                  </a:lnTo>
                  <a:lnTo>
                    <a:pt x="336" y="156"/>
                  </a:lnTo>
                  <a:lnTo>
                    <a:pt x="326" y="152"/>
                  </a:lnTo>
                  <a:lnTo>
                    <a:pt x="330" y="158"/>
                  </a:lnTo>
                  <a:lnTo>
                    <a:pt x="338" y="166"/>
                  </a:lnTo>
                  <a:lnTo>
                    <a:pt x="347" y="175"/>
                  </a:lnTo>
                  <a:lnTo>
                    <a:pt x="353" y="181"/>
                  </a:lnTo>
                  <a:lnTo>
                    <a:pt x="352" y="185"/>
                  </a:lnTo>
                  <a:lnTo>
                    <a:pt x="350" y="189"/>
                  </a:lnTo>
                  <a:lnTo>
                    <a:pt x="346" y="192"/>
                  </a:lnTo>
                  <a:lnTo>
                    <a:pt x="341" y="196"/>
                  </a:lnTo>
                  <a:lnTo>
                    <a:pt x="336" y="191"/>
                  </a:lnTo>
                  <a:lnTo>
                    <a:pt x="329" y="184"/>
                  </a:lnTo>
                  <a:lnTo>
                    <a:pt x="321" y="175"/>
                  </a:lnTo>
                  <a:lnTo>
                    <a:pt x="312" y="166"/>
                  </a:lnTo>
                  <a:lnTo>
                    <a:pt x="304" y="158"/>
                  </a:lnTo>
                  <a:lnTo>
                    <a:pt x="295" y="152"/>
                  </a:lnTo>
                  <a:lnTo>
                    <a:pt x="287" y="148"/>
                  </a:lnTo>
                  <a:lnTo>
                    <a:pt x="279" y="147"/>
                  </a:lnTo>
                  <a:lnTo>
                    <a:pt x="279" y="148"/>
                  </a:lnTo>
                  <a:lnTo>
                    <a:pt x="279" y="149"/>
                  </a:lnTo>
                  <a:lnTo>
                    <a:pt x="279" y="150"/>
                  </a:lnTo>
                  <a:lnTo>
                    <a:pt x="279" y="152"/>
                  </a:lnTo>
                  <a:lnTo>
                    <a:pt x="287" y="156"/>
                  </a:lnTo>
                  <a:lnTo>
                    <a:pt x="296" y="164"/>
                  </a:lnTo>
                  <a:lnTo>
                    <a:pt x="309" y="173"/>
                  </a:lnTo>
                  <a:lnTo>
                    <a:pt x="320" y="182"/>
                  </a:lnTo>
                  <a:lnTo>
                    <a:pt x="327" y="192"/>
                  </a:lnTo>
                  <a:lnTo>
                    <a:pt x="331" y="201"/>
                  </a:lnTo>
                  <a:lnTo>
                    <a:pt x="329" y="208"/>
                  </a:lnTo>
                  <a:lnTo>
                    <a:pt x="317" y="213"/>
                  </a:lnTo>
                  <a:lnTo>
                    <a:pt x="314" y="208"/>
                  </a:lnTo>
                  <a:lnTo>
                    <a:pt x="310" y="203"/>
                  </a:lnTo>
                  <a:lnTo>
                    <a:pt x="306" y="200"/>
                  </a:lnTo>
                  <a:lnTo>
                    <a:pt x="301" y="195"/>
                  </a:lnTo>
                  <a:lnTo>
                    <a:pt x="300" y="195"/>
                  </a:lnTo>
                  <a:lnTo>
                    <a:pt x="299" y="195"/>
                  </a:lnTo>
                  <a:lnTo>
                    <a:pt x="296" y="195"/>
                  </a:lnTo>
                  <a:lnTo>
                    <a:pt x="295" y="196"/>
                  </a:lnTo>
                  <a:lnTo>
                    <a:pt x="295" y="197"/>
                  </a:lnTo>
                  <a:lnTo>
                    <a:pt x="295" y="198"/>
                  </a:lnTo>
                  <a:lnTo>
                    <a:pt x="295" y="200"/>
                  </a:lnTo>
                  <a:lnTo>
                    <a:pt x="295" y="201"/>
                  </a:lnTo>
                  <a:lnTo>
                    <a:pt x="306" y="210"/>
                  </a:lnTo>
                  <a:lnTo>
                    <a:pt x="311" y="216"/>
                  </a:lnTo>
                  <a:lnTo>
                    <a:pt x="309" y="222"/>
                  </a:lnTo>
                  <a:lnTo>
                    <a:pt x="300" y="232"/>
                  </a:lnTo>
                  <a:lnTo>
                    <a:pt x="294" y="224"/>
                  </a:lnTo>
                  <a:lnTo>
                    <a:pt x="287" y="217"/>
                  </a:lnTo>
                  <a:lnTo>
                    <a:pt x="279" y="210"/>
                  </a:lnTo>
                  <a:lnTo>
                    <a:pt x="272" y="202"/>
                  </a:lnTo>
                  <a:lnTo>
                    <a:pt x="263" y="195"/>
                  </a:lnTo>
                  <a:lnTo>
                    <a:pt x="256" y="189"/>
                  </a:lnTo>
                  <a:lnTo>
                    <a:pt x="246" y="184"/>
                  </a:lnTo>
                  <a:lnTo>
                    <a:pt x="237" y="181"/>
                  </a:lnTo>
                  <a:lnTo>
                    <a:pt x="237" y="182"/>
                  </a:lnTo>
                  <a:lnTo>
                    <a:pt x="237" y="184"/>
                  </a:lnTo>
                  <a:lnTo>
                    <a:pt x="237" y="186"/>
                  </a:lnTo>
                  <a:lnTo>
                    <a:pt x="237" y="187"/>
                  </a:lnTo>
                  <a:lnTo>
                    <a:pt x="244" y="191"/>
                  </a:lnTo>
                  <a:lnTo>
                    <a:pt x="252" y="197"/>
                  </a:lnTo>
                  <a:lnTo>
                    <a:pt x="261" y="203"/>
                  </a:lnTo>
                  <a:lnTo>
                    <a:pt x="269" y="210"/>
                  </a:lnTo>
                  <a:lnTo>
                    <a:pt x="278" y="217"/>
                  </a:lnTo>
                  <a:lnTo>
                    <a:pt x="284" y="224"/>
                  </a:lnTo>
                  <a:lnTo>
                    <a:pt x="289" y="232"/>
                  </a:lnTo>
                  <a:lnTo>
                    <a:pt x="291" y="239"/>
                  </a:lnTo>
                  <a:lnTo>
                    <a:pt x="287" y="244"/>
                  </a:lnTo>
                  <a:lnTo>
                    <a:pt x="280" y="250"/>
                  </a:lnTo>
                  <a:lnTo>
                    <a:pt x="274" y="255"/>
                  </a:lnTo>
                  <a:lnTo>
                    <a:pt x="265" y="258"/>
                  </a:lnTo>
                  <a:lnTo>
                    <a:pt x="261" y="252"/>
                  </a:lnTo>
                  <a:lnTo>
                    <a:pt x="256" y="245"/>
                  </a:lnTo>
                  <a:lnTo>
                    <a:pt x="251" y="239"/>
                  </a:lnTo>
                  <a:lnTo>
                    <a:pt x="246" y="234"/>
                  </a:lnTo>
                  <a:lnTo>
                    <a:pt x="241" y="228"/>
                  </a:lnTo>
                  <a:lnTo>
                    <a:pt x="235" y="223"/>
                  </a:lnTo>
                  <a:lnTo>
                    <a:pt x="228" y="219"/>
                  </a:lnTo>
                  <a:lnTo>
                    <a:pt x="222" y="216"/>
                  </a:lnTo>
                  <a:lnTo>
                    <a:pt x="221" y="217"/>
                  </a:lnTo>
                  <a:lnTo>
                    <a:pt x="221" y="218"/>
                  </a:lnTo>
                  <a:lnTo>
                    <a:pt x="220" y="219"/>
                  </a:lnTo>
                  <a:lnTo>
                    <a:pt x="220" y="221"/>
                  </a:lnTo>
                  <a:lnTo>
                    <a:pt x="225" y="226"/>
                  </a:lnTo>
                  <a:lnTo>
                    <a:pt x="231" y="231"/>
                  </a:lnTo>
                  <a:lnTo>
                    <a:pt x="237" y="236"/>
                  </a:lnTo>
                  <a:lnTo>
                    <a:pt x="243" y="242"/>
                  </a:lnTo>
                  <a:lnTo>
                    <a:pt x="249" y="248"/>
                  </a:lnTo>
                  <a:lnTo>
                    <a:pt x="254" y="254"/>
                  </a:lnTo>
                  <a:lnTo>
                    <a:pt x="259" y="260"/>
                  </a:lnTo>
                  <a:lnTo>
                    <a:pt x="262" y="266"/>
                  </a:lnTo>
                  <a:lnTo>
                    <a:pt x="258" y="270"/>
                  </a:lnTo>
                  <a:lnTo>
                    <a:pt x="254" y="273"/>
                  </a:lnTo>
                  <a:lnTo>
                    <a:pt x="251" y="276"/>
                  </a:lnTo>
                  <a:lnTo>
                    <a:pt x="247" y="280"/>
                  </a:lnTo>
                  <a:lnTo>
                    <a:pt x="243" y="276"/>
                  </a:lnTo>
                  <a:lnTo>
                    <a:pt x="238" y="270"/>
                  </a:lnTo>
                  <a:lnTo>
                    <a:pt x="231" y="263"/>
                  </a:lnTo>
                  <a:lnTo>
                    <a:pt x="223" y="254"/>
                  </a:lnTo>
                  <a:lnTo>
                    <a:pt x="215" y="248"/>
                  </a:lnTo>
                  <a:lnTo>
                    <a:pt x="209" y="243"/>
                  </a:lnTo>
                  <a:lnTo>
                    <a:pt x="202" y="240"/>
                  </a:lnTo>
                  <a:lnTo>
                    <a:pt x="198" y="243"/>
                  </a:lnTo>
                  <a:lnTo>
                    <a:pt x="202" y="247"/>
                  </a:lnTo>
                  <a:lnTo>
                    <a:pt x="209" y="252"/>
                  </a:lnTo>
                  <a:lnTo>
                    <a:pt x="215" y="257"/>
                  </a:lnTo>
                  <a:lnTo>
                    <a:pt x="221" y="261"/>
                  </a:lnTo>
                  <a:lnTo>
                    <a:pt x="227" y="268"/>
                  </a:lnTo>
                  <a:lnTo>
                    <a:pt x="232" y="274"/>
                  </a:lnTo>
                  <a:lnTo>
                    <a:pt x="236" y="280"/>
                  </a:lnTo>
                  <a:lnTo>
                    <a:pt x="237" y="287"/>
                  </a:lnTo>
                  <a:lnTo>
                    <a:pt x="230" y="294"/>
                  </a:lnTo>
                  <a:lnTo>
                    <a:pt x="225" y="297"/>
                  </a:lnTo>
                  <a:lnTo>
                    <a:pt x="221" y="300"/>
                  </a:lnTo>
                  <a:lnTo>
                    <a:pt x="219" y="300"/>
                  </a:lnTo>
                  <a:lnTo>
                    <a:pt x="215" y="298"/>
                  </a:lnTo>
                  <a:lnTo>
                    <a:pt x="210" y="294"/>
                  </a:lnTo>
                  <a:lnTo>
                    <a:pt x="205" y="289"/>
                  </a:lnTo>
                  <a:lnTo>
                    <a:pt x="196" y="280"/>
                  </a:lnTo>
                  <a:lnTo>
                    <a:pt x="195" y="279"/>
                  </a:lnTo>
                  <a:lnTo>
                    <a:pt x="193" y="279"/>
                  </a:lnTo>
                  <a:lnTo>
                    <a:pt x="191" y="279"/>
                  </a:lnTo>
                  <a:lnTo>
                    <a:pt x="190" y="279"/>
                  </a:lnTo>
                  <a:lnTo>
                    <a:pt x="190" y="280"/>
                  </a:lnTo>
                  <a:lnTo>
                    <a:pt x="190" y="281"/>
                  </a:lnTo>
                  <a:lnTo>
                    <a:pt x="190" y="282"/>
                  </a:lnTo>
                  <a:lnTo>
                    <a:pt x="189" y="282"/>
                  </a:lnTo>
                  <a:lnTo>
                    <a:pt x="196" y="287"/>
                  </a:lnTo>
                  <a:lnTo>
                    <a:pt x="204" y="294"/>
                  </a:lnTo>
                  <a:lnTo>
                    <a:pt x="211" y="301"/>
                  </a:lnTo>
                  <a:lnTo>
                    <a:pt x="214" y="308"/>
                  </a:lnTo>
                  <a:lnTo>
                    <a:pt x="210" y="311"/>
                  </a:lnTo>
                  <a:lnTo>
                    <a:pt x="206" y="315"/>
                  </a:lnTo>
                  <a:lnTo>
                    <a:pt x="201" y="318"/>
                  </a:lnTo>
                  <a:lnTo>
                    <a:pt x="195" y="319"/>
                  </a:lnTo>
                  <a:lnTo>
                    <a:pt x="189" y="313"/>
                  </a:lnTo>
                  <a:lnTo>
                    <a:pt x="184" y="307"/>
                  </a:lnTo>
                  <a:lnTo>
                    <a:pt x="178" y="301"/>
                  </a:lnTo>
                  <a:lnTo>
                    <a:pt x="172" y="295"/>
                  </a:lnTo>
                  <a:lnTo>
                    <a:pt x="170" y="295"/>
                  </a:lnTo>
                  <a:lnTo>
                    <a:pt x="169" y="295"/>
                  </a:lnTo>
                  <a:lnTo>
                    <a:pt x="168" y="295"/>
                  </a:lnTo>
                  <a:lnTo>
                    <a:pt x="168" y="296"/>
                  </a:lnTo>
                  <a:lnTo>
                    <a:pt x="168" y="297"/>
                  </a:lnTo>
                  <a:lnTo>
                    <a:pt x="168" y="298"/>
                  </a:lnTo>
                  <a:lnTo>
                    <a:pt x="168" y="300"/>
                  </a:lnTo>
                  <a:lnTo>
                    <a:pt x="174" y="306"/>
                  </a:lnTo>
                  <a:lnTo>
                    <a:pt x="181" y="312"/>
                  </a:lnTo>
                  <a:lnTo>
                    <a:pt x="188" y="319"/>
                  </a:lnTo>
                  <a:lnTo>
                    <a:pt x="190" y="327"/>
                  </a:lnTo>
                  <a:lnTo>
                    <a:pt x="189" y="328"/>
                  </a:lnTo>
                  <a:lnTo>
                    <a:pt x="188" y="331"/>
                  </a:lnTo>
                  <a:lnTo>
                    <a:pt x="185" y="332"/>
                  </a:lnTo>
                  <a:lnTo>
                    <a:pt x="180" y="332"/>
                  </a:lnTo>
                  <a:lnTo>
                    <a:pt x="165" y="318"/>
                  </a:lnTo>
                  <a:lnTo>
                    <a:pt x="151" y="306"/>
                  </a:lnTo>
                  <a:lnTo>
                    <a:pt x="137" y="296"/>
                  </a:lnTo>
                  <a:lnTo>
                    <a:pt x="122" y="286"/>
                  </a:lnTo>
                  <a:lnTo>
                    <a:pt x="107" y="277"/>
                  </a:lnTo>
                  <a:lnTo>
                    <a:pt x="91" y="269"/>
                  </a:lnTo>
                  <a:lnTo>
                    <a:pt x="74" y="261"/>
                  </a:lnTo>
                  <a:lnTo>
                    <a:pt x="54" y="254"/>
                  </a:lnTo>
                  <a:lnTo>
                    <a:pt x="47" y="253"/>
                  </a:lnTo>
                  <a:lnTo>
                    <a:pt x="41" y="253"/>
                  </a:lnTo>
                  <a:lnTo>
                    <a:pt x="33" y="252"/>
                  </a:lnTo>
                  <a:lnTo>
                    <a:pt x="27" y="250"/>
                  </a:lnTo>
                  <a:lnTo>
                    <a:pt x="21" y="249"/>
                  </a:lnTo>
                  <a:lnTo>
                    <a:pt x="13" y="249"/>
                  </a:lnTo>
                  <a:lnTo>
                    <a:pt x="7" y="248"/>
                  </a:lnTo>
                  <a:lnTo>
                    <a:pt x="0" y="248"/>
                  </a:lnTo>
                  <a:lnTo>
                    <a:pt x="1" y="240"/>
                  </a:lnTo>
                  <a:lnTo>
                    <a:pt x="1" y="233"/>
                  </a:lnTo>
                  <a:lnTo>
                    <a:pt x="1" y="227"/>
                  </a:lnTo>
                  <a:lnTo>
                    <a:pt x="1" y="219"/>
                  </a:lnTo>
                  <a:lnTo>
                    <a:pt x="10" y="219"/>
                  </a:lnTo>
                  <a:lnTo>
                    <a:pt x="18" y="219"/>
                  </a:lnTo>
                  <a:lnTo>
                    <a:pt x="26" y="221"/>
                  </a:lnTo>
                  <a:lnTo>
                    <a:pt x="33" y="222"/>
                  </a:lnTo>
                  <a:lnTo>
                    <a:pt x="41" y="224"/>
                  </a:lnTo>
                  <a:lnTo>
                    <a:pt x="48" y="227"/>
                  </a:lnTo>
                  <a:lnTo>
                    <a:pt x="55" y="229"/>
                  </a:lnTo>
                  <a:lnTo>
                    <a:pt x="64" y="232"/>
                  </a:lnTo>
                  <a:lnTo>
                    <a:pt x="65" y="231"/>
                  </a:lnTo>
                  <a:lnTo>
                    <a:pt x="67" y="229"/>
                  </a:lnTo>
                  <a:lnTo>
                    <a:pt x="58" y="224"/>
                  </a:lnTo>
                  <a:lnTo>
                    <a:pt x="49" y="221"/>
                  </a:lnTo>
                  <a:lnTo>
                    <a:pt x="42" y="218"/>
                  </a:lnTo>
                  <a:lnTo>
                    <a:pt x="36" y="216"/>
                  </a:lnTo>
                  <a:lnTo>
                    <a:pt x="28" y="213"/>
                  </a:lnTo>
                  <a:lnTo>
                    <a:pt x="20" y="212"/>
                  </a:lnTo>
                  <a:lnTo>
                    <a:pt x="11" y="211"/>
                  </a:lnTo>
                  <a:lnTo>
                    <a:pt x="0" y="210"/>
                  </a:lnTo>
                  <a:lnTo>
                    <a:pt x="1" y="203"/>
                  </a:lnTo>
                  <a:lnTo>
                    <a:pt x="1" y="198"/>
                  </a:lnTo>
                  <a:lnTo>
                    <a:pt x="1" y="192"/>
                  </a:lnTo>
                  <a:lnTo>
                    <a:pt x="1" y="187"/>
                  </a:lnTo>
                  <a:lnTo>
                    <a:pt x="12" y="187"/>
                  </a:lnTo>
                  <a:lnTo>
                    <a:pt x="23" y="187"/>
                  </a:lnTo>
                  <a:lnTo>
                    <a:pt x="32" y="187"/>
                  </a:lnTo>
                  <a:lnTo>
                    <a:pt x="42" y="190"/>
                  </a:lnTo>
                  <a:lnTo>
                    <a:pt x="50" y="191"/>
                  </a:lnTo>
                  <a:lnTo>
                    <a:pt x="59" y="195"/>
                  </a:lnTo>
                  <a:lnTo>
                    <a:pt x="69" y="197"/>
                  </a:lnTo>
                  <a:lnTo>
                    <a:pt x="79" y="201"/>
                  </a:lnTo>
                  <a:lnTo>
                    <a:pt x="79" y="200"/>
                  </a:lnTo>
                  <a:lnTo>
                    <a:pt x="79" y="198"/>
                  </a:lnTo>
                  <a:lnTo>
                    <a:pt x="79" y="197"/>
                  </a:lnTo>
                  <a:lnTo>
                    <a:pt x="68" y="194"/>
                  </a:lnTo>
                  <a:lnTo>
                    <a:pt x="58" y="190"/>
                  </a:lnTo>
                  <a:lnTo>
                    <a:pt x="49" y="186"/>
                  </a:lnTo>
                  <a:lnTo>
                    <a:pt x="41" y="184"/>
                  </a:lnTo>
                  <a:lnTo>
                    <a:pt x="32" y="182"/>
                  </a:lnTo>
                  <a:lnTo>
                    <a:pt x="22" y="180"/>
                  </a:lnTo>
                  <a:lnTo>
                    <a:pt x="12" y="179"/>
                  </a:lnTo>
                  <a:lnTo>
                    <a:pt x="0" y="177"/>
                  </a:lnTo>
                  <a:lnTo>
                    <a:pt x="1" y="171"/>
                  </a:lnTo>
                  <a:lnTo>
                    <a:pt x="1" y="165"/>
                  </a:lnTo>
                  <a:lnTo>
                    <a:pt x="1" y="159"/>
                  </a:lnTo>
                  <a:lnTo>
                    <a:pt x="1" y="153"/>
                  </a:lnTo>
                  <a:lnTo>
                    <a:pt x="6" y="153"/>
                  </a:lnTo>
                  <a:lnTo>
                    <a:pt x="11" y="154"/>
                  </a:lnTo>
                  <a:lnTo>
                    <a:pt x="15" y="154"/>
                  </a:lnTo>
                  <a:lnTo>
                    <a:pt x="18" y="154"/>
                  </a:lnTo>
                  <a:lnTo>
                    <a:pt x="22" y="155"/>
                  </a:lnTo>
                  <a:lnTo>
                    <a:pt x="26" y="155"/>
                  </a:lnTo>
                  <a:lnTo>
                    <a:pt x="32" y="156"/>
                  </a:lnTo>
                  <a:lnTo>
                    <a:pt x="39" y="158"/>
                  </a:lnTo>
                  <a:lnTo>
                    <a:pt x="39" y="156"/>
                  </a:lnTo>
                  <a:lnTo>
                    <a:pt x="39" y="155"/>
                  </a:lnTo>
                  <a:lnTo>
                    <a:pt x="38" y="154"/>
                  </a:lnTo>
                  <a:lnTo>
                    <a:pt x="34" y="153"/>
                  </a:lnTo>
                  <a:lnTo>
                    <a:pt x="31" y="152"/>
                  </a:lnTo>
                  <a:lnTo>
                    <a:pt x="28" y="150"/>
                  </a:lnTo>
                  <a:lnTo>
                    <a:pt x="26" y="150"/>
                  </a:lnTo>
                  <a:lnTo>
                    <a:pt x="21" y="149"/>
                  </a:lnTo>
                  <a:lnTo>
                    <a:pt x="16" y="148"/>
                  </a:lnTo>
                  <a:lnTo>
                    <a:pt x="10" y="147"/>
                  </a:lnTo>
                  <a:lnTo>
                    <a:pt x="1" y="144"/>
                  </a:lnTo>
                  <a:lnTo>
                    <a:pt x="1" y="139"/>
                  </a:lnTo>
                  <a:lnTo>
                    <a:pt x="1" y="135"/>
                  </a:lnTo>
                  <a:lnTo>
                    <a:pt x="1" y="132"/>
                  </a:lnTo>
                  <a:lnTo>
                    <a:pt x="1" y="128"/>
                  </a:lnTo>
                  <a:close/>
                </a:path>
              </a:pathLst>
            </a:custGeom>
            <a:solidFill>
              <a:srgbClr val="FFFF00"/>
            </a:solidFill>
            <a:ln w="9525">
              <a:noFill/>
              <a:round/>
              <a:headEnd/>
              <a:tailEnd/>
            </a:ln>
          </p:spPr>
          <p:txBody>
            <a:bodyPr/>
            <a:lstStyle/>
            <a:p>
              <a:endParaRPr lang="el-GR"/>
            </a:p>
          </p:txBody>
        </p:sp>
        <p:sp>
          <p:nvSpPr>
            <p:cNvPr id="41127" name="Freeform 912"/>
            <p:cNvSpPr>
              <a:spLocks/>
            </p:cNvSpPr>
            <p:nvPr/>
          </p:nvSpPr>
          <p:spPr bwMode="auto">
            <a:xfrm>
              <a:off x="4419" y="2677"/>
              <a:ext cx="7" cy="6"/>
            </a:xfrm>
            <a:custGeom>
              <a:avLst/>
              <a:gdLst>
                <a:gd name="T0" fmla="*/ 0 w 7"/>
                <a:gd name="T1" fmla="*/ 1 h 6"/>
                <a:gd name="T2" fmla="*/ 1 w 7"/>
                <a:gd name="T3" fmla="*/ 1 h 6"/>
                <a:gd name="T4" fmla="*/ 2 w 7"/>
                <a:gd name="T5" fmla="*/ 0 h 6"/>
                <a:gd name="T6" fmla="*/ 4 w 7"/>
                <a:gd name="T7" fmla="*/ 0 h 6"/>
                <a:gd name="T8" fmla="*/ 5 w 7"/>
                <a:gd name="T9" fmla="*/ 0 h 6"/>
                <a:gd name="T10" fmla="*/ 6 w 7"/>
                <a:gd name="T11" fmla="*/ 1 h 6"/>
                <a:gd name="T12" fmla="*/ 6 w 7"/>
                <a:gd name="T13" fmla="*/ 1 h 6"/>
                <a:gd name="T14" fmla="*/ 6 w 7"/>
                <a:gd name="T15" fmla="*/ 2 h 6"/>
                <a:gd name="T16" fmla="*/ 7 w 7"/>
                <a:gd name="T17" fmla="*/ 3 h 6"/>
                <a:gd name="T18" fmla="*/ 6 w 7"/>
                <a:gd name="T19" fmla="*/ 3 h 6"/>
                <a:gd name="T20" fmla="*/ 6 w 7"/>
                <a:gd name="T21" fmla="*/ 5 h 6"/>
                <a:gd name="T22" fmla="*/ 5 w 7"/>
                <a:gd name="T23" fmla="*/ 5 h 6"/>
                <a:gd name="T24" fmla="*/ 4 w 7"/>
                <a:gd name="T25" fmla="*/ 6 h 6"/>
                <a:gd name="T26" fmla="*/ 2 w 7"/>
                <a:gd name="T27" fmla="*/ 5 h 6"/>
                <a:gd name="T28" fmla="*/ 2 w 7"/>
                <a:gd name="T29" fmla="*/ 5 h 6"/>
                <a:gd name="T30" fmla="*/ 1 w 7"/>
                <a:gd name="T31" fmla="*/ 5 h 6"/>
                <a:gd name="T32" fmla="*/ 0 w 7"/>
                <a:gd name="T33" fmla="*/ 5 h 6"/>
                <a:gd name="T34" fmla="*/ 0 w 7"/>
                <a:gd name="T35" fmla="*/ 3 h 6"/>
                <a:gd name="T36" fmla="*/ 0 w 7"/>
                <a:gd name="T37" fmla="*/ 2 h 6"/>
                <a:gd name="T38" fmla="*/ 0 w 7"/>
                <a:gd name="T39" fmla="*/ 1 h 6"/>
                <a:gd name="T40" fmla="*/ 0 w 7"/>
                <a:gd name="T41" fmla="*/ 1 h 6"/>
                <a:gd name="T42" fmla="*/ 0 w 7"/>
                <a:gd name="T43" fmla="*/ 1 h 6"/>
                <a:gd name="T44" fmla="*/ 0 w 7"/>
                <a:gd name="T45" fmla="*/ 1 h 6"/>
                <a:gd name="T46" fmla="*/ 0 w 7"/>
                <a:gd name="T47" fmla="*/ 1 h 6"/>
                <a:gd name="T48" fmla="*/ 0 w 7"/>
                <a:gd name="T49" fmla="*/ 1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6"/>
                <a:gd name="T77" fmla="*/ 7 w 7"/>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6">
                  <a:moveTo>
                    <a:pt x="0" y="1"/>
                  </a:moveTo>
                  <a:lnTo>
                    <a:pt x="1" y="1"/>
                  </a:lnTo>
                  <a:lnTo>
                    <a:pt x="2" y="0"/>
                  </a:lnTo>
                  <a:lnTo>
                    <a:pt x="4" y="0"/>
                  </a:lnTo>
                  <a:lnTo>
                    <a:pt x="5" y="0"/>
                  </a:lnTo>
                  <a:lnTo>
                    <a:pt x="6" y="1"/>
                  </a:lnTo>
                  <a:lnTo>
                    <a:pt x="6" y="2"/>
                  </a:lnTo>
                  <a:lnTo>
                    <a:pt x="7" y="3"/>
                  </a:lnTo>
                  <a:lnTo>
                    <a:pt x="6" y="3"/>
                  </a:lnTo>
                  <a:lnTo>
                    <a:pt x="6" y="5"/>
                  </a:lnTo>
                  <a:lnTo>
                    <a:pt x="5" y="5"/>
                  </a:lnTo>
                  <a:lnTo>
                    <a:pt x="4" y="6"/>
                  </a:lnTo>
                  <a:lnTo>
                    <a:pt x="2" y="5"/>
                  </a:lnTo>
                  <a:lnTo>
                    <a:pt x="1" y="5"/>
                  </a:lnTo>
                  <a:lnTo>
                    <a:pt x="0" y="5"/>
                  </a:lnTo>
                  <a:lnTo>
                    <a:pt x="0" y="3"/>
                  </a:lnTo>
                  <a:lnTo>
                    <a:pt x="0" y="2"/>
                  </a:lnTo>
                  <a:lnTo>
                    <a:pt x="0" y="1"/>
                  </a:lnTo>
                  <a:close/>
                </a:path>
              </a:pathLst>
            </a:custGeom>
            <a:solidFill>
              <a:srgbClr val="000000"/>
            </a:solidFill>
            <a:ln w="9525">
              <a:noFill/>
              <a:round/>
              <a:headEnd/>
              <a:tailEnd/>
            </a:ln>
          </p:spPr>
          <p:txBody>
            <a:bodyPr/>
            <a:lstStyle/>
            <a:p>
              <a:endParaRPr lang="el-GR"/>
            </a:p>
          </p:txBody>
        </p:sp>
        <p:sp>
          <p:nvSpPr>
            <p:cNvPr id="41128" name="Freeform 913"/>
            <p:cNvSpPr>
              <a:spLocks/>
            </p:cNvSpPr>
            <p:nvPr/>
          </p:nvSpPr>
          <p:spPr bwMode="auto">
            <a:xfrm>
              <a:off x="4423" y="2352"/>
              <a:ext cx="15" cy="7"/>
            </a:xfrm>
            <a:custGeom>
              <a:avLst/>
              <a:gdLst>
                <a:gd name="T0" fmla="*/ 0 w 15"/>
                <a:gd name="T1" fmla="*/ 2 h 7"/>
                <a:gd name="T2" fmla="*/ 3 w 15"/>
                <a:gd name="T3" fmla="*/ 0 h 7"/>
                <a:gd name="T4" fmla="*/ 8 w 15"/>
                <a:gd name="T5" fmla="*/ 2 h 7"/>
                <a:gd name="T6" fmla="*/ 12 w 15"/>
                <a:gd name="T7" fmla="*/ 5 h 7"/>
                <a:gd name="T8" fmla="*/ 15 w 15"/>
                <a:gd name="T9" fmla="*/ 6 h 7"/>
                <a:gd name="T10" fmla="*/ 15 w 15"/>
                <a:gd name="T11" fmla="*/ 7 h 7"/>
                <a:gd name="T12" fmla="*/ 6 w 15"/>
                <a:gd name="T13" fmla="*/ 6 h 7"/>
                <a:gd name="T14" fmla="*/ 2 w 15"/>
                <a:gd name="T15" fmla="*/ 5 h 7"/>
                <a:gd name="T16" fmla="*/ 0 w 15"/>
                <a:gd name="T17" fmla="*/ 2 h 7"/>
                <a:gd name="T18" fmla="*/ 0 w 15"/>
                <a:gd name="T19" fmla="*/ 2 h 7"/>
                <a:gd name="T20" fmla="*/ 0 w 15"/>
                <a:gd name="T21" fmla="*/ 2 h 7"/>
                <a:gd name="T22" fmla="*/ 0 w 15"/>
                <a:gd name="T23" fmla="*/ 2 h 7"/>
                <a:gd name="T24" fmla="*/ 0 w 15"/>
                <a:gd name="T25" fmla="*/ 2 h 7"/>
                <a:gd name="T26" fmla="*/ 0 w 15"/>
                <a:gd name="T27" fmla="*/ 2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7"/>
                <a:gd name="T44" fmla="*/ 15 w 1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7">
                  <a:moveTo>
                    <a:pt x="0" y="2"/>
                  </a:moveTo>
                  <a:lnTo>
                    <a:pt x="3" y="0"/>
                  </a:lnTo>
                  <a:lnTo>
                    <a:pt x="8" y="2"/>
                  </a:lnTo>
                  <a:lnTo>
                    <a:pt x="12" y="5"/>
                  </a:lnTo>
                  <a:lnTo>
                    <a:pt x="15" y="6"/>
                  </a:lnTo>
                  <a:lnTo>
                    <a:pt x="15" y="7"/>
                  </a:lnTo>
                  <a:lnTo>
                    <a:pt x="6" y="6"/>
                  </a:lnTo>
                  <a:lnTo>
                    <a:pt x="2" y="5"/>
                  </a:lnTo>
                  <a:lnTo>
                    <a:pt x="0" y="2"/>
                  </a:lnTo>
                  <a:close/>
                </a:path>
              </a:pathLst>
            </a:custGeom>
            <a:solidFill>
              <a:srgbClr val="000000"/>
            </a:solidFill>
            <a:ln w="9525">
              <a:noFill/>
              <a:round/>
              <a:headEnd/>
              <a:tailEnd/>
            </a:ln>
          </p:spPr>
          <p:txBody>
            <a:bodyPr/>
            <a:lstStyle/>
            <a:p>
              <a:endParaRPr lang="el-GR"/>
            </a:p>
          </p:txBody>
        </p:sp>
        <p:sp>
          <p:nvSpPr>
            <p:cNvPr id="41129" name="Freeform 914"/>
            <p:cNvSpPr>
              <a:spLocks/>
            </p:cNvSpPr>
            <p:nvPr/>
          </p:nvSpPr>
          <p:spPr bwMode="auto">
            <a:xfrm>
              <a:off x="4423" y="2548"/>
              <a:ext cx="183" cy="168"/>
            </a:xfrm>
            <a:custGeom>
              <a:avLst/>
              <a:gdLst>
                <a:gd name="T0" fmla="*/ 19 w 183"/>
                <a:gd name="T1" fmla="*/ 27 h 168"/>
                <a:gd name="T2" fmla="*/ 32 w 183"/>
                <a:gd name="T3" fmla="*/ 0 h 168"/>
                <a:gd name="T4" fmla="*/ 39 w 183"/>
                <a:gd name="T5" fmla="*/ 0 h 168"/>
                <a:gd name="T6" fmla="*/ 39 w 183"/>
                <a:gd name="T7" fmla="*/ 11 h 168"/>
                <a:gd name="T8" fmla="*/ 40 w 183"/>
                <a:gd name="T9" fmla="*/ 19 h 168"/>
                <a:gd name="T10" fmla="*/ 44 w 183"/>
                <a:gd name="T11" fmla="*/ 15 h 168"/>
                <a:gd name="T12" fmla="*/ 47 w 183"/>
                <a:gd name="T13" fmla="*/ 0 h 168"/>
                <a:gd name="T14" fmla="*/ 63 w 183"/>
                <a:gd name="T15" fmla="*/ 0 h 168"/>
                <a:gd name="T16" fmla="*/ 68 w 183"/>
                <a:gd name="T17" fmla="*/ 16 h 168"/>
                <a:gd name="T18" fmla="*/ 65 w 183"/>
                <a:gd name="T19" fmla="*/ 34 h 168"/>
                <a:gd name="T20" fmla="*/ 68 w 183"/>
                <a:gd name="T21" fmla="*/ 34 h 168"/>
                <a:gd name="T22" fmla="*/ 74 w 183"/>
                <a:gd name="T23" fmla="*/ 8 h 168"/>
                <a:gd name="T24" fmla="*/ 86 w 183"/>
                <a:gd name="T25" fmla="*/ 0 h 168"/>
                <a:gd name="T26" fmla="*/ 97 w 183"/>
                <a:gd name="T27" fmla="*/ 8 h 168"/>
                <a:gd name="T28" fmla="*/ 95 w 183"/>
                <a:gd name="T29" fmla="*/ 30 h 168"/>
                <a:gd name="T30" fmla="*/ 99 w 183"/>
                <a:gd name="T31" fmla="*/ 30 h 168"/>
                <a:gd name="T32" fmla="*/ 102 w 183"/>
                <a:gd name="T33" fmla="*/ 16 h 168"/>
                <a:gd name="T34" fmla="*/ 112 w 183"/>
                <a:gd name="T35" fmla="*/ 3 h 168"/>
                <a:gd name="T36" fmla="*/ 133 w 183"/>
                <a:gd name="T37" fmla="*/ 1 h 168"/>
                <a:gd name="T38" fmla="*/ 129 w 183"/>
                <a:gd name="T39" fmla="*/ 27 h 168"/>
                <a:gd name="T40" fmla="*/ 131 w 183"/>
                <a:gd name="T41" fmla="*/ 36 h 168"/>
                <a:gd name="T42" fmla="*/ 136 w 183"/>
                <a:gd name="T43" fmla="*/ 26 h 168"/>
                <a:gd name="T44" fmla="*/ 139 w 183"/>
                <a:gd name="T45" fmla="*/ 1 h 168"/>
                <a:gd name="T46" fmla="*/ 157 w 183"/>
                <a:gd name="T47" fmla="*/ 3 h 168"/>
                <a:gd name="T48" fmla="*/ 164 w 183"/>
                <a:gd name="T49" fmla="*/ 6 h 168"/>
                <a:gd name="T50" fmla="*/ 165 w 183"/>
                <a:gd name="T51" fmla="*/ 10 h 168"/>
                <a:gd name="T52" fmla="*/ 169 w 183"/>
                <a:gd name="T53" fmla="*/ 10 h 168"/>
                <a:gd name="T54" fmla="*/ 170 w 183"/>
                <a:gd name="T55" fmla="*/ 5 h 168"/>
                <a:gd name="T56" fmla="*/ 176 w 183"/>
                <a:gd name="T57" fmla="*/ 4 h 168"/>
                <a:gd name="T58" fmla="*/ 181 w 183"/>
                <a:gd name="T59" fmla="*/ 27 h 168"/>
                <a:gd name="T60" fmla="*/ 160 w 183"/>
                <a:gd name="T61" fmla="*/ 93 h 168"/>
                <a:gd name="T62" fmla="*/ 122 w 183"/>
                <a:gd name="T63" fmla="*/ 151 h 168"/>
                <a:gd name="T64" fmla="*/ 102 w 183"/>
                <a:gd name="T65" fmla="*/ 167 h 168"/>
                <a:gd name="T66" fmla="*/ 101 w 183"/>
                <a:gd name="T67" fmla="*/ 162 h 168"/>
                <a:gd name="T68" fmla="*/ 107 w 183"/>
                <a:gd name="T69" fmla="*/ 148 h 168"/>
                <a:gd name="T70" fmla="*/ 97 w 183"/>
                <a:gd name="T71" fmla="*/ 156 h 168"/>
                <a:gd name="T72" fmla="*/ 87 w 183"/>
                <a:gd name="T73" fmla="*/ 153 h 168"/>
                <a:gd name="T74" fmla="*/ 91 w 183"/>
                <a:gd name="T75" fmla="*/ 143 h 168"/>
                <a:gd name="T76" fmla="*/ 115 w 183"/>
                <a:gd name="T77" fmla="*/ 109 h 168"/>
                <a:gd name="T78" fmla="*/ 97 w 183"/>
                <a:gd name="T79" fmla="*/ 126 h 168"/>
                <a:gd name="T80" fmla="*/ 80 w 183"/>
                <a:gd name="T81" fmla="*/ 142 h 168"/>
                <a:gd name="T82" fmla="*/ 70 w 183"/>
                <a:gd name="T83" fmla="*/ 132 h 168"/>
                <a:gd name="T84" fmla="*/ 84 w 183"/>
                <a:gd name="T85" fmla="*/ 111 h 168"/>
                <a:gd name="T86" fmla="*/ 86 w 183"/>
                <a:gd name="T87" fmla="*/ 104 h 168"/>
                <a:gd name="T88" fmla="*/ 69 w 183"/>
                <a:gd name="T89" fmla="*/ 119 h 168"/>
                <a:gd name="T90" fmla="*/ 58 w 183"/>
                <a:gd name="T91" fmla="*/ 100 h 168"/>
                <a:gd name="T92" fmla="*/ 73 w 183"/>
                <a:gd name="T93" fmla="*/ 77 h 168"/>
                <a:gd name="T94" fmla="*/ 50 w 183"/>
                <a:gd name="T95" fmla="*/ 99 h 168"/>
                <a:gd name="T96" fmla="*/ 36 w 183"/>
                <a:gd name="T97" fmla="*/ 96 h 168"/>
                <a:gd name="T98" fmla="*/ 36 w 183"/>
                <a:gd name="T99" fmla="*/ 85 h 168"/>
                <a:gd name="T100" fmla="*/ 49 w 183"/>
                <a:gd name="T101" fmla="*/ 68 h 168"/>
                <a:gd name="T102" fmla="*/ 32 w 183"/>
                <a:gd name="T103" fmla="*/ 79 h 168"/>
                <a:gd name="T104" fmla="*/ 21 w 183"/>
                <a:gd name="T105" fmla="*/ 71 h 168"/>
                <a:gd name="T106" fmla="*/ 27 w 183"/>
                <a:gd name="T107" fmla="*/ 61 h 168"/>
                <a:gd name="T108" fmla="*/ 23 w 183"/>
                <a:gd name="T109" fmla="*/ 61 h 168"/>
                <a:gd name="T110" fmla="*/ 15 w 183"/>
                <a:gd name="T111" fmla="*/ 68 h 168"/>
                <a:gd name="T112" fmla="*/ 1 w 183"/>
                <a:gd name="T113" fmla="*/ 56 h 168"/>
                <a:gd name="T114" fmla="*/ 0 w 183"/>
                <a:gd name="T115" fmla="*/ 55 h 168"/>
                <a:gd name="T116" fmla="*/ 0 w 183"/>
                <a:gd name="T117" fmla="*/ 55 h 1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168"/>
                <a:gd name="T179" fmla="*/ 183 w 183"/>
                <a:gd name="T180" fmla="*/ 168 h 1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168">
                  <a:moveTo>
                    <a:pt x="0" y="55"/>
                  </a:moveTo>
                  <a:lnTo>
                    <a:pt x="12" y="41"/>
                  </a:lnTo>
                  <a:lnTo>
                    <a:pt x="19" y="27"/>
                  </a:lnTo>
                  <a:lnTo>
                    <a:pt x="26" y="15"/>
                  </a:lnTo>
                  <a:lnTo>
                    <a:pt x="29" y="0"/>
                  </a:lnTo>
                  <a:lnTo>
                    <a:pt x="32" y="0"/>
                  </a:lnTo>
                  <a:lnTo>
                    <a:pt x="34" y="0"/>
                  </a:lnTo>
                  <a:lnTo>
                    <a:pt x="37" y="0"/>
                  </a:lnTo>
                  <a:lnTo>
                    <a:pt x="39" y="0"/>
                  </a:lnTo>
                  <a:lnTo>
                    <a:pt x="40" y="5"/>
                  </a:lnTo>
                  <a:lnTo>
                    <a:pt x="40" y="8"/>
                  </a:lnTo>
                  <a:lnTo>
                    <a:pt x="39" y="11"/>
                  </a:lnTo>
                  <a:lnTo>
                    <a:pt x="38" y="17"/>
                  </a:lnTo>
                  <a:lnTo>
                    <a:pt x="39" y="19"/>
                  </a:lnTo>
                  <a:lnTo>
                    <a:pt x="40" y="19"/>
                  </a:lnTo>
                  <a:lnTo>
                    <a:pt x="42" y="20"/>
                  </a:lnTo>
                  <a:lnTo>
                    <a:pt x="43" y="20"/>
                  </a:lnTo>
                  <a:lnTo>
                    <a:pt x="44" y="15"/>
                  </a:lnTo>
                  <a:lnTo>
                    <a:pt x="45" y="10"/>
                  </a:lnTo>
                  <a:lnTo>
                    <a:pt x="45" y="5"/>
                  </a:lnTo>
                  <a:lnTo>
                    <a:pt x="47" y="0"/>
                  </a:lnTo>
                  <a:lnTo>
                    <a:pt x="52" y="0"/>
                  </a:lnTo>
                  <a:lnTo>
                    <a:pt x="57" y="0"/>
                  </a:lnTo>
                  <a:lnTo>
                    <a:pt x="63" y="0"/>
                  </a:lnTo>
                  <a:lnTo>
                    <a:pt x="68" y="0"/>
                  </a:lnTo>
                  <a:lnTo>
                    <a:pt x="68" y="10"/>
                  </a:lnTo>
                  <a:lnTo>
                    <a:pt x="68" y="16"/>
                  </a:lnTo>
                  <a:lnTo>
                    <a:pt x="66" y="24"/>
                  </a:lnTo>
                  <a:lnTo>
                    <a:pt x="64" y="34"/>
                  </a:lnTo>
                  <a:lnTo>
                    <a:pt x="65" y="34"/>
                  </a:lnTo>
                  <a:lnTo>
                    <a:pt x="66" y="34"/>
                  </a:lnTo>
                  <a:lnTo>
                    <a:pt x="68" y="34"/>
                  </a:lnTo>
                  <a:lnTo>
                    <a:pt x="70" y="25"/>
                  </a:lnTo>
                  <a:lnTo>
                    <a:pt x="73" y="16"/>
                  </a:lnTo>
                  <a:lnTo>
                    <a:pt x="74" y="8"/>
                  </a:lnTo>
                  <a:lnTo>
                    <a:pt x="75" y="0"/>
                  </a:lnTo>
                  <a:lnTo>
                    <a:pt x="81" y="0"/>
                  </a:lnTo>
                  <a:lnTo>
                    <a:pt x="86" y="0"/>
                  </a:lnTo>
                  <a:lnTo>
                    <a:pt x="92" y="0"/>
                  </a:lnTo>
                  <a:lnTo>
                    <a:pt x="99" y="0"/>
                  </a:lnTo>
                  <a:lnTo>
                    <a:pt x="97" y="8"/>
                  </a:lnTo>
                  <a:lnTo>
                    <a:pt x="97" y="15"/>
                  </a:lnTo>
                  <a:lnTo>
                    <a:pt x="96" y="22"/>
                  </a:lnTo>
                  <a:lnTo>
                    <a:pt x="95" y="30"/>
                  </a:lnTo>
                  <a:lnTo>
                    <a:pt x="96" y="30"/>
                  </a:lnTo>
                  <a:lnTo>
                    <a:pt x="97" y="30"/>
                  </a:lnTo>
                  <a:lnTo>
                    <a:pt x="99" y="30"/>
                  </a:lnTo>
                  <a:lnTo>
                    <a:pt x="101" y="24"/>
                  </a:lnTo>
                  <a:lnTo>
                    <a:pt x="102" y="16"/>
                  </a:lnTo>
                  <a:lnTo>
                    <a:pt x="105" y="9"/>
                  </a:lnTo>
                  <a:lnTo>
                    <a:pt x="106" y="3"/>
                  </a:lnTo>
                  <a:lnTo>
                    <a:pt x="112" y="3"/>
                  </a:lnTo>
                  <a:lnTo>
                    <a:pt x="120" y="1"/>
                  </a:lnTo>
                  <a:lnTo>
                    <a:pt x="126" y="1"/>
                  </a:lnTo>
                  <a:lnTo>
                    <a:pt x="133" y="1"/>
                  </a:lnTo>
                  <a:lnTo>
                    <a:pt x="132" y="14"/>
                  </a:lnTo>
                  <a:lnTo>
                    <a:pt x="131" y="21"/>
                  </a:lnTo>
                  <a:lnTo>
                    <a:pt x="129" y="27"/>
                  </a:lnTo>
                  <a:lnTo>
                    <a:pt x="127" y="36"/>
                  </a:lnTo>
                  <a:lnTo>
                    <a:pt x="128" y="36"/>
                  </a:lnTo>
                  <a:lnTo>
                    <a:pt x="131" y="36"/>
                  </a:lnTo>
                  <a:lnTo>
                    <a:pt x="132" y="36"/>
                  </a:lnTo>
                  <a:lnTo>
                    <a:pt x="133" y="36"/>
                  </a:lnTo>
                  <a:lnTo>
                    <a:pt x="136" y="26"/>
                  </a:lnTo>
                  <a:lnTo>
                    <a:pt x="137" y="17"/>
                  </a:lnTo>
                  <a:lnTo>
                    <a:pt x="139" y="9"/>
                  </a:lnTo>
                  <a:lnTo>
                    <a:pt x="139" y="1"/>
                  </a:lnTo>
                  <a:lnTo>
                    <a:pt x="146" y="1"/>
                  </a:lnTo>
                  <a:lnTo>
                    <a:pt x="152" y="3"/>
                  </a:lnTo>
                  <a:lnTo>
                    <a:pt x="157" y="3"/>
                  </a:lnTo>
                  <a:lnTo>
                    <a:pt x="163" y="4"/>
                  </a:lnTo>
                  <a:lnTo>
                    <a:pt x="164" y="5"/>
                  </a:lnTo>
                  <a:lnTo>
                    <a:pt x="164" y="6"/>
                  </a:lnTo>
                  <a:lnTo>
                    <a:pt x="164" y="9"/>
                  </a:lnTo>
                  <a:lnTo>
                    <a:pt x="164" y="10"/>
                  </a:lnTo>
                  <a:lnTo>
                    <a:pt x="165" y="10"/>
                  </a:lnTo>
                  <a:lnTo>
                    <a:pt x="167" y="10"/>
                  </a:lnTo>
                  <a:lnTo>
                    <a:pt x="168" y="10"/>
                  </a:lnTo>
                  <a:lnTo>
                    <a:pt x="169" y="10"/>
                  </a:lnTo>
                  <a:lnTo>
                    <a:pt x="170" y="9"/>
                  </a:lnTo>
                  <a:lnTo>
                    <a:pt x="170" y="6"/>
                  </a:lnTo>
                  <a:lnTo>
                    <a:pt x="170" y="5"/>
                  </a:lnTo>
                  <a:lnTo>
                    <a:pt x="170" y="4"/>
                  </a:lnTo>
                  <a:lnTo>
                    <a:pt x="174" y="4"/>
                  </a:lnTo>
                  <a:lnTo>
                    <a:pt x="176" y="4"/>
                  </a:lnTo>
                  <a:lnTo>
                    <a:pt x="180" y="4"/>
                  </a:lnTo>
                  <a:lnTo>
                    <a:pt x="183" y="4"/>
                  </a:lnTo>
                  <a:lnTo>
                    <a:pt x="181" y="27"/>
                  </a:lnTo>
                  <a:lnTo>
                    <a:pt x="176" y="50"/>
                  </a:lnTo>
                  <a:lnTo>
                    <a:pt x="170" y="72"/>
                  </a:lnTo>
                  <a:lnTo>
                    <a:pt x="160" y="93"/>
                  </a:lnTo>
                  <a:lnTo>
                    <a:pt x="149" y="113"/>
                  </a:lnTo>
                  <a:lnTo>
                    <a:pt x="137" y="131"/>
                  </a:lnTo>
                  <a:lnTo>
                    <a:pt x="122" y="151"/>
                  </a:lnTo>
                  <a:lnTo>
                    <a:pt x="105" y="168"/>
                  </a:lnTo>
                  <a:lnTo>
                    <a:pt x="103" y="167"/>
                  </a:lnTo>
                  <a:lnTo>
                    <a:pt x="102" y="167"/>
                  </a:lnTo>
                  <a:lnTo>
                    <a:pt x="101" y="167"/>
                  </a:lnTo>
                  <a:lnTo>
                    <a:pt x="100" y="167"/>
                  </a:lnTo>
                  <a:lnTo>
                    <a:pt x="101" y="162"/>
                  </a:lnTo>
                  <a:lnTo>
                    <a:pt x="103" y="157"/>
                  </a:lnTo>
                  <a:lnTo>
                    <a:pt x="106" y="153"/>
                  </a:lnTo>
                  <a:lnTo>
                    <a:pt x="107" y="148"/>
                  </a:lnTo>
                  <a:lnTo>
                    <a:pt x="105" y="150"/>
                  </a:lnTo>
                  <a:lnTo>
                    <a:pt x="101" y="153"/>
                  </a:lnTo>
                  <a:lnTo>
                    <a:pt x="97" y="156"/>
                  </a:lnTo>
                  <a:lnTo>
                    <a:pt x="91" y="158"/>
                  </a:lnTo>
                  <a:lnTo>
                    <a:pt x="90" y="156"/>
                  </a:lnTo>
                  <a:lnTo>
                    <a:pt x="87" y="153"/>
                  </a:lnTo>
                  <a:lnTo>
                    <a:pt x="86" y="152"/>
                  </a:lnTo>
                  <a:lnTo>
                    <a:pt x="85" y="151"/>
                  </a:lnTo>
                  <a:lnTo>
                    <a:pt x="91" y="143"/>
                  </a:lnTo>
                  <a:lnTo>
                    <a:pt x="102" y="131"/>
                  </a:lnTo>
                  <a:lnTo>
                    <a:pt x="112" y="119"/>
                  </a:lnTo>
                  <a:lnTo>
                    <a:pt x="115" y="109"/>
                  </a:lnTo>
                  <a:lnTo>
                    <a:pt x="111" y="113"/>
                  </a:lnTo>
                  <a:lnTo>
                    <a:pt x="106" y="116"/>
                  </a:lnTo>
                  <a:lnTo>
                    <a:pt x="97" y="126"/>
                  </a:lnTo>
                  <a:lnTo>
                    <a:pt x="81" y="142"/>
                  </a:lnTo>
                  <a:lnTo>
                    <a:pt x="80" y="142"/>
                  </a:lnTo>
                  <a:lnTo>
                    <a:pt x="79" y="142"/>
                  </a:lnTo>
                  <a:lnTo>
                    <a:pt x="78" y="142"/>
                  </a:lnTo>
                  <a:lnTo>
                    <a:pt x="70" y="132"/>
                  </a:lnTo>
                  <a:lnTo>
                    <a:pt x="70" y="126"/>
                  </a:lnTo>
                  <a:lnTo>
                    <a:pt x="75" y="120"/>
                  </a:lnTo>
                  <a:lnTo>
                    <a:pt x="84" y="111"/>
                  </a:lnTo>
                  <a:lnTo>
                    <a:pt x="85" y="109"/>
                  </a:lnTo>
                  <a:lnTo>
                    <a:pt x="85" y="106"/>
                  </a:lnTo>
                  <a:lnTo>
                    <a:pt x="86" y="104"/>
                  </a:lnTo>
                  <a:lnTo>
                    <a:pt x="86" y="101"/>
                  </a:lnTo>
                  <a:lnTo>
                    <a:pt x="79" y="109"/>
                  </a:lnTo>
                  <a:lnTo>
                    <a:pt x="69" y="119"/>
                  </a:lnTo>
                  <a:lnTo>
                    <a:pt x="58" y="121"/>
                  </a:lnTo>
                  <a:lnTo>
                    <a:pt x="50" y="108"/>
                  </a:lnTo>
                  <a:lnTo>
                    <a:pt x="58" y="100"/>
                  </a:lnTo>
                  <a:lnTo>
                    <a:pt x="65" y="92"/>
                  </a:lnTo>
                  <a:lnTo>
                    <a:pt x="71" y="84"/>
                  </a:lnTo>
                  <a:lnTo>
                    <a:pt x="73" y="77"/>
                  </a:lnTo>
                  <a:lnTo>
                    <a:pt x="66" y="84"/>
                  </a:lnTo>
                  <a:lnTo>
                    <a:pt x="59" y="92"/>
                  </a:lnTo>
                  <a:lnTo>
                    <a:pt x="50" y="99"/>
                  </a:lnTo>
                  <a:lnTo>
                    <a:pt x="40" y="103"/>
                  </a:lnTo>
                  <a:lnTo>
                    <a:pt x="38" y="99"/>
                  </a:lnTo>
                  <a:lnTo>
                    <a:pt x="36" y="96"/>
                  </a:lnTo>
                  <a:lnTo>
                    <a:pt x="33" y="94"/>
                  </a:lnTo>
                  <a:lnTo>
                    <a:pt x="31" y="92"/>
                  </a:lnTo>
                  <a:lnTo>
                    <a:pt x="36" y="85"/>
                  </a:lnTo>
                  <a:lnTo>
                    <a:pt x="40" y="79"/>
                  </a:lnTo>
                  <a:lnTo>
                    <a:pt x="44" y="74"/>
                  </a:lnTo>
                  <a:lnTo>
                    <a:pt x="49" y="68"/>
                  </a:lnTo>
                  <a:lnTo>
                    <a:pt x="45" y="67"/>
                  </a:lnTo>
                  <a:lnTo>
                    <a:pt x="39" y="72"/>
                  </a:lnTo>
                  <a:lnTo>
                    <a:pt x="32" y="79"/>
                  </a:lnTo>
                  <a:lnTo>
                    <a:pt x="24" y="84"/>
                  </a:lnTo>
                  <a:lnTo>
                    <a:pt x="19" y="77"/>
                  </a:lnTo>
                  <a:lnTo>
                    <a:pt x="21" y="71"/>
                  </a:lnTo>
                  <a:lnTo>
                    <a:pt x="23" y="66"/>
                  </a:lnTo>
                  <a:lnTo>
                    <a:pt x="27" y="61"/>
                  </a:lnTo>
                  <a:lnTo>
                    <a:pt x="26" y="61"/>
                  </a:lnTo>
                  <a:lnTo>
                    <a:pt x="24" y="61"/>
                  </a:lnTo>
                  <a:lnTo>
                    <a:pt x="23" y="61"/>
                  </a:lnTo>
                  <a:lnTo>
                    <a:pt x="21" y="63"/>
                  </a:lnTo>
                  <a:lnTo>
                    <a:pt x="18" y="66"/>
                  </a:lnTo>
                  <a:lnTo>
                    <a:pt x="15" y="68"/>
                  </a:lnTo>
                  <a:lnTo>
                    <a:pt x="10" y="68"/>
                  </a:lnTo>
                  <a:lnTo>
                    <a:pt x="3" y="61"/>
                  </a:lnTo>
                  <a:lnTo>
                    <a:pt x="1" y="56"/>
                  </a:lnTo>
                  <a:lnTo>
                    <a:pt x="0" y="55"/>
                  </a:lnTo>
                  <a:close/>
                </a:path>
              </a:pathLst>
            </a:custGeom>
            <a:solidFill>
              <a:srgbClr val="FF0000"/>
            </a:solidFill>
            <a:ln w="9525">
              <a:noFill/>
              <a:round/>
              <a:headEnd/>
              <a:tailEnd/>
            </a:ln>
          </p:spPr>
          <p:txBody>
            <a:bodyPr/>
            <a:lstStyle/>
            <a:p>
              <a:endParaRPr lang="el-GR"/>
            </a:p>
          </p:txBody>
        </p:sp>
        <p:sp>
          <p:nvSpPr>
            <p:cNvPr id="41130" name="Freeform 915"/>
            <p:cNvSpPr>
              <a:spLocks/>
            </p:cNvSpPr>
            <p:nvPr/>
          </p:nvSpPr>
          <p:spPr bwMode="auto">
            <a:xfrm>
              <a:off x="4430" y="2728"/>
              <a:ext cx="21" cy="9"/>
            </a:xfrm>
            <a:custGeom>
              <a:avLst/>
              <a:gdLst>
                <a:gd name="T0" fmla="*/ 1 w 21"/>
                <a:gd name="T1" fmla="*/ 5 h 9"/>
                <a:gd name="T2" fmla="*/ 8 w 21"/>
                <a:gd name="T3" fmla="*/ 4 h 9"/>
                <a:gd name="T4" fmla="*/ 12 w 21"/>
                <a:gd name="T5" fmla="*/ 2 h 9"/>
                <a:gd name="T6" fmla="*/ 16 w 21"/>
                <a:gd name="T7" fmla="*/ 0 h 9"/>
                <a:gd name="T8" fmla="*/ 20 w 21"/>
                <a:gd name="T9" fmla="*/ 0 h 9"/>
                <a:gd name="T10" fmla="*/ 21 w 21"/>
                <a:gd name="T11" fmla="*/ 2 h 9"/>
                <a:gd name="T12" fmla="*/ 21 w 21"/>
                <a:gd name="T13" fmla="*/ 3 h 9"/>
                <a:gd name="T14" fmla="*/ 21 w 21"/>
                <a:gd name="T15" fmla="*/ 4 h 9"/>
                <a:gd name="T16" fmla="*/ 21 w 21"/>
                <a:gd name="T17" fmla="*/ 5 h 9"/>
                <a:gd name="T18" fmla="*/ 17 w 21"/>
                <a:gd name="T19" fmla="*/ 7 h 9"/>
                <a:gd name="T20" fmla="*/ 12 w 21"/>
                <a:gd name="T21" fmla="*/ 8 h 9"/>
                <a:gd name="T22" fmla="*/ 6 w 21"/>
                <a:gd name="T23" fmla="*/ 9 h 9"/>
                <a:gd name="T24" fmla="*/ 0 w 21"/>
                <a:gd name="T25" fmla="*/ 9 h 9"/>
                <a:gd name="T26" fmla="*/ 1 w 21"/>
                <a:gd name="T27" fmla="*/ 8 h 9"/>
                <a:gd name="T28" fmla="*/ 1 w 21"/>
                <a:gd name="T29" fmla="*/ 7 h 9"/>
                <a:gd name="T30" fmla="*/ 1 w 21"/>
                <a:gd name="T31" fmla="*/ 7 h 9"/>
                <a:gd name="T32" fmla="*/ 1 w 21"/>
                <a:gd name="T33" fmla="*/ 5 h 9"/>
                <a:gd name="T34" fmla="*/ 1 w 21"/>
                <a:gd name="T35" fmla="*/ 5 h 9"/>
                <a:gd name="T36" fmla="*/ 1 w 21"/>
                <a:gd name="T37" fmla="*/ 5 h 9"/>
                <a:gd name="T38" fmla="*/ 1 w 21"/>
                <a:gd name="T39" fmla="*/ 5 h 9"/>
                <a:gd name="T40" fmla="*/ 1 w 21"/>
                <a:gd name="T41" fmla="*/ 5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9"/>
                <a:gd name="T65" fmla="*/ 21 w 21"/>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9">
                  <a:moveTo>
                    <a:pt x="1" y="5"/>
                  </a:moveTo>
                  <a:lnTo>
                    <a:pt x="8" y="4"/>
                  </a:lnTo>
                  <a:lnTo>
                    <a:pt x="12" y="2"/>
                  </a:lnTo>
                  <a:lnTo>
                    <a:pt x="16" y="0"/>
                  </a:lnTo>
                  <a:lnTo>
                    <a:pt x="20" y="0"/>
                  </a:lnTo>
                  <a:lnTo>
                    <a:pt x="21" y="2"/>
                  </a:lnTo>
                  <a:lnTo>
                    <a:pt x="21" y="3"/>
                  </a:lnTo>
                  <a:lnTo>
                    <a:pt x="21" y="4"/>
                  </a:lnTo>
                  <a:lnTo>
                    <a:pt x="21" y="5"/>
                  </a:lnTo>
                  <a:lnTo>
                    <a:pt x="17" y="7"/>
                  </a:lnTo>
                  <a:lnTo>
                    <a:pt x="12" y="8"/>
                  </a:lnTo>
                  <a:lnTo>
                    <a:pt x="6" y="9"/>
                  </a:lnTo>
                  <a:lnTo>
                    <a:pt x="0" y="9"/>
                  </a:lnTo>
                  <a:lnTo>
                    <a:pt x="1" y="8"/>
                  </a:lnTo>
                  <a:lnTo>
                    <a:pt x="1" y="7"/>
                  </a:lnTo>
                  <a:lnTo>
                    <a:pt x="1" y="5"/>
                  </a:lnTo>
                  <a:close/>
                </a:path>
              </a:pathLst>
            </a:custGeom>
            <a:solidFill>
              <a:srgbClr val="000000"/>
            </a:solidFill>
            <a:ln w="9525">
              <a:noFill/>
              <a:round/>
              <a:headEnd/>
              <a:tailEnd/>
            </a:ln>
          </p:spPr>
          <p:txBody>
            <a:bodyPr/>
            <a:lstStyle/>
            <a:p>
              <a:endParaRPr lang="el-GR"/>
            </a:p>
          </p:txBody>
        </p:sp>
        <p:sp>
          <p:nvSpPr>
            <p:cNvPr id="41131" name="Freeform 916"/>
            <p:cNvSpPr>
              <a:spLocks/>
            </p:cNvSpPr>
            <p:nvPr/>
          </p:nvSpPr>
          <p:spPr bwMode="auto">
            <a:xfrm>
              <a:off x="4441" y="2390"/>
              <a:ext cx="165" cy="152"/>
            </a:xfrm>
            <a:custGeom>
              <a:avLst/>
              <a:gdLst>
                <a:gd name="T0" fmla="*/ 9 w 165"/>
                <a:gd name="T1" fmla="*/ 84 h 152"/>
                <a:gd name="T2" fmla="*/ 26 w 165"/>
                <a:gd name="T3" fmla="*/ 71 h 152"/>
                <a:gd name="T4" fmla="*/ 39 w 165"/>
                <a:gd name="T5" fmla="*/ 64 h 152"/>
                <a:gd name="T6" fmla="*/ 45 w 165"/>
                <a:gd name="T7" fmla="*/ 77 h 152"/>
                <a:gd name="T8" fmla="*/ 50 w 165"/>
                <a:gd name="T9" fmla="*/ 82 h 152"/>
                <a:gd name="T10" fmla="*/ 50 w 165"/>
                <a:gd name="T11" fmla="*/ 75 h 152"/>
                <a:gd name="T12" fmla="*/ 43 w 165"/>
                <a:gd name="T13" fmla="*/ 57 h 152"/>
                <a:gd name="T14" fmla="*/ 51 w 165"/>
                <a:gd name="T15" fmla="*/ 53 h 152"/>
                <a:gd name="T16" fmla="*/ 62 w 165"/>
                <a:gd name="T17" fmla="*/ 40 h 152"/>
                <a:gd name="T18" fmla="*/ 78 w 165"/>
                <a:gd name="T19" fmla="*/ 48 h 152"/>
                <a:gd name="T20" fmla="*/ 92 w 165"/>
                <a:gd name="T21" fmla="*/ 87 h 152"/>
                <a:gd name="T22" fmla="*/ 94 w 165"/>
                <a:gd name="T23" fmla="*/ 85 h 152"/>
                <a:gd name="T24" fmla="*/ 92 w 165"/>
                <a:gd name="T25" fmla="*/ 57 h 152"/>
                <a:gd name="T26" fmla="*/ 79 w 165"/>
                <a:gd name="T27" fmla="*/ 25 h 152"/>
                <a:gd name="T28" fmla="*/ 94 w 165"/>
                <a:gd name="T29" fmla="*/ 17 h 152"/>
                <a:gd name="T30" fmla="*/ 108 w 165"/>
                <a:gd name="T31" fmla="*/ 50 h 152"/>
                <a:gd name="T32" fmla="*/ 118 w 165"/>
                <a:gd name="T33" fmla="*/ 68 h 152"/>
                <a:gd name="T34" fmla="*/ 116 w 165"/>
                <a:gd name="T35" fmla="*/ 52 h 152"/>
                <a:gd name="T36" fmla="*/ 99 w 165"/>
                <a:gd name="T37" fmla="*/ 8 h 152"/>
                <a:gd name="T38" fmla="*/ 110 w 165"/>
                <a:gd name="T39" fmla="*/ 1 h 152"/>
                <a:gd name="T40" fmla="*/ 136 w 165"/>
                <a:gd name="T41" fmla="*/ 37 h 152"/>
                <a:gd name="T42" fmla="*/ 156 w 165"/>
                <a:gd name="T43" fmla="*/ 89 h 152"/>
                <a:gd name="T44" fmla="*/ 165 w 165"/>
                <a:gd name="T45" fmla="*/ 152 h 152"/>
                <a:gd name="T46" fmla="*/ 145 w 165"/>
                <a:gd name="T47" fmla="*/ 152 h 152"/>
                <a:gd name="T48" fmla="*/ 139 w 165"/>
                <a:gd name="T49" fmla="*/ 120 h 152"/>
                <a:gd name="T50" fmla="*/ 132 w 165"/>
                <a:gd name="T51" fmla="*/ 89 h 152"/>
                <a:gd name="T52" fmla="*/ 130 w 165"/>
                <a:gd name="T53" fmla="*/ 90 h 152"/>
                <a:gd name="T54" fmla="*/ 132 w 165"/>
                <a:gd name="T55" fmla="*/ 126 h 152"/>
                <a:gd name="T56" fmla="*/ 121 w 165"/>
                <a:gd name="T57" fmla="*/ 150 h 152"/>
                <a:gd name="T58" fmla="*/ 107 w 165"/>
                <a:gd name="T59" fmla="*/ 145 h 152"/>
                <a:gd name="T60" fmla="*/ 104 w 165"/>
                <a:gd name="T61" fmla="*/ 115 h 152"/>
                <a:gd name="T62" fmla="*/ 100 w 165"/>
                <a:gd name="T63" fmla="*/ 115 h 152"/>
                <a:gd name="T64" fmla="*/ 99 w 165"/>
                <a:gd name="T65" fmla="*/ 131 h 152"/>
                <a:gd name="T66" fmla="*/ 92 w 165"/>
                <a:gd name="T67" fmla="*/ 150 h 152"/>
                <a:gd name="T68" fmla="*/ 74 w 165"/>
                <a:gd name="T69" fmla="*/ 148 h 152"/>
                <a:gd name="T70" fmla="*/ 72 w 165"/>
                <a:gd name="T71" fmla="*/ 112 h 152"/>
                <a:gd name="T72" fmla="*/ 66 w 165"/>
                <a:gd name="T73" fmla="*/ 122 h 152"/>
                <a:gd name="T74" fmla="*/ 57 w 165"/>
                <a:gd name="T75" fmla="*/ 150 h 152"/>
                <a:gd name="T76" fmla="*/ 42 w 165"/>
                <a:gd name="T77" fmla="*/ 147 h 152"/>
                <a:gd name="T78" fmla="*/ 41 w 165"/>
                <a:gd name="T79" fmla="*/ 126 h 152"/>
                <a:gd name="T80" fmla="*/ 34 w 165"/>
                <a:gd name="T81" fmla="*/ 133 h 152"/>
                <a:gd name="T82" fmla="*/ 19 w 165"/>
                <a:gd name="T83" fmla="*/ 147 h 152"/>
                <a:gd name="T84" fmla="*/ 9 w 165"/>
                <a:gd name="T85" fmla="*/ 115 h 152"/>
                <a:gd name="T86" fmla="*/ 0 w 165"/>
                <a:gd name="T87" fmla="*/ 96 h 152"/>
                <a:gd name="T88" fmla="*/ 0 w 165"/>
                <a:gd name="T89" fmla="*/ 91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152"/>
                <a:gd name="T137" fmla="*/ 165 w 16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152">
                  <a:moveTo>
                    <a:pt x="0" y="91"/>
                  </a:moveTo>
                  <a:lnTo>
                    <a:pt x="4" y="88"/>
                  </a:lnTo>
                  <a:lnTo>
                    <a:pt x="9" y="84"/>
                  </a:lnTo>
                  <a:lnTo>
                    <a:pt x="15" y="79"/>
                  </a:lnTo>
                  <a:lnTo>
                    <a:pt x="20" y="75"/>
                  </a:lnTo>
                  <a:lnTo>
                    <a:pt x="26" y="71"/>
                  </a:lnTo>
                  <a:lnTo>
                    <a:pt x="31" y="68"/>
                  </a:lnTo>
                  <a:lnTo>
                    <a:pt x="35" y="66"/>
                  </a:lnTo>
                  <a:lnTo>
                    <a:pt x="39" y="64"/>
                  </a:lnTo>
                  <a:lnTo>
                    <a:pt x="41" y="68"/>
                  </a:lnTo>
                  <a:lnTo>
                    <a:pt x="43" y="72"/>
                  </a:lnTo>
                  <a:lnTo>
                    <a:pt x="45" y="77"/>
                  </a:lnTo>
                  <a:lnTo>
                    <a:pt x="47" y="80"/>
                  </a:lnTo>
                  <a:lnTo>
                    <a:pt x="48" y="80"/>
                  </a:lnTo>
                  <a:lnTo>
                    <a:pt x="50" y="82"/>
                  </a:lnTo>
                  <a:lnTo>
                    <a:pt x="51" y="83"/>
                  </a:lnTo>
                  <a:lnTo>
                    <a:pt x="50" y="75"/>
                  </a:lnTo>
                  <a:lnTo>
                    <a:pt x="48" y="69"/>
                  </a:lnTo>
                  <a:lnTo>
                    <a:pt x="46" y="63"/>
                  </a:lnTo>
                  <a:lnTo>
                    <a:pt x="43" y="57"/>
                  </a:lnTo>
                  <a:lnTo>
                    <a:pt x="46" y="56"/>
                  </a:lnTo>
                  <a:lnTo>
                    <a:pt x="48" y="54"/>
                  </a:lnTo>
                  <a:lnTo>
                    <a:pt x="51" y="53"/>
                  </a:lnTo>
                  <a:lnTo>
                    <a:pt x="56" y="52"/>
                  </a:lnTo>
                  <a:lnTo>
                    <a:pt x="58" y="45"/>
                  </a:lnTo>
                  <a:lnTo>
                    <a:pt x="62" y="40"/>
                  </a:lnTo>
                  <a:lnTo>
                    <a:pt x="66" y="37"/>
                  </a:lnTo>
                  <a:lnTo>
                    <a:pt x="71" y="36"/>
                  </a:lnTo>
                  <a:lnTo>
                    <a:pt x="78" y="48"/>
                  </a:lnTo>
                  <a:lnTo>
                    <a:pt x="84" y="61"/>
                  </a:lnTo>
                  <a:lnTo>
                    <a:pt x="88" y="73"/>
                  </a:lnTo>
                  <a:lnTo>
                    <a:pt x="92" y="87"/>
                  </a:lnTo>
                  <a:lnTo>
                    <a:pt x="93" y="87"/>
                  </a:lnTo>
                  <a:lnTo>
                    <a:pt x="94" y="85"/>
                  </a:lnTo>
                  <a:lnTo>
                    <a:pt x="95" y="85"/>
                  </a:lnTo>
                  <a:lnTo>
                    <a:pt x="95" y="71"/>
                  </a:lnTo>
                  <a:lnTo>
                    <a:pt x="92" y="57"/>
                  </a:lnTo>
                  <a:lnTo>
                    <a:pt x="84" y="43"/>
                  </a:lnTo>
                  <a:lnTo>
                    <a:pt x="76" y="31"/>
                  </a:lnTo>
                  <a:lnTo>
                    <a:pt x="79" y="25"/>
                  </a:lnTo>
                  <a:lnTo>
                    <a:pt x="84" y="21"/>
                  </a:lnTo>
                  <a:lnTo>
                    <a:pt x="89" y="19"/>
                  </a:lnTo>
                  <a:lnTo>
                    <a:pt x="94" y="17"/>
                  </a:lnTo>
                  <a:lnTo>
                    <a:pt x="99" y="29"/>
                  </a:lnTo>
                  <a:lnTo>
                    <a:pt x="103" y="37"/>
                  </a:lnTo>
                  <a:lnTo>
                    <a:pt x="108" y="50"/>
                  </a:lnTo>
                  <a:lnTo>
                    <a:pt x="115" y="68"/>
                  </a:lnTo>
                  <a:lnTo>
                    <a:pt x="116" y="68"/>
                  </a:lnTo>
                  <a:lnTo>
                    <a:pt x="118" y="68"/>
                  </a:lnTo>
                  <a:lnTo>
                    <a:pt x="119" y="68"/>
                  </a:lnTo>
                  <a:lnTo>
                    <a:pt x="116" y="52"/>
                  </a:lnTo>
                  <a:lnTo>
                    <a:pt x="110" y="37"/>
                  </a:lnTo>
                  <a:lnTo>
                    <a:pt x="104" y="22"/>
                  </a:lnTo>
                  <a:lnTo>
                    <a:pt x="99" y="8"/>
                  </a:lnTo>
                  <a:lnTo>
                    <a:pt x="104" y="4"/>
                  </a:lnTo>
                  <a:lnTo>
                    <a:pt x="108" y="1"/>
                  </a:lnTo>
                  <a:lnTo>
                    <a:pt x="110" y="1"/>
                  </a:lnTo>
                  <a:lnTo>
                    <a:pt x="114" y="0"/>
                  </a:lnTo>
                  <a:lnTo>
                    <a:pt x="126" y="20"/>
                  </a:lnTo>
                  <a:lnTo>
                    <a:pt x="136" y="37"/>
                  </a:lnTo>
                  <a:lnTo>
                    <a:pt x="145" y="54"/>
                  </a:lnTo>
                  <a:lnTo>
                    <a:pt x="151" y="72"/>
                  </a:lnTo>
                  <a:lnTo>
                    <a:pt x="156" y="89"/>
                  </a:lnTo>
                  <a:lnTo>
                    <a:pt x="160" y="108"/>
                  </a:lnTo>
                  <a:lnTo>
                    <a:pt x="162" y="129"/>
                  </a:lnTo>
                  <a:lnTo>
                    <a:pt x="165" y="152"/>
                  </a:lnTo>
                  <a:lnTo>
                    <a:pt x="160" y="152"/>
                  </a:lnTo>
                  <a:lnTo>
                    <a:pt x="152" y="152"/>
                  </a:lnTo>
                  <a:lnTo>
                    <a:pt x="145" y="152"/>
                  </a:lnTo>
                  <a:lnTo>
                    <a:pt x="140" y="150"/>
                  </a:lnTo>
                  <a:lnTo>
                    <a:pt x="140" y="135"/>
                  </a:lnTo>
                  <a:lnTo>
                    <a:pt x="139" y="120"/>
                  </a:lnTo>
                  <a:lnTo>
                    <a:pt x="136" y="105"/>
                  </a:lnTo>
                  <a:lnTo>
                    <a:pt x="134" y="90"/>
                  </a:lnTo>
                  <a:lnTo>
                    <a:pt x="132" y="89"/>
                  </a:lnTo>
                  <a:lnTo>
                    <a:pt x="131" y="89"/>
                  </a:lnTo>
                  <a:lnTo>
                    <a:pt x="130" y="90"/>
                  </a:lnTo>
                  <a:lnTo>
                    <a:pt x="130" y="99"/>
                  </a:lnTo>
                  <a:lnTo>
                    <a:pt x="131" y="110"/>
                  </a:lnTo>
                  <a:lnTo>
                    <a:pt x="132" y="126"/>
                  </a:lnTo>
                  <a:lnTo>
                    <a:pt x="134" y="150"/>
                  </a:lnTo>
                  <a:lnTo>
                    <a:pt x="128" y="150"/>
                  </a:lnTo>
                  <a:lnTo>
                    <a:pt x="121" y="150"/>
                  </a:lnTo>
                  <a:lnTo>
                    <a:pt x="114" y="150"/>
                  </a:lnTo>
                  <a:lnTo>
                    <a:pt x="108" y="150"/>
                  </a:lnTo>
                  <a:lnTo>
                    <a:pt x="107" y="145"/>
                  </a:lnTo>
                  <a:lnTo>
                    <a:pt x="105" y="136"/>
                  </a:lnTo>
                  <a:lnTo>
                    <a:pt x="105" y="125"/>
                  </a:lnTo>
                  <a:lnTo>
                    <a:pt x="104" y="115"/>
                  </a:lnTo>
                  <a:lnTo>
                    <a:pt x="103" y="115"/>
                  </a:lnTo>
                  <a:lnTo>
                    <a:pt x="102" y="115"/>
                  </a:lnTo>
                  <a:lnTo>
                    <a:pt x="100" y="115"/>
                  </a:lnTo>
                  <a:lnTo>
                    <a:pt x="99" y="115"/>
                  </a:lnTo>
                  <a:lnTo>
                    <a:pt x="99" y="122"/>
                  </a:lnTo>
                  <a:lnTo>
                    <a:pt x="99" y="131"/>
                  </a:lnTo>
                  <a:lnTo>
                    <a:pt x="99" y="141"/>
                  </a:lnTo>
                  <a:lnTo>
                    <a:pt x="97" y="150"/>
                  </a:lnTo>
                  <a:lnTo>
                    <a:pt x="92" y="150"/>
                  </a:lnTo>
                  <a:lnTo>
                    <a:pt x="85" y="148"/>
                  </a:lnTo>
                  <a:lnTo>
                    <a:pt x="81" y="148"/>
                  </a:lnTo>
                  <a:lnTo>
                    <a:pt x="74" y="148"/>
                  </a:lnTo>
                  <a:lnTo>
                    <a:pt x="72" y="136"/>
                  </a:lnTo>
                  <a:lnTo>
                    <a:pt x="72" y="124"/>
                  </a:lnTo>
                  <a:lnTo>
                    <a:pt x="72" y="112"/>
                  </a:lnTo>
                  <a:lnTo>
                    <a:pt x="67" y="101"/>
                  </a:lnTo>
                  <a:lnTo>
                    <a:pt x="66" y="109"/>
                  </a:lnTo>
                  <a:lnTo>
                    <a:pt x="66" y="122"/>
                  </a:lnTo>
                  <a:lnTo>
                    <a:pt x="66" y="137"/>
                  </a:lnTo>
                  <a:lnTo>
                    <a:pt x="67" y="148"/>
                  </a:lnTo>
                  <a:lnTo>
                    <a:pt x="57" y="150"/>
                  </a:lnTo>
                  <a:lnTo>
                    <a:pt x="51" y="150"/>
                  </a:lnTo>
                  <a:lnTo>
                    <a:pt x="47" y="148"/>
                  </a:lnTo>
                  <a:lnTo>
                    <a:pt x="42" y="147"/>
                  </a:lnTo>
                  <a:lnTo>
                    <a:pt x="42" y="141"/>
                  </a:lnTo>
                  <a:lnTo>
                    <a:pt x="42" y="133"/>
                  </a:lnTo>
                  <a:lnTo>
                    <a:pt x="41" y="126"/>
                  </a:lnTo>
                  <a:lnTo>
                    <a:pt x="37" y="121"/>
                  </a:lnTo>
                  <a:lnTo>
                    <a:pt x="35" y="126"/>
                  </a:lnTo>
                  <a:lnTo>
                    <a:pt x="34" y="133"/>
                  </a:lnTo>
                  <a:lnTo>
                    <a:pt x="35" y="141"/>
                  </a:lnTo>
                  <a:lnTo>
                    <a:pt x="35" y="148"/>
                  </a:lnTo>
                  <a:lnTo>
                    <a:pt x="19" y="147"/>
                  </a:lnTo>
                  <a:lnTo>
                    <a:pt x="13" y="142"/>
                  </a:lnTo>
                  <a:lnTo>
                    <a:pt x="10" y="132"/>
                  </a:lnTo>
                  <a:lnTo>
                    <a:pt x="9" y="115"/>
                  </a:lnTo>
                  <a:lnTo>
                    <a:pt x="6" y="110"/>
                  </a:lnTo>
                  <a:lnTo>
                    <a:pt x="3" y="103"/>
                  </a:lnTo>
                  <a:lnTo>
                    <a:pt x="0" y="96"/>
                  </a:lnTo>
                  <a:lnTo>
                    <a:pt x="0" y="91"/>
                  </a:lnTo>
                  <a:close/>
                </a:path>
              </a:pathLst>
            </a:custGeom>
            <a:solidFill>
              <a:srgbClr val="FFFF00"/>
            </a:solidFill>
            <a:ln w="9525">
              <a:noFill/>
              <a:round/>
              <a:headEnd/>
              <a:tailEnd/>
            </a:ln>
          </p:spPr>
          <p:txBody>
            <a:bodyPr/>
            <a:lstStyle/>
            <a:p>
              <a:endParaRPr lang="el-GR"/>
            </a:p>
          </p:txBody>
        </p:sp>
        <p:sp>
          <p:nvSpPr>
            <p:cNvPr id="41132" name="Freeform 917"/>
            <p:cNvSpPr>
              <a:spLocks/>
            </p:cNvSpPr>
            <p:nvPr/>
          </p:nvSpPr>
          <p:spPr bwMode="auto">
            <a:xfrm>
              <a:off x="4447" y="2183"/>
              <a:ext cx="29" cy="14"/>
            </a:xfrm>
            <a:custGeom>
              <a:avLst/>
              <a:gdLst>
                <a:gd name="T0" fmla="*/ 0 w 29"/>
                <a:gd name="T1" fmla="*/ 0 h 14"/>
                <a:gd name="T2" fmla="*/ 9 w 29"/>
                <a:gd name="T3" fmla="*/ 2 h 14"/>
                <a:gd name="T4" fmla="*/ 16 w 29"/>
                <a:gd name="T5" fmla="*/ 5 h 14"/>
                <a:gd name="T6" fmla="*/ 23 w 29"/>
                <a:gd name="T7" fmla="*/ 7 h 14"/>
                <a:gd name="T8" fmla="*/ 29 w 29"/>
                <a:gd name="T9" fmla="*/ 13 h 14"/>
                <a:gd name="T10" fmla="*/ 29 w 29"/>
                <a:gd name="T11" fmla="*/ 14 h 14"/>
                <a:gd name="T12" fmla="*/ 21 w 29"/>
                <a:gd name="T13" fmla="*/ 12 h 14"/>
                <a:gd name="T14" fmla="*/ 15 w 29"/>
                <a:gd name="T15" fmla="*/ 10 h 14"/>
                <a:gd name="T16" fmla="*/ 9 w 29"/>
                <a:gd name="T17" fmla="*/ 8 h 14"/>
                <a:gd name="T18" fmla="*/ 3 w 29"/>
                <a:gd name="T19" fmla="*/ 6 h 14"/>
                <a:gd name="T20" fmla="*/ 3 w 29"/>
                <a:gd name="T21" fmla="*/ 5 h 14"/>
                <a:gd name="T22" fmla="*/ 2 w 29"/>
                <a:gd name="T23" fmla="*/ 3 h 14"/>
                <a:gd name="T24" fmla="*/ 2 w 29"/>
                <a:gd name="T25" fmla="*/ 1 h 14"/>
                <a:gd name="T26" fmla="*/ 0 w 29"/>
                <a:gd name="T27" fmla="*/ 0 h 14"/>
                <a:gd name="T28" fmla="*/ 0 w 29"/>
                <a:gd name="T29" fmla="*/ 0 h 14"/>
                <a:gd name="T30" fmla="*/ 0 w 29"/>
                <a:gd name="T31" fmla="*/ 0 h 14"/>
                <a:gd name="T32" fmla="*/ 0 w 29"/>
                <a:gd name="T33" fmla="*/ 0 h 14"/>
                <a:gd name="T34" fmla="*/ 0 w 29"/>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14"/>
                <a:gd name="T56" fmla="*/ 29 w 29"/>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14">
                  <a:moveTo>
                    <a:pt x="0" y="0"/>
                  </a:moveTo>
                  <a:lnTo>
                    <a:pt x="9" y="2"/>
                  </a:lnTo>
                  <a:lnTo>
                    <a:pt x="16" y="5"/>
                  </a:lnTo>
                  <a:lnTo>
                    <a:pt x="23" y="7"/>
                  </a:lnTo>
                  <a:lnTo>
                    <a:pt x="29" y="13"/>
                  </a:lnTo>
                  <a:lnTo>
                    <a:pt x="29" y="14"/>
                  </a:lnTo>
                  <a:lnTo>
                    <a:pt x="21" y="12"/>
                  </a:lnTo>
                  <a:lnTo>
                    <a:pt x="15" y="10"/>
                  </a:lnTo>
                  <a:lnTo>
                    <a:pt x="9" y="8"/>
                  </a:lnTo>
                  <a:lnTo>
                    <a:pt x="3" y="6"/>
                  </a:lnTo>
                  <a:lnTo>
                    <a:pt x="3" y="5"/>
                  </a:lnTo>
                  <a:lnTo>
                    <a:pt x="2" y="3"/>
                  </a:lnTo>
                  <a:lnTo>
                    <a:pt x="2" y="1"/>
                  </a:lnTo>
                  <a:lnTo>
                    <a:pt x="0" y="0"/>
                  </a:lnTo>
                  <a:close/>
                </a:path>
              </a:pathLst>
            </a:custGeom>
            <a:solidFill>
              <a:srgbClr val="000000"/>
            </a:solidFill>
            <a:ln w="9525">
              <a:noFill/>
              <a:round/>
              <a:headEnd/>
              <a:tailEnd/>
            </a:ln>
          </p:spPr>
          <p:txBody>
            <a:bodyPr/>
            <a:lstStyle/>
            <a:p>
              <a:endParaRPr lang="el-GR"/>
            </a:p>
          </p:txBody>
        </p:sp>
        <p:sp>
          <p:nvSpPr>
            <p:cNvPr id="41133" name="Freeform 918"/>
            <p:cNvSpPr>
              <a:spLocks/>
            </p:cNvSpPr>
            <p:nvPr/>
          </p:nvSpPr>
          <p:spPr bwMode="auto">
            <a:xfrm>
              <a:off x="4446" y="2819"/>
              <a:ext cx="11" cy="8"/>
            </a:xfrm>
            <a:custGeom>
              <a:avLst/>
              <a:gdLst>
                <a:gd name="T0" fmla="*/ 1 w 11"/>
                <a:gd name="T1" fmla="*/ 2 h 8"/>
                <a:gd name="T2" fmla="*/ 5 w 11"/>
                <a:gd name="T3" fmla="*/ 0 h 8"/>
                <a:gd name="T4" fmla="*/ 9 w 11"/>
                <a:gd name="T5" fmla="*/ 1 h 8"/>
                <a:gd name="T6" fmla="*/ 10 w 11"/>
                <a:gd name="T7" fmla="*/ 3 h 8"/>
                <a:gd name="T8" fmla="*/ 11 w 11"/>
                <a:gd name="T9" fmla="*/ 7 h 8"/>
                <a:gd name="T10" fmla="*/ 10 w 11"/>
                <a:gd name="T11" fmla="*/ 7 h 8"/>
                <a:gd name="T12" fmla="*/ 8 w 11"/>
                <a:gd name="T13" fmla="*/ 7 h 8"/>
                <a:gd name="T14" fmla="*/ 6 w 11"/>
                <a:gd name="T15" fmla="*/ 8 h 8"/>
                <a:gd name="T16" fmla="*/ 4 w 11"/>
                <a:gd name="T17" fmla="*/ 8 h 8"/>
                <a:gd name="T18" fmla="*/ 1 w 11"/>
                <a:gd name="T19" fmla="*/ 6 h 8"/>
                <a:gd name="T20" fmla="*/ 1 w 11"/>
                <a:gd name="T21" fmla="*/ 3 h 8"/>
                <a:gd name="T22" fmla="*/ 0 w 11"/>
                <a:gd name="T23" fmla="*/ 3 h 8"/>
                <a:gd name="T24" fmla="*/ 1 w 11"/>
                <a:gd name="T25" fmla="*/ 2 h 8"/>
                <a:gd name="T26" fmla="*/ 1 w 11"/>
                <a:gd name="T27" fmla="*/ 2 h 8"/>
                <a:gd name="T28" fmla="*/ 1 w 11"/>
                <a:gd name="T29" fmla="*/ 2 h 8"/>
                <a:gd name="T30" fmla="*/ 1 w 11"/>
                <a:gd name="T31" fmla="*/ 2 h 8"/>
                <a:gd name="T32" fmla="*/ 1 w 11"/>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1" y="2"/>
                  </a:moveTo>
                  <a:lnTo>
                    <a:pt x="5" y="0"/>
                  </a:lnTo>
                  <a:lnTo>
                    <a:pt x="9" y="1"/>
                  </a:lnTo>
                  <a:lnTo>
                    <a:pt x="10" y="3"/>
                  </a:lnTo>
                  <a:lnTo>
                    <a:pt x="11" y="7"/>
                  </a:lnTo>
                  <a:lnTo>
                    <a:pt x="10" y="7"/>
                  </a:lnTo>
                  <a:lnTo>
                    <a:pt x="8" y="7"/>
                  </a:lnTo>
                  <a:lnTo>
                    <a:pt x="6" y="8"/>
                  </a:lnTo>
                  <a:lnTo>
                    <a:pt x="4" y="8"/>
                  </a:lnTo>
                  <a:lnTo>
                    <a:pt x="1" y="6"/>
                  </a:lnTo>
                  <a:lnTo>
                    <a:pt x="1" y="3"/>
                  </a:lnTo>
                  <a:lnTo>
                    <a:pt x="0" y="3"/>
                  </a:lnTo>
                  <a:lnTo>
                    <a:pt x="1" y="2"/>
                  </a:lnTo>
                  <a:close/>
                </a:path>
              </a:pathLst>
            </a:custGeom>
            <a:solidFill>
              <a:srgbClr val="000000"/>
            </a:solidFill>
            <a:ln w="9525">
              <a:noFill/>
              <a:round/>
              <a:headEnd/>
              <a:tailEnd/>
            </a:ln>
          </p:spPr>
          <p:txBody>
            <a:bodyPr/>
            <a:lstStyle/>
            <a:p>
              <a:endParaRPr lang="el-GR"/>
            </a:p>
          </p:txBody>
        </p:sp>
        <p:sp>
          <p:nvSpPr>
            <p:cNvPr id="41134" name="Freeform 919"/>
            <p:cNvSpPr>
              <a:spLocks/>
            </p:cNvSpPr>
            <p:nvPr/>
          </p:nvSpPr>
          <p:spPr bwMode="auto">
            <a:xfrm>
              <a:off x="4450" y="2337"/>
              <a:ext cx="10" cy="5"/>
            </a:xfrm>
            <a:custGeom>
              <a:avLst/>
              <a:gdLst>
                <a:gd name="T0" fmla="*/ 0 w 10"/>
                <a:gd name="T1" fmla="*/ 1 h 5"/>
                <a:gd name="T2" fmla="*/ 2 w 10"/>
                <a:gd name="T3" fmla="*/ 0 h 5"/>
                <a:gd name="T4" fmla="*/ 4 w 10"/>
                <a:gd name="T5" fmla="*/ 0 h 5"/>
                <a:gd name="T6" fmla="*/ 6 w 10"/>
                <a:gd name="T7" fmla="*/ 0 h 5"/>
                <a:gd name="T8" fmla="*/ 7 w 10"/>
                <a:gd name="T9" fmla="*/ 0 h 5"/>
                <a:gd name="T10" fmla="*/ 9 w 10"/>
                <a:gd name="T11" fmla="*/ 1 h 5"/>
                <a:gd name="T12" fmla="*/ 9 w 10"/>
                <a:gd name="T13" fmla="*/ 1 h 5"/>
                <a:gd name="T14" fmla="*/ 10 w 10"/>
                <a:gd name="T15" fmla="*/ 1 h 5"/>
                <a:gd name="T16" fmla="*/ 10 w 10"/>
                <a:gd name="T17" fmla="*/ 2 h 5"/>
                <a:gd name="T18" fmla="*/ 10 w 10"/>
                <a:gd name="T19" fmla="*/ 4 h 5"/>
                <a:gd name="T20" fmla="*/ 10 w 10"/>
                <a:gd name="T21" fmla="*/ 4 h 5"/>
                <a:gd name="T22" fmla="*/ 10 w 10"/>
                <a:gd name="T23" fmla="*/ 4 h 5"/>
                <a:gd name="T24" fmla="*/ 9 w 10"/>
                <a:gd name="T25" fmla="*/ 5 h 5"/>
                <a:gd name="T26" fmla="*/ 4 w 10"/>
                <a:gd name="T27" fmla="*/ 4 h 5"/>
                <a:gd name="T28" fmla="*/ 1 w 10"/>
                <a:gd name="T29" fmla="*/ 2 h 5"/>
                <a:gd name="T30" fmla="*/ 0 w 10"/>
                <a:gd name="T31" fmla="*/ 1 h 5"/>
                <a:gd name="T32" fmla="*/ 0 w 10"/>
                <a:gd name="T33" fmla="*/ 1 h 5"/>
                <a:gd name="T34" fmla="*/ 0 w 10"/>
                <a:gd name="T35" fmla="*/ 1 h 5"/>
                <a:gd name="T36" fmla="*/ 0 w 10"/>
                <a:gd name="T37" fmla="*/ 1 h 5"/>
                <a:gd name="T38" fmla="*/ 0 w 10"/>
                <a:gd name="T39" fmla="*/ 1 h 5"/>
                <a:gd name="T40" fmla="*/ 0 w 10"/>
                <a:gd name="T41" fmla="*/ 1 h 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
                <a:gd name="T65" fmla="*/ 10 w 10"/>
                <a:gd name="T66" fmla="*/ 5 h 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
                  <a:moveTo>
                    <a:pt x="0" y="1"/>
                  </a:moveTo>
                  <a:lnTo>
                    <a:pt x="2" y="0"/>
                  </a:lnTo>
                  <a:lnTo>
                    <a:pt x="4" y="0"/>
                  </a:lnTo>
                  <a:lnTo>
                    <a:pt x="6" y="0"/>
                  </a:lnTo>
                  <a:lnTo>
                    <a:pt x="7" y="0"/>
                  </a:lnTo>
                  <a:lnTo>
                    <a:pt x="9" y="1"/>
                  </a:lnTo>
                  <a:lnTo>
                    <a:pt x="10" y="1"/>
                  </a:lnTo>
                  <a:lnTo>
                    <a:pt x="10" y="2"/>
                  </a:lnTo>
                  <a:lnTo>
                    <a:pt x="10" y="4"/>
                  </a:lnTo>
                  <a:lnTo>
                    <a:pt x="9" y="5"/>
                  </a:lnTo>
                  <a:lnTo>
                    <a:pt x="4" y="4"/>
                  </a:lnTo>
                  <a:lnTo>
                    <a:pt x="1" y="2"/>
                  </a:lnTo>
                  <a:lnTo>
                    <a:pt x="0" y="1"/>
                  </a:lnTo>
                  <a:close/>
                </a:path>
              </a:pathLst>
            </a:custGeom>
            <a:solidFill>
              <a:srgbClr val="000000"/>
            </a:solidFill>
            <a:ln w="9525">
              <a:noFill/>
              <a:round/>
              <a:headEnd/>
              <a:tailEnd/>
            </a:ln>
          </p:spPr>
          <p:txBody>
            <a:bodyPr/>
            <a:lstStyle/>
            <a:p>
              <a:endParaRPr lang="el-GR"/>
            </a:p>
          </p:txBody>
        </p:sp>
        <p:sp>
          <p:nvSpPr>
            <p:cNvPr id="41135" name="Freeform 920"/>
            <p:cNvSpPr>
              <a:spLocks/>
            </p:cNvSpPr>
            <p:nvPr/>
          </p:nvSpPr>
          <p:spPr bwMode="auto">
            <a:xfrm>
              <a:off x="4457" y="2114"/>
              <a:ext cx="15" cy="8"/>
            </a:xfrm>
            <a:custGeom>
              <a:avLst/>
              <a:gdLst>
                <a:gd name="T0" fmla="*/ 0 w 15"/>
                <a:gd name="T1" fmla="*/ 0 h 8"/>
                <a:gd name="T2" fmla="*/ 5 w 15"/>
                <a:gd name="T3" fmla="*/ 0 h 8"/>
                <a:gd name="T4" fmla="*/ 9 w 15"/>
                <a:gd name="T5" fmla="*/ 1 h 8"/>
                <a:gd name="T6" fmla="*/ 11 w 15"/>
                <a:gd name="T7" fmla="*/ 1 h 8"/>
                <a:gd name="T8" fmla="*/ 15 w 15"/>
                <a:gd name="T9" fmla="*/ 2 h 8"/>
                <a:gd name="T10" fmla="*/ 15 w 15"/>
                <a:gd name="T11" fmla="*/ 3 h 8"/>
                <a:gd name="T12" fmla="*/ 15 w 15"/>
                <a:gd name="T13" fmla="*/ 4 h 8"/>
                <a:gd name="T14" fmla="*/ 15 w 15"/>
                <a:gd name="T15" fmla="*/ 7 h 8"/>
                <a:gd name="T16" fmla="*/ 15 w 15"/>
                <a:gd name="T17" fmla="*/ 8 h 8"/>
                <a:gd name="T18" fmla="*/ 13 w 15"/>
                <a:gd name="T19" fmla="*/ 7 h 8"/>
                <a:gd name="T20" fmla="*/ 9 w 15"/>
                <a:gd name="T21" fmla="*/ 6 h 8"/>
                <a:gd name="T22" fmla="*/ 5 w 15"/>
                <a:gd name="T23" fmla="*/ 4 h 8"/>
                <a:gd name="T24" fmla="*/ 0 w 15"/>
                <a:gd name="T25" fmla="*/ 3 h 8"/>
                <a:gd name="T26" fmla="*/ 0 w 15"/>
                <a:gd name="T27" fmla="*/ 2 h 8"/>
                <a:gd name="T28" fmla="*/ 0 w 15"/>
                <a:gd name="T29" fmla="*/ 1 h 8"/>
                <a:gd name="T30" fmla="*/ 0 w 15"/>
                <a:gd name="T31" fmla="*/ 1 h 8"/>
                <a:gd name="T32" fmla="*/ 0 w 15"/>
                <a:gd name="T33" fmla="*/ 0 h 8"/>
                <a:gd name="T34" fmla="*/ 0 w 15"/>
                <a:gd name="T35" fmla="*/ 0 h 8"/>
                <a:gd name="T36" fmla="*/ 0 w 15"/>
                <a:gd name="T37" fmla="*/ 0 h 8"/>
                <a:gd name="T38" fmla="*/ 0 w 15"/>
                <a:gd name="T39" fmla="*/ 0 h 8"/>
                <a:gd name="T40" fmla="*/ 0 w 15"/>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8"/>
                <a:gd name="T65" fmla="*/ 15 w 15"/>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8">
                  <a:moveTo>
                    <a:pt x="0" y="0"/>
                  </a:moveTo>
                  <a:lnTo>
                    <a:pt x="5" y="0"/>
                  </a:lnTo>
                  <a:lnTo>
                    <a:pt x="9" y="1"/>
                  </a:lnTo>
                  <a:lnTo>
                    <a:pt x="11" y="1"/>
                  </a:lnTo>
                  <a:lnTo>
                    <a:pt x="15" y="2"/>
                  </a:lnTo>
                  <a:lnTo>
                    <a:pt x="15" y="3"/>
                  </a:lnTo>
                  <a:lnTo>
                    <a:pt x="15" y="4"/>
                  </a:lnTo>
                  <a:lnTo>
                    <a:pt x="15" y="7"/>
                  </a:lnTo>
                  <a:lnTo>
                    <a:pt x="15" y="8"/>
                  </a:lnTo>
                  <a:lnTo>
                    <a:pt x="13" y="7"/>
                  </a:lnTo>
                  <a:lnTo>
                    <a:pt x="9" y="6"/>
                  </a:lnTo>
                  <a:lnTo>
                    <a:pt x="5" y="4"/>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136" name="Freeform 921"/>
            <p:cNvSpPr>
              <a:spLocks/>
            </p:cNvSpPr>
            <p:nvPr/>
          </p:nvSpPr>
          <p:spPr bwMode="auto">
            <a:xfrm>
              <a:off x="4452" y="2878"/>
              <a:ext cx="36" cy="17"/>
            </a:xfrm>
            <a:custGeom>
              <a:avLst/>
              <a:gdLst>
                <a:gd name="T0" fmla="*/ 0 w 36"/>
                <a:gd name="T1" fmla="*/ 12 h 17"/>
                <a:gd name="T2" fmla="*/ 10 w 36"/>
                <a:gd name="T3" fmla="*/ 11 h 17"/>
                <a:gd name="T4" fmla="*/ 16 w 36"/>
                <a:gd name="T5" fmla="*/ 9 h 17"/>
                <a:gd name="T6" fmla="*/ 24 w 36"/>
                <a:gd name="T7" fmla="*/ 6 h 17"/>
                <a:gd name="T8" fmla="*/ 34 w 36"/>
                <a:gd name="T9" fmla="*/ 0 h 17"/>
                <a:gd name="T10" fmla="*/ 35 w 36"/>
                <a:gd name="T11" fmla="*/ 1 h 17"/>
                <a:gd name="T12" fmla="*/ 36 w 36"/>
                <a:gd name="T13" fmla="*/ 2 h 17"/>
                <a:gd name="T14" fmla="*/ 36 w 36"/>
                <a:gd name="T15" fmla="*/ 4 h 17"/>
                <a:gd name="T16" fmla="*/ 36 w 36"/>
                <a:gd name="T17" fmla="*/ 5 h 17"/>
                <a:gd name="T18" fmla="*/ 28 w 36"/>
                <a:gd name="T19" fmla="*/ 10 h 17"/>
                <a:gd name="T20" fmla="*/ 20 w 36"/>
                <a:gd name="T21" fmla="*/ 15 h 17"/>
                <a:gd name="T22" fmla="*/ 11 w 36"/>
                <a:gd name="T23" fmla="*/ 17 h 17"/>
                <a:gd name="T24" fmla="*/ 0 w 36"/>
                <a:gd name="T25" fmla="*/ 17 h 17"/>
                <a:gd name="T26" fmla="*/ 0 w 36"/>
                <a:gd name="T27" fmla="*/ 16 h 17"/>
                <a:gd name="T28" fmla="*/ 0 w 36"/>
                <a:gd name="T29" fmla="*/ 15 h 17"/>
                <a:gd name="T30" fmla="*/ 0 w 36"/>
                <a:gd name="T31" fmla="*/ 13 h 17"/>
                <a:gd name="T32" fmla="*/ 0 w 36"/>
                <a:gd name="T33" fmla="*/ 12 h 17"/>
                <a:gd name="T34" fmla="*/ 0 w 36"/>
                <a:gd name="T35" fmla="*/ 12 h 17"/>
                <a:gd name="T36" fmla="*/ 0 w 36"/>
                <a:gd name="T37" fmla="*/ 12 h 17"/>
                <a:gd name="T38" fmla="*/ 0 w 36"/>
                <a:gd name="T39" fmla="*/ 12 h 17"/>
                <a:gd name="T40" fmla="*/ 0 w 36"/>
                <a:gd name="T41" fmla="*/ 12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7"/>
                <a:gd name="T65" fmla="*/ 36 w 36"/>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7">
                  <a:moveTo>
                    <a:pt x="0" y="12"/>
                  </a:moveTo>
                  <a:lnTo>
                    <a:pt x="10" y="11"/>
                  </a:lnTo>
                  <a:lnTo>
                    <a:pt x="16" y="9"/>
                  </a:lnTo>
                  <a:lnTo>
                    <a:pt x="24" y="6"/>
                  </a:lnTo>
                  <a:lnTo>
                    <a:pt x="34" y="0"/>
                  </a:lnTo>
                  <a:lnTo>
                    <a:pt x="35" y="1"/>
                  </a:lnTo>
                  <a:lnTo>
                    <a:pt x="36" y="2"/>
                  </a:lnTo>
                  <a:lnTo>
                    <a:pt x="36" y="4"/>
                  </a:lnTo>
                  <a:lnTo>
                    <a:pt x="36" y="5"/>
                  </a:lnTo>
                  <a:lnTo>
                    <a:pt x="28" y="10"/>
                  </a:lnTo>
                  <a:lnTo>
                    <a:pt x="20" y="15"/>
                  </a:lnTo>
                  <a:lnTo>
                    <a:pt x="11" y="17"/>
                  </a:lnTo>
                  <a:lnTo>
                    <a:pt x="0" y="17"/>
                  </a:lnTo>
                  <a:lnTo>
                    <a:pt x="0" y="16"/>
                  </a:lnTo>
                  <a:lnTo>
                    <a:pt x="0" y="15"/>
                  </a:lnTo>
                  <a:lnTo>
                    <a:pt x="0" y="13"/>
                  </a:lnTo>
                  <a:lnTo>
                    <a:pt x="0" y="12"/>
                  </a:lnTo>
                  <a:close/>
                </a:path>
              </a:pathLst>
            </a:custGeom>
            <a:solidFill>
              <a:srgbClr val="000000"/>
            </a:solidFill>
            <a:ln w="9525">
              <a:noFill/>
              <a:round/>
              <a:headEnd/>
              <a:tailEnd/>
            </a:ln>
          </p:spPr>
          <p:txBody>
            <a:bodyPr/>
            <a:lstStyle/>
            <a:p>
              <a:endParaRPr lang="el-GR"/>
            </a:p>
          </p:txBody>
        </p:sp>
        <p:sp>
          <p:nvSpPr>
            <p:cNvPr id="41137" name="Freeform 922"/>
            <p:cNvSpPr>
              <a:spLocks/>
            </p:cNvSpPr>
            <p:nvPr/>
          </p:nvSpPr>
          <p:spPr bwMode="auto">
            <a:xfrm>
              <a:off x="4456" y="2975"/>
              <a:ext cx="28" cy="14"/>
            </a:xfrm>
            <a:custGeom>
              <a:avLst/>
              <a:gdLst>
                <a:gd name="T0" fmla="*/ 0 w 28"/>
                <a:gd name="T1" fmla="*/ 9 h 14"/>
                <a:gd name="T2" fmla="*/ 9 w 28"/>
                <a:gd name="T3" fmla="*/ 7 h 14"/>
                <a:gd name="T4" fmla="*/ 16 w 28"/>
                <a:gd name="T5" fmla="*/ 4 h 14"/>
                <a:gd name="T6" fmla="*/ 22 w 28"/>
                <a:gd name="T7" fmla="*/ 2 h 14"/>
                <a:gd name="T8" fmla="*/ 28 w 28"/>
                <a:gd name="T9" fmla="*/ 0 h 14"/>
                <a:gd name="T10" fmla="*/ 28 w 28"/>
                <a:gd name="T11" fmla="*/ 2 h 14"/>
                <a:gd name="T12" fmla="*/ 28 w 28"/>
                <a:gd name="T13" fmla="*/ 3 h 14"/>
                <a:gd name="T14" fmla="*/ 28 w 28"/>
                <a:gd name="T15" fmla="*/ 5 h 14"/>
                <a:gd name="T16" fmla="*/ 28 w 28"/>
                <a:gd name="T17" fmla="*/ 7 h 14"/>
                <a:gd name="T18" fmla="*/ 24 w 28"/>
                <a:gd name="T19" fmla="*/ 9 h 14"/>
                <a:gd name="T20" fmla="*/ 15 w 28"/>
                <a:gd name="T21" fmla="*/ 13 h 14"/>
                <a:gd name="T22" fmla="*/ 5 w 28"/>
                <a:gd name="T23" fmla="*/ 14 h 14"/>
                <a:gd name="T24" fmla="*/ 0 w 28"/>
                <a:gd name="T25" fmla="*/ 9 h 14"/>
                <a:gd name="T26" fmla="*/ 0 w 28"/>
                <a:gd name="T27" fmla="*/ 9 h 14"/>
                <a:gd name="T28" fmla="*/ 0 w 28"/>
                <a:gd name="T29" fmla="*/ 9 h 14"/>
                <a:gd name="T30" fmla="*/ 0 w 28"/>
                <a:gd name="T31" fmla="*/ 9 h 14"/>
                <a:gd name="T32" fmla="*/ 0 w 28"/>
                <a:gd name="T33" fmla="*/ 9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14"/>
                <a:gd name="T53" fmla="*/ 28 w 28"/>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14">
                  <a:moveTo>
                    <a:pt x="0" y="9"/>
                  </a:moveTo>
                  <a:lnTo>
                    <a:pt x="9" y="7"/>
                  </a:lnTo>
                  <a:lnTo>
                    <a:pt x="16" y="4"/>
                  </a:lnTo>
                  <a:lnTo>
                    <a:pt x="22" y="2"/>
                  </a:lnTo>
                  <a:lnTo>
                    <a:pt x="28" y="0"/>
                  </a:lnTo>
                  <a:lnTo>
                    <a:pt x="28" y="2"/>
                  </a:lnTo>
                  <a:lnTo>
                    <a:pt x="28" y="3"/>
                  </a:lnTo>
                  <a:lnTo>
                    <a:pt x="28" y="5"/>
                  </a:lnTo>
                  <a:lnTo>
                    <a:pt x="28" y="7"/>
                  </a:lnTo>
                  <a:lnTo>
                    <a:pt x="24" y="9"/>
                  </a:lnTo>
                  <a:lnTo>
                    <a:pt x="15" y="13"/>
                  </a:lnTo>
                  <a:lnTo>
                    <a:pt x="5" y="14"/>
                  </a:lnTo>
                  <a:lnTo>
                    <a:pt x="0" y="9"/>
                  </a:lnTo>
                  <a:close/>
                </a:path>
              </a:pathLst>
            </a:custGeom>
            <a:solidFill>
              <a:srgbClr val="000000"/>
            </a:solidFill>
            <a:ln w="9525">
              <a:noFill/>
              <a:round/>
              <a:headEnd/>
              <a:tailEnd/>
            </a:ln>
          </p:spPr>
          <p:txBody>
            <a:bodyPr/>
            <a:lstStyle/>
            <a:p>
              <a:endParaRPr lang="el-GR"/>
            </a:p>
          </p:txBody>
        </p:sp>
        <p:sp>
          <p:nvSpPr>
            <p:cNvPr id="41138" name="Freeform 923"/>
            <p:cNvSpPr>
              <a:spLocks/>
            </p:cNvSpPr>
            <p:nvPr/>
          </p:nvSpPr>
          <p:spPr bwMode="auto">
            <a:xfrm>
              <a:off x="4470" y="2242"/>
              <a:ext cx="6" cy="7"/>
            </a:xfrm>
            <a:custGeom>
              <a:avLst/>
              <a:gdLst>
                <a:gd name="T0" fmla="*/ 0 w 6"/>
                <a:gd name="T1" fmla="*/ 1 h 7"/>
                <a:gd name="T2" fmla="*/ 1 w 6"/>
                <a:gd name="T3" fmla="*/ 0 h 7"/>
                <a:gd name="T4" fmla="*/ 1 w 6"/>
                <a:gd name="T5" fmla="*/ 0 h 7"/>
                <a:gd name="T6" fmla="*/ 3 w 6"/>
                <a:gd name="T7" fmla="*/ 1 h 7"/>
                <a:gd name="T8" fmla="*/ 6 w 6"/>
                <a:gd name="T9" fmla="*/ 2 h 7"/>
                <a:gd name="T10" fmla="*/ 6 w 6"/>
                <a:gd name="T11" fmla="*/ 4 h 7"/>
                <a:gd name="T12" fmla="*/ 6 w 6"/>
                <a:gd name="T13" fmla="*/ 5 h 7"/>
                <a:gd name="T14" fmla="*/ 6 w 6"/>
                <a:gd name="T15" fmla="*/ 6 h 7"/>
                <a:gd name="T16" fmla="*/ 6 w 6"/>
                <a:gd name="T17" fmla="*/ 7 h 7"/>
                <a:gd name="T18" fmla="*/ 5 w 6"/>
                <a:gd name="T19" fmla="*/ 6 h 7"/>
                <a:gd name="T20" fmla="*/ 3 w 6"/>
                <a:gd name="T21" fmla="*/ 6 h 7"/>
                <a:gd name="T22" fmla="*/ 1 w 6"/>
                <a:gd name="T23" fmla="*/ 6 h 7"/>
                <a:gd name="T24" fmla="*/ 0 w 6"/>
                <a:gd name="T25" fmla="*/ 6 h 7"/>
                <a:gd name="T26" fmla="*/ 0 w 6"/>
                <a:gd name="T27" fmla="*/ 5 h 7"/>
                <a:gd name="T28" fmla="*/ 0 w 6"/>
                <a:gd name="T29" fmla="*/ 4 h 7"/>
                <a:gd name="T30" fmla="*/ 0 w 6"/>
                <a:gd name="T31" fmla="*/ 2 h 7"/>
                <a:gd name="T32" fmla="*/ 0 w 6"/>
                <a:gd name="T33" fmla="*/ 1 h 7"/>
                <a:gd name="T34" fmla="*/ 0 w 6"/>
                <a:gd name="T35" fmla="*/ 1 h 7"/>
                <a:gd name="T36" fmla="*/ 0 w 6"/>
                <a:gd name="T37" fmla="*/ 1 h 7"/>
                <a:gd name="T38" fmla="*/ 0 w 6"/>
                <a:gd name="T39" fmla="*/ 1 h 7"/>
                <a:gd name="T40" fmla="*/ 0 w 6"/>
                <a:gd name="T41" fmla="*/ 1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7"/>
                <a:gd name="T65" fmla="*/ 6 w 6"/>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7">
                  <a:moveTo>
                    <a:pt x="0" y="1"/>
                  </a:moveTo>
                  <a:lnTo>
                    <a:pt x="1" y="0"/>
                  </a:lnTo>
                  <a:lnTo>
                    <a:pt x="3" y="1"/>
                  </a:lnTo>
                  <a:lnTo>
                    <a:pt x="6" y="2"/>
                  </a:lnTo>
                  <a:lnTo>
                    <a:pt x="6" y="4"/>
                  </a:lnTo>
                  <a:lnTo>
                    <a:pt x="6" y="5"/>
                  </a:lnTo>
                  <a:lnTo>
                    <a:pt x="6" y="6"/>
                  </a:lnTo>
                  <a:lnTo>
                    <a:pt x="6" y="7"/>
                  </a:lnTo>
                  <a:lnTo>
                    <a:pt x="5" y="6"/>
                  </a:lnTo>
                  <a:lnTo>
                    <a:pt x="3" y="6"/>
                  </a:lnTo>
                  <a:lnTo>
                    <a:pt x="1" y="6"/>
                  </a:lnTo>
                  <a:lnTo>
                    <a:pt x="0" y="6"/>
                  </a:lnTo>
                  <a:lnTo>
                    <a:pt x="0" y="5"/>
                  </a:lnTo>
                  <a:lnTo>
                    <a:pt x="0" y="4"/>
                  </a:lnTo>
                  <a:lnTo>
                    <a:pt x="0" y="2"/>
                  </a:lnTo>
                  <a:lnTo>
                    <a:pt x="0" y="1"/>
                  </a:lnTo>
                  <a:close/>
                </a:path>
              </a:pathLst>
            </a:custGeom>
            <a:solidFill>
              <a:srgbClr val="000000"/>
            </a:solidFill>
            <a:ln w="9525">
              <a:noFill/>
              <a:round/>
              <a:headEnd/>
              <a:tailEnd/>
            </a:ln>
          </p:spPr>
          <p:txBody>
            <a:bodyPr/>
            <a:lstStyle/>
            <a:p>
              <a:endParaRPr lang="el-GR"/>
            </a:p>
          </p:txBody>
        </p:sp>
        <p:sp>
          <p:nvSpPr>
            <p:cNvPr id="41139" name="Freeform 924"/>
            <p:cNvSpPr>
              <a:spLocks/>
            </p:cNvSpPr>
            <p:nvPr/>
          </p:nvSpPr>
          <p:spPr bwMode="auto">
            <a:xfrm>
              <a:off x="4476" y="2146"/>
              <a:ext cx="18" cy="11"/>
            </a:xfrm>
            <a:custGeom>
              <a:avLst/>
              <a:gdLst>
                <a:gd name="T0" fmla="*/ 0 w 18"/>
                <a:gd name="T1" fmla="*/ 0 h 11"/>
                <a:gd name="T2" fmla="*/ 5 w 18"/>
                <a:gd name="T3" fmla="*/ 1 h 11"/>
                <a:gd name="T4" fmla="*/ 8 w 18"/>
                <a:gd name="T5" fmla="*/ 2 h 11"/>
                <a:gd name="T6" fmla="*/ 12 w 18"/>
                <a:gd name="T7" fmla="*/ 3 h 11"/>
                <a:gd name="T8" fmla="*/ 18 w 18"/>
                <a:gd name="T9" fmla="*/ 6 h 11"/>
                <a:gd name="T10" fmla="*/ 18 w 18"/>
                <a:gd name="T11" fmla="*/ 7 h 11"/>
                <a:gd name="T12" fmla="*/ 18 w 18"/>
                <a:gd name="T13" fmla="*/ 8 h 11"/>
                <a:gd name="T14" fmla="*/ 18 w 18"/>
                <a:gd name="T15" fmla="*/ 9 h 11"/>
                <a:gd name="T16" fmla="*/ 18 w 18"/>
                <a:gd name="T17" fmla="*/ 11 h 11"/>
                <a:gd name="T18" fmla="*/ 15 w 18"/>
                <a:gd name="T19" fmla="*/ 11 h 11"/>
                <a:gd name="T20" fmla="*/ 10 w 18"/>
                <a:gd name="T21" fmla="*/ 9 h 11"/>
                <a:gd name="T22" fmla="*/ 6 w 18"/>
                <a:gd name="T23" fmla="*/ 7 h 11"/>
                <a:gd name="T24" fmla="*/ 0 w 18"/>
                <a:gd name="T25" fmla="*/ 5 h 11"/>
                <a:gd name="T26" fmla="*/ 0 w 18"/>
                <a:gd name="T27" fmla="*/ 3 h 11"/>
                <a:gd name="T28" fmla="*/ 0 w 18"/>
                <a:gd name="T29" fmla="*/ 2 h 11"/>
                <a:gd name="T30" fmla="*/ 0 w 18"/>
                <a:gd name="T31" fmla="*/ 1 h 11"/>
                <a:gd name="T32" fmla="*/ 0 w 18"/>
                <a:gd name="T33" fmla="*/ 0 h 11"/>
                <a:gd name="T34" fmla="*/ 0 w 18"/>
                <a:gd name="T35" fmla="*/ 0 h 11"/>
                <a:gd name="T36" fmla="*/ 0 w 18"/>
                <a:gd name="T37" fmla="*/ 0 h 11"/>
                <a:gd name="T38" fmla="*/ 0 w 18"/>
                <a:gd name="T39" fmla="*/ 0 h 11"/>
                <a:gd name="T40" fmla="*/ 0 w 1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1"/>
                <a:gd name="T65" fmla="*/ 18 w 1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1">
                  <a:moveTo>
                    <a:pt x="0" y="0"/>
                  </a:moveTo>
                  <a:lnTo>
                    <a:pt x="5" y="1"/>
                  </a:lnTo>
                  <a:lnTo>
                    <a:pt x="8" y="2"/>
                  </a:lnTo>
                  <a:lnTo>
                    <a:pt x="12" y="3"/>
                  </a:lnTo>
                  <a:lnTo>
                    <a:pt x="18" y="6"/>
                  </a:lnTo>
                  <a:lnTo>
                    <a:pt x="18" y="7"/>
                  </a:lnTo>
                  <a:lnTo>
                    <a:pt x="18" y="8"/>
                  </a:lnTo>
                  <a:lnTo>
                    <a:pt x="18" y="9"/>
                  </a:lnTo>
                  <a:lnTo>
                    <a:pt x="18" y="11"/>
                  </a:lnTo>
                  <a:lnTo>
                    <a:pt x="15" y="11"/>
                  </a:lnTo>
                  <a:lnTo>
                    <a:pt x="10" y="9"/>
                  </a:lnTo>
                  <a:lnTo>
                    <a:pt x="6" y="7"/>
                  </a:lnTo>
                  <a:lnTo>
                    <a:pt x="0" y="5"/>
                  </a:lnTo>
                  <a:lnTo>
                    <a:pt x="0" y="3"/>
                  </a:lnTo>
                  <a:lnTo>
                    <a:pt x="0" y="2"/>
                  </a:lnTo>
                  <a:lnTo>
                    <a:pt x="0" y="1"/>
                  </a:lnTo>
                  <a:lnTo>
                    <a:pt x="0" y="0"/>
                  </a:lnTo>
                  <a:close/>
                </a:path>
              </a:pathLst>
            </a:custGeom>
            <a:solidFill>
              <a:srgbClr val="000000"/>
            </a:solidFill>
            <a:ln w="9525">
              <a:noFill/>
              <a:round/>
              <a:headEnd/>
              <a:tailEnd/>
            </a:ln>
          </p:spPr>
          <p:txBody>
            <a:bodyPr/>
            <a:lstStyle/>
            <a:p>
              <a:endParaRPr lang="el-GR"/>
            </a:p>
          </p:txBody>
        </p:sp>
        <p:sp>
          <p:nvSpPr>
            <p:cNvPr id="41140" name="Freeform 925"/>
            <p:cNvSpPr>
              <a:spLocks/>
            </p:cNvSpPr>
            <p:nvPr/>
          </p:nvSpPr>
          <p:spPr bwMode="auto">
            <a:xfrm>
              <a:off x="4472" y="3017"/>
              <a:ext cx="11" cy="8"/>
            </a:xfrm>
            <a:custGeom>
              <a:avLst/>
              <a:gdLst>
                <a:gd name="T0" fmla="*/ 0 w 11"/>
                <a:gd name="T1" fmla="*/ 3 h 8"/>
                <a:gd name="T2" fmla="*/ 5 w 11"/>
                <a:gd name="T3" fmla="*/ 2 h 8"/>
                <a:gd name="T4" fmla="*/ 9 w 11"/>
                <a:gd name="T5" fmla="*/ 0 h 8"/>
                <a:gd name="T6" fmla="*/ 11 w 11"/>
                <a:gd name="T7" fmla="*/ 3 h 8"/>
                <a:gd name="T8" fmla="*/ 11 w 11"/>
                <a:gd name="T9" fmla="*/ 7 h 8"/>
                <a:gd name="T10" fmla="*/ 9 w 11"/>
                <a:gd name="T11" fmla="*/ 8 h 8"/>
                <a:gd name="T12" fmla="*/ 8 w 11"/>
                <a:gd name="T13" fmla="*/ 8 h 8"/>
                <a:gd name="T14" fmla="*/ 5 w 11"/>
                <a:gd name="T15" fmla="*/ 8 h 8"/>
                <a:gd name="T16" fmla="*/ 0 w 11"/>
                <a:gd name="T17" fmla="*/ 8 h 8"/>
                <a:gd name="T18" fmla="*/ 0 w 11"/>
                <a:gd name="T19" fmla="*/ 7 h 8"/>
                <a:gd name="T20" fmla="*/ 0 w 11"/>
                <a:gd name="T21" fmla="*/ 5 h 8"/>
                <a:gd name="T22" fmla="*/ 0 w 11"/>
                <a:gd name="T23" fmla="*/ 4 h 8"/>
                <a:gd name="T24" fmla="*/ 0 w 11"/>
                <a:gd name="T25" fmla="*/ 3 h 8"/>
                <a:gd name="T26" fmla="*/ 0 w 11"/>
                <a:gd name="T27" fmla="*/ 3 h 8"/>
                <a:gd name="T28" fmla="*/ 0 w 11"/>
                <a:gd name="T29" fmla="*/ 3 h 8"/>
                <a:gd name="T30" fmla="*/ 0 w 11"/>
                <a:gd name="T31" fmla="*/ 3 h 8"/>
                <a:gd name="T32" fmla="*/ 0 w 11"/>
                <a:gd name="T33" fmla="*/ 3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8"/>
                <a:gd name="T53" fmla="*/ 11 w 11"/>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8">
                  <a:moveTo>
                    <a:pt x="0" y="3"/>
                  </a:moveTo>
                  <a:lnTo>
                    <a:pt x="5" y="2"/>
                  </a:lnTo>
                  <a:lnTo>
                    <a:pt x="9" y="0"/>
                  </a:lnTo>
                  <a:lnTo>
                    <a:pt x="11" y="3"/>
                  </a:lnTo>
                  <a:lnTo>
                    <a:pt x="11" y="7"/>
                  </a:lnTo>
                  <a:lnTo>
                    <a:pt x="9" y="8"/>
                  </a:lnTo>
                  <a:lnTo>
                    <a:pt x="8" y="8"/>
                  </a:lnTo>
                  <a:lnTo>
                    <a:pt x="5" y="8"/>
                  </a:lnTo>
                  <a:lnTo>
                    <a:pt x="0" y="8"/>
                  </a:lnTo>
                  <a:lnTo>
                    <a:pt x="0" y="7"/>
                  </a:lnTo>
                  <a:lnTo>
                    <a:pt x="0" y="5"/>
                  </a:lnTo>
                  <a:lnTo>
                    <a:pt x="0" y="4"/>
                  </a:lnTo>
                  <a:lnTo>
                    <a:pt x="0" y="3"/>
                  </a:lnTo>
                  <a:close/>
                </a:path>
              </a:pathLst>
            </a:custGeom>
            <a:solidFill>
              <a:srgbClr val="000000"/>
            </a:solidFill>
            <a:ln w="9525">
              <a:noFill/>
              <a:round/>
              <a:headEnd/>
              <a:tailEnd/>
            </a:ln>
          </p:spPr>
          <p:txBody>
            <a:bodyPr/>
            <a:lstStyle/>
            <a:p>
              <a:endParaRPr lang="el-GR"/>
            </a:p>
          </p:txBody>
        </p:sp>
        <p:sp>
          <p:nvSpPr>
            <p:cNvPr id="41141" name="Freeform 926"/>
            <p:cNvSpPr>
              <a:spLocks/>
            </p:cNvSpPr>
            <p:nvPr/>
          </p:nvSpPr>
          <p:spPr bwMode="auto">
            <a:xfrm>
              <a:off x="4482" y="2811"/>
              <a:ext cx="17" cy="9"/>
            </a:xfrm>
            <a:custGeom>
              <a:avLst/>
              <a:gdLst>
                <a:gd name="T0" fmla="*/ 0 w 17"/>
                <a:gd name="T1" fmla="*/ 4 h 9"/>
                <a:gd name="T2" fmla="*/ 6 w 17"/>
                <a:gd name="T3" fmla="*/ 3 h 9"/>
                <a:gd name="T4" fmla="*/ 10 w 17"/>
                <a:gd name="T5" fmla="*/ 1 h 9"/>
                <a:gd name="T6" fmla="*/ 14 w 17"/>
                <a:gd name="T7" fmla="*/ 1 h 9"/>
                <a:gd name="T8" fmla="*/ 17 w 17"/>
                <a:gd name="T9" fmla="*/ 0 h 9"/>
                <a:gd name="T10" fmla="*/ 17 w 17"/>
                <a:gd name="T11" fmla="*/ 1 h 9"/>
                <a:gd name="T12" fmla="*/ 17 w 17"/>
                <a:gd name="T13" fmla="*/ 1 h 9"/>
                <a:gd name="T14" fmla="*/ 17 w 17"/>
                <a:gd name="T15" fmla="*/ 3 h 9"/>
                <a:gd name="T16" fmla="*/ 17 w 17"/>
                <a:gd name="T17" fmla="*/ 4 h 9"/>
                <a:gd name="T18" fmla="*/ 14 w 17"/>
                <a:gd name="T19" fmla="*/ 6 h 9"/>
                <a:gd name="T20" fmla="*/ 10 w 17"/>
                <a:gd name="T21" fmla="*/ 8 h 9"/>
                <a:gd name="T22" fmla="*/ 6 w 17"/>
                <a:gd name="T23" fmla="*/ 9 h 9"/>
                <a:gd name="T24" fmla="*/ 0 w 17"/>
                <a:gd name="T25" fmla="*/ 8 h 9"/>
                <a:gd name="T26" fmla="*/ 0 w 17"/>
                <a:gd name="T27" fmla="*/ 8 h 9"/>
                <a:gd name="T28" fmla="*/ 0 w 17"/>
                <a:gd name="T29" fmla="*/ 6 h 9"/>
                <a:gd name="T30" fmla="*/ 0 w 17"/>
                <a:gd name="T31" fmla="*/ 5 h 9"/>
                <a:gd name="T32" fmla="*/ 0 w 17"/>
                <a:gd name="T33" fmla="*/ 4 h 9"/>
                <a:gd name="T34" fmla="*/ 0 w 17"/>
                <a:gd name="T35" fmla="*/ 4 h 9"/>
                <a:gd name="T36" fmla="*/ 0 w 17"/>
                <a:gd name="T37" fmla="*/ 4 h 9"/>
                <a:gd name="T38" fmla="*/ 0 w 17"/>
                <a:gd name="T39" fmla="*/ 4 h 9"/>
                <a:gd name="T40" fmla="*/ 0 w 17"/>
                <a:gd name="T41" fmla="*/ 4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9"/>
                <a:gd name="T65" fmla="*/ 17 w 17"/>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9">
                  <a:moveTo>
                    <a:pt x="0" y="4"/>
                  </a:moveTo>
                  <a:lnTo>
                    <a:pt x="6" y="3"/>
                  </a:lnTo>
                  <a:lnTo>
                    <a:pt x="10" y="1"/>
                  </a:lnTo>
                  <a:lnTo>
                    <a:pt x="14" y="1"/>
                  </a:lnTo>
                  <a:lnTo>
                    <a:pt x="17" y="0"/>
                  </a:lnTo>
                  <a:lnTo>
                    <a:pt x="17" y="1"/>
                  </a:lnTo>
                  <a:lnTo>
                    <a:pt x="17" y="3"/>
                  </a:lnTo>
                  <a:lnTo>
                    <a:pt x="17" y="4"/>
                  </a:lnTo>
                  <a:lnTo>
                    <a:pt x="14" y="6"/>
                  </a:lnTo>
                  <a:lnTo>
                    <a:pt x="10" y="8"/>
                  </a:lnTo>
                  <a:lnTo>
                    <a:pt x="6" y="9"/>
                  </a:lnTo>
                  <a:lnTo>
                    <a:pt x="0" y="8"/>
                  </a:lnTo>
                  <a:lnTo>
                    <a:pt x="0" y="6"/>
                  </a:lnTo>
                  <a:lnTo>
                    <a:pt x="0" y="5"/>
                  </a:lnTo>
                  <a:lnTo>
                    <a:pt x="0" y="4"/>
                  </a:lnTo>
                  <a:close/>
                </a:path>
              </a:pathLst>
            </a:custGeom>
            <a:solidFill>
              <a:srgbClr val="000000"/>
            </a:solidFill>
            <a:ln w="9525">
              <a:noFill/>
              <a:round/>
              <a:headEnd/>
              <a:tailEnd/>
            </a:ln>
          </p:spPr>
          <p:txBody>
            <a:bodyPr/>
            <a:lstStyle/>
            <a:p>
              <a:endParaRPr lang="el-GR"/>
            </a:p>
          </p:txBody>
        </p:sp>
        <p:sp>
          <p:nvSpPr>
            <p:cNvPr id="41142" name="Freeform 927"/>
            <p:cNvSpPr>
              <a:spLocks/>
            </p:cNvSpPr>
            <p:nvPr/>
          </p:nvSpPr>
          <p:spPr bwMode="auto">
            <a:xfrm>
              <a:off x="4505" y="2097"/>
              <a:ext cx="25" cy="13"/>
            </a:xfrm>
            <a:custGeom>
              <a:avLst/>
              <a:gdLst>
                <a:gd name="T0" fmla="*/ 0 w 25"/>
                <a:gd name="T1" fmla="*/ 0 h 13"/>
                <a:gd name="T2" fmla="*/ 8 w 25"/>
                <a:gd name="T3" fmla="*/ 2 h 13"/>
                <a:gd name="T4" fmla="*/ 15 w 25"/>
                <a:gd name="T5" fmla="*/ 3 h 13"/>
                <a:gd name="T6" fmla="*/ 20 w 25"/>
                <a:gd name="T7" fmla="*/ 7 h 13"/>
                <a:gd name="T8" fmla="*/ 25 w 25"/>
                <a:gd name="T9" fmla="*/ 12 h 13"/>
                <a:gd name="T10" fmla="*/ 20 w 25"/>
                <a:gd name="T11" fmla="*/ 13 h 13"/>
                <a:gd name="T12" fmla="*/ 12 w 25"/>
                <a:gd name="T13" fmla="*/ 9 h 13"/>
                <a:gd name="T14" fmla="*/ 3 w 25"/>
                <a:gd name="T15" fmla="*/ 4 h 13"/>
                <a:gd name="T16" fmla="*/ 0 w 25"/>
                <a:gd name="T17" fmla="*/ 0 h 13"/>
                <a:gd name="T18" fmla="*/ 0 w 25"/>
                <a:gd name="T19" fmla="*/ 0 h 13"/>
                <a:gd name="T20" fmla="*/ 0 w 25"/>
                <a:gd name="T21" fmla="*/ 0 h 13"/>
                <a:gd name="T22" fmla="*/ 0 w 25"/>
                <a:gd name="T23" fmla="*/ 0 h 13"/>
                <a:gd name="T24" fmla="*/ 0 w 25"/>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3"/>
                <a:gd name="T41" fmla="*/ 25 w 2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3">
                  <a:moveTo>
                    <a:pt x="0" y="0"/>
                  </a:moveTo>
                  <a:lnTo>
                    <a:pt x="8" y="2"/>
                  </a:lnTo>
                  <a:lnTo>
                    <a:pt x="15" y="3"/>
                  </a:lnTo>
                  <a:lnTo>
                    <a:pt x="20" y="7"/>
                  </a:lnTo>
                  <a:lnTo>
                    <a:pt x="25" y="12"/>
                  </a:lnTo>
                  <a:lnTo>
                    <a:pt x="20" y="13"/>
                  </a:lnTo>
                  <a:lnTo>
                    <a:pt x="12" y="9"/>
                  </a:lnTo>
                  <a:lnTo>
                    <a:pt x="3" y="4"/>
                  </a:lnTo>
                  <a:lnTo>
                    <a:pt x="0" y="0"/>
                  </a:lnTo>
                  <a:close/>
                </a:path>
              </a:pathLst>
            </a:custGeom>
            <a:solidFill>
              <a:srgbClr val="000000"/>
            </a:solidFill>
            <a:ln w="9525">
              <a:noFill/>
              <a:round/>
              <a:headEnd/>
              <a:tailEnd/>
            </a:ln>
          </p:spPr>
          <p:txBody>
            <a:bodyPr/>
            <a:lstStyle/>
            <a:p>
              <a:endParaRPr lang="el-GR"/>
            </a:p>
          </p:txBody>
        </p:sp>
        <p:sp>
          <p:nvSpPr>
            <p:cNvPr id="41143" name="Freeform 928"/>
            <p:cNvSpPr>
              <a:spLocks/>
            </p:cNvSpPr>
            <p:nvPr/>
          </p:nvSpPr>
          <p:spPr bwMode="auto">
            <a:xfrm>
              <a:off x="4507" y="2599"/>
              <a:ext cx="6" cy="10"/>
            </a:xfrm>
            <a:custGeom>
              <a:avLst/>
              <a:gdLst>
                <a:gd name="T0" fmla="*/ 0 w 6"/>
                <a:gd name="T1" fmla="*/ 5 h 10"/>
                <a:gd name="T2" fmla="*/ 2 w 6"/>
                <a:gd name="T3" fmla="*/ 1 h 10"/>
                <a:gd name="T4" fmla="*/ 3 w 6"/>
                <a:gd name="T5" fmla="*/ 0 h 10"/>
                <a:gd name="T6" fmla="*/ 5 w 6"/>
                <a:gd name="T7" fmla="*/ 0 h 10"/>
                <a:gd name="T8" fmla="*/ 6 w 6"/>
                <a:gd name="T9" fmla="*/ 0 h 10"/>
                <a:gd name="T10" fmla="*/ 6 w 6"/>
                <a:gd name="T11" fmla="*/ 2 h 10"/>
                <a:gd name="T12" fmla="*/ 6 w 6"/>
                <a:gd name="T13" fmla="*/ 5 h 10"/>
                <a:gd name="T14" fmla="*/ 5 w 6"/>
                <a:gd name="T15" fmla="*/ 7 h 10"/>
                <a:gd name="T16" fmla="*/ 5 w 6"/>
                <a:gd name="T17" fmla="*/ 10 h 10"/>
                <a:gd name="T18" fmla="*/ 3 w 6"/>
                <a:gd name="T19" fmla="*/ 10 h 10"/>
                <a:gd name="T20" fmla="*/ 2 w 6"/>
                <a:gd name="T21" fmla="*/ 10 h 10"/>
                <a:gd name="T22" fmla="*/ 1 w 6"/>
                <a:gd name="T23" fmla="*/ 10 h 10"/>
                <a:gd name="T24" fmla="*/ 0 w 6"/>
                <a:gd name="T25" fmla="*/ 10 h 10"/>
                <a:gd name="T26" fmla="*/ 0 w 6"/>
                <a:gd name="T27" fmla="*/ 8 h 10"/>
                <a:gd name="T28" fmla="*/ 0 w 6"/>
                <a:gd name="T29" fmla="*/ 7 h 10"/>
                <a:gd name="T30" fmla="*/ 0 w 6"/>
                <a:gd name="T31" fmla="*/ 6 h 10"/>
                <a:gd name="T32" fmla="*/ 0 w 6"/>
                <a:gd name="T33" fmla="*/ 5 h 10"/>
                <a:gd name="T34" fmla="*/ 0 w 6"/>
                <a:gd name="T35" fmla="*/ 5 h 10"/>
                <a:gd name="T36" fmla="*/ 0 w 6"/>
                <a:gd name="T37" fmla="*/ 5 h 10"/>
                <a:gd name="T38" fmla="*/ 0 w 6"/>
                <a:gd name="T39" fmla="*/ 5 h 10"/>
                <a:gd name="T40" fmla="*/ 0 w 6"/>
                <a:gd name="T41" fmla="*/ 5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10"/>
                <a:gd name="T65" fmla="*/ 6 w 6"/>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10">
                  <a:moveTo>
                    <a:pt x="0" y="5"/>
                  </a:moveTo>
                  <a:lnTo>
                    <a:pt x="2" y="1"/>
                  </a:lnTo>
                  <a:lnTo>
                    <a:pt x="3" y="0"/>
                  </a:lnTo>
                  <a:lnTo>
                    <a:pt x="5" y="0"/>
                  </a:lnTo>
                  <a:lnTo>
                    <a:pt x="6" y="0"/>
                  </a:lnTo>
                  <a:lnTo>
                    <a:pt x="6" y="2"/>
                  </a:lnTo>
                  <a:lnTo>
                    <a:pt x="6" y="5"/>
                  </a:lnTo>
                  <a:lnTo>
                    <a:pt x="5" y="7"/>
                  </a:lnTo>
                  <a:lnTo>
                    <a:pt x="5" y="10"/>
                  </a:lnTo>
                  <a:lnTo>
                    <a:pt x="3" y="10"/>
                  </a:lnTo>
                  <a:lnTo>
                    <a:pt x="2" y="10"/>
                  </a:lnTo>
                  <a:lnTo>
                    <a:pt x="1" y="10"/>
                  </a:lnTo>
                  <a:lnTo>
                    <a:pt x="0" y="10"/>
                  </a:lnTo>
                  <a:lnTo>
                    <a:pt x="0" y="8"/>
                  </a:lnTo>
                  <a:lnTo>
                    <a:pt x="0" y="7"/>
                  </a:lnTo>
                  <a:lnTo>
                    <a:pt x="0" y="6"/>
                  </a:lnTo>
                  <a:lnTo>
                    <a:pt x="0" y="5"/>
                  </a:lnTo>
                  <a:close/>
                </a:path>
              </a:pathLst>
            </a:custGeom>
            <a:solidFill>
              <a:srgbClr val="000000"/>
            </a:solidFill>
            <a:ln w="9525">
              <a:noFill/>
              <a:round/>
              <a:headEnd/>
              <a:tailEnd/>
            </a:ln>
          </p:spPr>
          <p:txBody>
            <a:bodyPr/>
            <a:lstStyle/>
            <a:p>
              <a:endParaRPr lang="el-GR"/>
            </a:p>
          </p:txBody>
        </p:sp>
        <p:sp>
          <p:nvSpPr>
            <p:cNvPr id="41144" name="Freeform 929"/>
            <p:cNvSpPr>
              <a:spLocks/>
            </p:cNvSpPr>
            <p:nvPr/>
          </p:nvSpPr>
          <p:spPr bwMode="auto">
            <a:xfrm>
              <a:off x="4519" y="2931"/>
              <a:ext cx="14" cy="9"/>
            </a:xfrm>
            <a:custGeom>
              <a:avLst/>
              <a:gdLst>
                <a:gd name="T0" fmla="*/ 0 w 14"/>
                <a:gd name="T1" fmla="*/ 4 h 9"/>
                <a:gd name="T2" fmla="*/ 3 w 14"/>
                <a:gd name="T3" fmla="*/ 2 h 9"/>
                <a:gd name="T4" fmla="*/ 9 w 14"/>
                <a:gd name="T5" fmla="*/ 0 h 9"/>
                <a:gd name="T6" fmla="*/ 14 w 14"/>
                <a:gd name="T7" fmla="*/ 1 h 9"/>
                <a:gd name="T8" fmla="*/ 14 w 14"/>
                <a:gd name="T9" fmla="*/ 6 h 9"/>
                <a:gd name="T10" fmla="*/ 11 w 14"/>
                <a:gd name="T11" fmla="*/ 7 h 9"/>
                <a:gd name="T12" fmla="*/ 9 w 14"/>
                <a:gd name="T13" fmla="*/ 9 h 9"/>
                <a:gd name="T14" fmla="*/ 5 w 14"/>
                <a:gd name="T15" fmla="*/ 9 h 9"/>
                <a:gd name="T16" fmla="*/ 0 w 14"/>
                <a:gd name="T17" fmla="*/ 9 h 9"/>
                <a:gd name="T18" fmla="*/ 0 w 14"/>
                <a:gd name="T19" fmla="*/ 7 h 9"/>
                <a:gd name="T20" fmla="*/ 0 w 14"/>
                <a:gd name="T21" fmla="*/ 6 h 9"/>
                <a:gd name="T22" fmla="*/ 0 w 14"/>
                <a:gd name="T23" fmla="*/ 5 h 9"/>
                <a:gd name="T24" fmla="*/ 0 w 14"/>
                <a:gd name="T25" fmla="*/ 4 h 9"/>
                <a:gd name="T26" fmla="*/ 0 w 14"/>
                <a:gd name="T27" fmla="*/ 4 h 9"/>
                <a:gd name="T28" fmla="*/ 0 w 14"/>
                <a:gd name="T29" fmla="*/ 4 h 9"/>
                <a:gd name="T30" fmla="*/ 0 w 14"/>
                <a:gd name="T31" fmla="*/ 4 h 9"/>
                <a:gd name="T32" fmla="*/ 0 w 14"/>
                <a:gd name="T33" fmla="*/ 4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9"/>
                <a:gd name="T53" fmla="*/ 14 w 14"/>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9">
                  <a:moveTo>
                    <a:pt x="0" y="4"/>
                  </a:moveTo>
                  <a:lnTo>
                    <a:pt x="3" y="2"/>
                  </a:lnTo>
                  <a:lnTo>
                    <a:pt x="9" y="0"/>
                  </a:lnTo>
                  <a:lnTo>
                    <a:pt x="14" y="1"/>
                  </a:lnTo>
                  <a:lnTo>
                    <a:pt x="14" y="6"/>
                  </a:lnTo>
                  <a:lnTo>
                    <a:pt x="11" y="7"/>
                  </a:lnTo>
                  <a:lnTo>
                    <a:pt x="9" y="9"/>
                  </a:lnTo>
                  <a:lnTo>
                    <a:pt x="5" y="9"/>
                  </a:lnTo>
                  <a:lnTo>
                    <a:pt x="0" y="9"/>
                  </a:lnTo>
                  <a:lnTo>
                    <a:pt x="0" y="7"/>
                  </a:lnTo>
                  <a:lnTo>
                    <a:pt x="0" y="6"/>
                  </a:lnTo>
                  <a:lnTo>
                    <a:pt x="0" y="5"/>
                  </a:lnTo>
                  <a:lnTo>
                    <a:pt x="0" y="4"/>
                  </a:lnTo>
                  <a:close/>
                </a:path>
              </a:pathLst>
            </a:custGeom>
            <a:solidFill>
              <a:srgbClr val="000000"/>
            </a:solidFill>
            <a:ln w="9525">
              <a:noFill/>
              <a:round/>
              <a:headEnd/>
              <a:tailEnd/>
            </a:ln>
          </p:spPr>
          <p:txBody>
            <a:bodyPr/>
            <a:lstStyle/>
            <a:p>
              <a:endParaRPr lang="el-GR"/>
            </a:p>
          </p:txBody>
        </p:sp>
        <p:sp>
          <p:nvSpPr>
            <p:cNvPr id="41145" name="Freeform 930"/>
            <p:cNvSpPr>
              <a:spLocks/>
            </p:cNvSpPr>
            <p:nvPr/>
          </p:nvSpPr>
          <p:spPr bwMode="auto">
            <a:xfrm>
              <a:off x="4524" y="2201"/>
              <a:ext cx="19" cy="13"/>
            </a:xfrm>
            <a:custGeom>
              <a:avLst/>
              <a:gdLst>
                <a:gd name="T0" fmla="*/ 0 w 19"/>
                <a:gd name="T1" fmla="*/ 0 h 13"/>
                <a:gd name="T2" fmla="*/ 6 w 19"/>
                <a:gd name="T3" fmla="*/ 3 h 13"/>
                <a:gd name="T4" fmla="*/ 11 w 19"/>
                <a:gd name="T5" fmla="*/ 4 h 13"/>
                <a:gd name="T6" fmla="*/ 14 w 19"/>
                <a:gd name="T7" fmla="*/ 6 h 13"/>
                <a:gd name="T8" fmla="*/ 19 w 19"/>
                <a:gd name="T9" fmla="*/ 9 h 13"/>
                <a:gd name="T10" fmla="*/ 17 w 19"/>
                <a:gd name="T11" fmla="*/ 9 h 13"/>
                <a:gd name="T12" fmla="*/ 17 w 19"/>
                <a:gd name="T13" fmla="*/ 10 h 13"/>
                <a:gd name="T14" fmla="*/ 17 w 19"/>
                <a:gd name="T15" fmla="*/ 11 h 13"/>
                <a:gd name="T16" fmla="*/ 17 w 19"/>
                <a:gd name="T17" fmla="*/ 13 h 13"/>
                <a:gd name="T18" fmla="*/ 12 w 19"/>
                <a:gd name="T19" fmla="*/ 11 h 13"/>
                <a:gd name="T20" fmla="*/ 10 w 19"/>
                <a:gd name="T21" fmla="*/ 11 h 13"/>
                <a:gd name="T22" fmla="*/ 6 w 19"/>
                <a:gd name="T23" fmla="*/ 9 h 13"/>
                <a:gd name="T24" fmla="*/ 1 w 19"/>
                <a:gd name="T25" fmla="*/ 6 h 13"/>
                <a:gd name="T26" fmla="*/ 0 w 19"/>
                <a:gd name="T27" fmla="*/ 5 h 13"/>
                <a:gd name="T28" fmla="*/ 0 w 19"/>
                <a:gd name="T29" fmla="*/ 4 h 13"/>
                <a:gd name="T30" fmla="*/ 0 w 19"/>
                <a:gd name="T31" fmla="*/ 1 h 13"/>
                <a:gd name="T32" fmla="*/ 0 w 19"/>
                <a:gd name="T33" fmla="*/ 0 h 13"/>
                <a:gd name="T34" fmla="*/ 0 w 19"/>
                <a:gd name="T35" fmla="*/ 0 h 13"/>
                <a:gd name="T36" fmla="*/ 0 w 19"/>
                <a:gd name="T37" fmla="*/ 0 h 13"/>
                <a:gd name="T38" fmla="*/ 0 w 19"/>
                <a:gd name="T39" fmla="*/ 0 h 13"/>
                <a:gd name="T40" fmla="*/ 0 w 1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3"/>
                <a:gd name="T65" fmla="*/ 19 w 1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3">
                  <a:moveTo>
                    <a:pt x="0" y="0"/>
                  </a:moveTo>
                  <a:lnTo>
                    <a:pt x="6" y="3"/>
                  </a:lnTo>
                  <a:lnTo>
                    <a:pt x="11" y="4"/>
                  </a:lnTo>
                  <a:lnTo>
                    <a:pt x="14" y="6"/>
                  </a:lnTo>
                  <a:lnTo>
                    <a:pt x="19" y="9"/>
                  </a:lnTo>
                  <a:lnTo>
                    <a:pt x="17" y="9"/>
                  </a:lnTo>
                  <a:lnTo>
                    <a:pt x="17" y="10"/>
                  </a:lnTo>
                  <a:lnTo>
                    <a:pt x="17" y="11"/>
                  </a:lnTo>
                  <a:lnTo>
                    <a:pt x="17" y="13"/>
                  </a:lnTo>
                  <a:lnTo>
                    <a:pt x="12" y="11"/>
                  </a:lnTo>
                  <a:lnTo>
                    <a:pt x="10" y="11"/>
                  </a:lnTo>
                  <a:lnTo>
                    <a:pt x="6" y="9"/>
                  </a:lnTo>
                  <a:lnTo>
                    <a:pt x="1" y="6"/>
                  </a:lnTo>
                  <a:lnTo>
                    <a:pt x="0" y="5"/>
                  </a:lnTo>
                  <a:lnTo>
                    <a:pt x="0" y="4"/>
                  </a:lnTo>
                  <a:lnTo>
                    <a:pt x="0" y="1"/>
                  </a:lnTo>
                  <a:lnTo>
                    <a:pt x="0" y="0"/>
                  </a:lnTo>
                  <a:close/>
                </a:path>
              </a:pathLst>
            </a:custGeom>
            <a:solidFill>
              <a:srgbClr val="000000"/>
            </a:solidFill>
            <a:ln w="9525">
              <a:noFill/>
              <a:round/>
              <a:headEnd/>
              <a:tailEnd/>
            </a:ln>
          </p:spPr>
          <p:txBody>
            <a:bodyPr/>
            <a:lstStyle/>
            <a:p>
              <a:endParaRPr lang="el-GR"/>
            </a:p>
          </p:txBody>
        </p:sp>
        <p:sp>
          <p:nvSpPr>
            <p:cNvPr id="41146" name="Freeform 931"/>
            <p:cNvSpPr>
              <a:spLocks/>
            </p:cNvSpPr>
            <p:nvPr/>
          </p:nvSpPr>
          <p:spPr bwMode="auto">
            <a:xfrm>
              <a:off x="4528" y="2260"/>
              <a:ext cx="28" cy="17"/>
            </a:xfrm>
            <a:custGeom>
              <a:avLst/>
              <a:gdLst>
                <a:gd name="T0" fmla="*/ 0 w 28"/>
                <a:gd name="T1" fmla="*/ 0 h 17"/>
                <a:gd name="T2" fmla="*/ 10 w 28"/>
                <a:gd name="T3" fmla="*/ 2 h 17"/>
                <a:gd name="T4" fmla="*/ 18 w 28"/>
                <a:gd name="T5" fmla="*/ 4 h 17"/>
                <a:gd name="T6" fmla="*/ 24 w 28"/>
                <a:gd name="T7" fmla="*/ 9 h 17"/>
                <a:gd name="T8" fmla="*/ 28 w 28"/>
                <a:gd name="T9" fmla="*/ 17 h 17"/>
                <a:gd name="T10" fmla="*/ 21 w 28"/>
                <a:gd name="T11" fmla="*/ 15 h 17"/>
                <a:gd name="T12" fmla="*/ 12 w 28"/>
                <a:gd name="T13" fmla="*/ 10 h 17"/>
                <a:gd name="T14" fmla="*/ 3 w 28"/>
                <a:gd name="T15" fmla="*/ 5 h 17"/>
                <a:gd name="T16" fmla="*/ 0 w 28"/>
                <a:gd name="T17" fmla="*/ 0 h 17"/>
                <a:gd name="T18" fmla="*/ 0 w 28"/>
                <a:gd name="T19" fmla="*/ 0 h 17"/>
                <a:gd name="T20" fmla="*/ 0 w 28"/>
                <a:gd name="T21" fmla="*/ 0 h 17"/>
                <a:gd name="T22" fmla="*/ 0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7"/>
                <a:gd name="T41" fmla="*/ 28 w 2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7">
                  <a:moveTo>
                    <a:pt x="0" y="0"/>
                  </a:moveTo>
                  <a:lnTo>
                    <a:pt x="10" y="2"/>
                  </a:lnTo>
                  <a:lnTo>
                    <a:pt x="18" y="4"/>
                  </a:lnTo>
                  <a:lnTo>
                    <a:pt x="24" y="9"/>
                  </a:lnTo>
                  <a:lnTo>
                    <a:pt x="28" y="17"/>
                  </a:lnTo>
                  <a:lnTo>
                    <a:pt x="21" y="15"/>
                  </a:lnTo>
                  <a:lnTo>
                    <a:pt x="12" y="10"/>
                  </a:lnTo>
                  <a:lnTo>
                    <a:pt x="3" y="5"/>
                  </a:lnTo>
                  <a:lnTo>
                    <a:pt x="0" y="0"/>
                  </a:lnTo>
                  <a:close/>
                </a:path>
              </a:pathLst>
            </a:custGeom>
            <a:solidFill>
              <a:srgbClr val="000000"/>
            </a:solidFill>
            <a:ln w="9525">
              <a:noFill/>
              <a:round/>
              <a:headEnd/>
              <a:tailEnd/>
            </a:ln>
          </p:spPr>
          <p:txBody>
            <a:bodyPr/>
            <a:lstStyle/>
            <a:p>
              <a:endParaRPr lang="el-GR"/>
            </a:p>
          </p:txBody>
        </p:sp>
        <p:sp>
          <p:nvSpPr>
            <p:cNvPr id="41147" name="Freeform 932"/>
            <p:cNvSpPr>
              <a:spLocks/>
            </p:cNvSpPr>
            <p:nvPr/>
          </p:nvSpPr>
          <p:spPr bwMode="auto">
            <a:xfrm>
              <a:off x="4533" y="2552"/>
              <a:ext cx="330" cy="357"/>
            </a:xfrm>
            <a:custGeom>
              <a:avLst/>
              <a:gdLst>
                <a:gd name="T0" fmla="*/ 58 w 330"/>
                <a:gd name="T1" fmla="*/ 91 h 357"/>
                <a:gd name="T2" fmla="*/ 86 w 330"/>
                <a:gd name="T3" fmla="*/ 0 h 357"/>
                <a:gd name="T4" fmla="*/ 97 w 330"/>
                <a:gd name="T5" fmla="*/ 21 h 357"/>
                <a:gd name="T6" fmla="*/ 94 w 330"/>
                <a:gd name="T7" fmla="*/ 53 h 357"/>
                <a:gd name="T8" fmla="*/ 106 w 330"/>
                <a:gd name="T9" fmla="*/ 0 h 357"/>
                <a:gd name="T10" fmla="*/ 138 w 330"/>
                <a:gd name="T11" fmla="*/ 6 h 357"/>
                <a:gd name="T12" fmla="*/ 138 w 330"/>
                <a:gd name="T13" fmla="*/ 30 h 357"/>
                <a:gd name="T14" fmla="*/ 146 w 330"/>
                <a:gd name="T15" fmla="*/ 7 h 357"/>
                <a:gd name="T16" fmla="*/ 168 w 330"/>
                <a:gd name="T17" fmla="*/ 1 h 357"/>
                <a:gd name="T18" fmla="*/ 190 w 330"/>
                <a:gd name="T19" fmla="*/ 6 h 357"/>
                <a:gd name="T20" fmla="*/ 189 w 330"/>
                <a:gd name="T21" fmla="*/ 28 h 357"/>
                <a:gd name="T22" fmla="*/ 196 w 330"/>
                <a:gd name="T23" fmla="*/ 10 h 357"/>
                <a:gd name="T24" fmla="*/ 227 w 330"/>
                <a:gd name="T25" fmla="*/ 2 h 357"/>
                <a:gd name="T26" fmla="*/ 211 w 330"/>
                <a:gd name="T27" fmla="*/ 72 h 357"/>
                <a:gd name="T28" fmla="*/ 227 w 330"/>
                <a:gd name="T29" fmla="*/ 38 h 357"/>
                <a:gd name="T30" fmla="*/ 256 w 330"/>
                <a:gd name="T31" fmla="*/ 4 h 357"/>
                <a:gd name="T32" fmla="*/ 257 w 330"/>
                <a:gd name="T33" fmla="*/ 34 h 357"/>
                <a:gd name="T34" fmla="*/ 263 w 330"/>
                <a:gd name="T35" fmla="*/ 28 h 357"/>
                <a:gd name="T36" fmla="*/ 278 w 330"/>
                <a:gd name="T37" fmla="*/ 5 h 357"/>
                <a:gd name="T38" fmla="*/ 278 w 330"/>
                <a:gd name="T39" fmla="*/ 36 h 357"/>
                <a:gd name="T40" fmla="*/ 277 w 330"/>
                <a:gd name="T41" fmla="*/ 51 h 357"/>
                <a:gd name="T42" fmla="*/ 298 w 330"/>
                <a:gd name="T43" fmla="*/ 5 h 357"/>
                <a:gd name="T44" fmla="*/ 304 w 330"/>
                <a:gd name="T45" fmla="*/ 46 h 357"/>
                <a:gd name="T46" fmla="*/ 298 w 330"/>
                <a:gd name="T47" fmla="*/ 86 h 357"/>
                <a:gd name="T48" fmla="*/ 322 w 330"/>
                <a:gd name="T49" fmla="*/ 6 h 357"/>
                <a:gd name="T50" fmla="*/ 326 w 330"/>
                <a:gd name="T51" fmla="*/ 57 h 357"/>
                <a:gd name="T52" fmla="*/ 242 w 330"/>
                <a:gd name="T53" fmla="*/ 278 h 357"/>
                <a:gd name="T54" fmla="*/ 169 w 330"/>
                <a:gd name="T55" fmla="*/ 352 h 357"/>
                <a:gd name="T56" fmla="*/ 197 w 330"/>
                <a:gd name="T57" fmla="*/ 315 h 357"/>
                <a:gd name="T58" fmla="*/ 210 w 330"/>
                <a:gd name="T59" fmla="*/ 279 h 357"/>
                <a:gd name="T60" fmla="*/ 200 w 330"/>
                <a:gd name="T61" fmla="*/ 296 h 357"/>
                <a:gd name="T62" fmla="*/ 168 w 330"/>
                <a:gd name="T63" fmla="*/ 336 h 357"/>
                <a:gd name="T64" fmla="*/ 148 w 330"/>
                <a:gd name="T65" fmla="*/ 332 h 357"/>
                <a:gd name="T66" fmla="*/ 164 w 330"/>
                <a:gd name="T67" fmla="*/ 305 h 357"/>
                <a:gd name="T68" fmla="*/ 201 w 330"/>
                <a:gd name="T69" fmla="*/ 236 h 357"/>
                <a:gd name="T70" fmla="*/ 204 w 330"/>
                <a:gd name="T71" fmla="*/ 212 h 357"/>
                <a:gd name="T72" fmla="*/ 176 w 330"/>
                <a:gd name="T73" fmla="*/ 269 h 357"/>
                <a:gd name="T74" fmla="*/ 134 w 330"/>
                <a:gd name="T75" fmla="*/ 316 h 357"/>
                <a:gd name="T76" fmla="*/ 128 w 330"/>
                <a:gd name="T77" fmla="*/ 276 h 357"/>
                <a:gd name="T78" fmla="*/ 118 w 330"/>
                <a:gd name="T79" fmla="*/ 280 h 357"/>
                <a:gd name="T80" fmla="*/ 107 w 330"/>
                <a:gd name="T81" fmla="*/ 289 h 357"/>
                <a:gd name="T82" fmla="*/ 102 w 330"/>
                <a:gd name="T83" fmla="*/ 263 h 357"/>
                <a:gd name="T84" fmla="*/ 129 w 330"/>
                <a:gd name="T85" fmla="*/ 222 h 357"/>
                <a:gd name="T86" fmla="*/ 116 w 330"/>
                <a:gd name="T87" fmla="*/ 226 h 357"/>
                <a:gd name="T88" fmla="*/ 85 w 330"/>
                <a:gd name="T89" fmla="*/ 267 h 357"/>
                <a:gd name="T90" fmla="*/ 73 w 330"/>
                <a:gd name="T91" fmla="*/ 236 h 357"/>
                <a:gd name="T92" fmla="*/ 103 w 330"/>
                <a:gd name="T93" fmla="*/ 194 h 357"/>
                <a:gd name="T94" fmla="*/ 92 w 330"/>
                <a:gd name="T95" fmla="*/ 195 h 357"/>
                <a:gd name="T96" fmla="*/ 59 w 330"/>
                <a:gd name="T97" fmla="*/ 236 h 357"/>
                <a:gd name="T98" fmla="*/ 68 w 330"/>
                <a:gd name="T99" fmla="*/ 176 h 357"/>
                <a:gd name="T100" fmla="*/ 81 w 330"/>
                <a:gd name="T101" fmla="*/ 151 h 357"/>
                <a:gd name="T102" fmla="*/ 65 w 330"/>
                <a:gd name="T103" fmla="*/ 172 h 357"/>
                <a:gd name="T104" fmla="*/ 31 w 330"/>
                <a:gd name="T105" fmla="*/ 207 h 357"/>
                <a:gd name="T106" fmla="*/ 22 w 330"/>
                <a:gd name="T107" fmla="*/ 186 h 357"/>
                <a:gd name="T108" fmla="*/ 17 w 330"/>
                <a:gd name="T109" fmla="*/ 181 h 357"/>
                <a:gd name="T110" fmla="*/ 0 w 330"/>
                <a:gd name="T111" fmla="*/ 170 h 3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0"/>
                <a:gd name="T169" fmla="*/ 0 h 357"/>
                <a:gd name="T170" fmla="*/ 330 w 330"/>
                <a:gd name="T171" fmla="*/ 357 h 3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0" h="357">
                  <a:moveTo>
                    <a:pt x="0" y="170"/>
                  </a:moveTo>
                  <a:lnTo>
                    <a:pt x="18" y="151"/>
                  </a:lnTo>
                  <a:lnTo>
                    <a:pt x="33" y="131"/>
                  </a:lnTo>
                  <a:lnTo>
                    <a:pt x="47" y="111"/>
                  </a:lnTo>
                  <a:lnTo>
                    <a:pt x="58" y="91"/>
                  </a:lnTo>
                  <a:lnTo>
                    <a:pt x="66" y="70"/>
                  </a:lnTo>
                  <a:lnTo>
                    <a:pt x="73" y="48"/>
                  </a:lnTo>
                  <a:lnTo>
                    <a:pt x="79" y="25"/>
                  </a:lnTo>
                  <a:lnTo>
                    <a:pt x="82" y="0"/>
                  </a:lnTo>
                  <a:lnTo>
                    <a:pt x="86" y="0"/>
                  </a:lnTo>
                  <a:lnTo>
                    <a:pt x="90" y="0"/>
                  </a:lnTo>
                  <a:lnTo>
                    <a:pt x="94" y="0"/>
                  </a:lnTo>
                  <a:lnTo>
                    <a:pt x="99" y="0"/>
                  </a:lnTo>
                  <a:lnTo>
                    <a:pt x="97" y="12"/>
                  </a:lnTo>
                  <a:lnTo>
                    <a:pt x="97" y="21"/>
                  </a:lnTo>
                  <a:lnTo>
                    <a:pt x="95" y="33"/>
                  </a:lnTo>
                  <a:lnTo>
                    <a:pt x="91" y="53"/>
                  </a:lnTo>
                  <a:lnTo>
                    <a:pt x="92" y="53"/>
                  </a:lnTo>
                  <a:lnTo>
                    <a:pt x="94" y="53"/>
                  </a:lnTo>
                  <a:lnTo>
                    <a:pt x="95" y="53"/>
                  </a:lnTo>
                  <a:lnTo>
                    <a:pt x="101" y="31"/>
                  </a:lnTo>
                  <a:lnTo>
                    <a:pt x="103" y="18"/>
                  </a:lnTo>
                  <a:lnTo>
                    <a:pt x="105" y="10"/>
                  </a:lnTo>
                  <a:lnTo>
                    <a:pt x="106" y="0"/>
                  </a:lnTo>
                  <a:lnTo>
                    <a:pt x="113" y="0"/>
                  </a:lnTo>
                  <a:lnTo>
                    <a:pt x="122" y="0"/>
                  </a:lnTo>
                  <a:lnTo>
                    <a:pt x="129" y="0"/>
                  </a:lnTo>
                  <a:lnTo>
                    <a:pt x="137" y="0"/>
                  </a:lnTo>
                  <a:lnTo>
                    <a:pt x="138" y="6"/>
                  </a:lnTo>
                  <a:lnTo>
                    <a:pt x="138" y="13"/>
                  </a:lnTo>
                  <a:lnTo>
                    <a:pt x="137" y="21"/>
                  </a:lnTo>
                  <a:lnTo>
                    <a:pt x="136" y="30"/>
                  </a:lnTo>
                  <a:lnTo>
                    <a:pt x="137" y="30"/>
                  </a:lnTo>
                  <a:lnTo>
                    <a:pt x="138" y="30"/>
                  </a:lnTo>
                  <a:lnTo>
                    <a:pt x="139" y="30"/>
                  </a:lnTo>
                  <a:lnTo>
                    <a:pt x="141" y="30"/>
                  </a:lnTo>
                  <a:lnTo>
                    <a:pt x="143" y="22"/>
                  </a:lnTo>
                  <a:lnTo>
                    <a:pt x="144" y="15"/>
                  </a:lnTo>
                  <a:lnTo>
                    <a:pt x="146" y="7"/>
                  </a:lnTo>
                  <a:lnTo>
                    <a:pt x="146" y="1"/>
                  </a:lnTo>
                  <a:lnTo>
                    <a:pt x="152" y="1"/>
                  </a:lnTo>
                  <a:lnTo>
                    <a:pt x="157" y="1"/>
                  </a:lnTo>
                  <a:lnTo>
                    <a:pt x="163" y="1"/>
                  </a:lnTo>
                  <a:lnTo>
                    <a:pt x="168" y="1"/>
                  </a:lnTo>
                  <a:lnTo>
                    <a:pt x="174" y="2"/>
                  </a:lnTo>
                  <a:lnTo>
                    <a:pt x="179" y="2"/>
                  </a:lnTo>
                  <a:lnTo>
                    <a:pt x="185" y="2"/>
                  </a:lnTo>
                  <a:lnTo>
                    <a:pt x="190" y="2"/>
                  </a:lnTo>
                  <a:lnTo>
                    <a:pt x="190" y="6"/>
                  </a:lnTo>
                  <a:lnTo>
                    <a:pt x="190" y="10"/>
                  </a:lnTo>
                  <a:lnTo>
                    <a:pt x="189" y="17"/>
                  </a:lnTo>
                  <a:lnTo>
                    <a:pt x="186" y="28"/>
                  </a:lnTo>
                  <a:lnTo>
                    <a:pt x="188" y="28"/>
                  </a:lnTo>
                  <a:lnTo>
                    <a:pt x="189" y="28"/>
                  </a:lnTo>
                  <a:lnTo>
                    <a:pt x="190" y="28"/>
                  </a:lnTo>
                  <a:lnTo>
                    <a:pt x="192" y="20"/>
                  </a:lnTo>
                  <a:lnTo>
                    <a:pt x="195" y="15"/>
                  </a:lnTo>
                  <a:lnTo>
                    <a:pt x="196" y="10"/>
                  </a:lnTo>
                  <a:lnTo>
                    <a:pt x="199" y="2"/>
                  </a:lnTo>
                  <a:lnTo>
                    <a:pt x="205" y="2"/>
                  </a:lnTo>
                  <a:lnTo>
                    <a:pt x="212" y="2"/>
                  </a:lnTo>
                  <a:lnTo>
                    <a:pt x="220" y="2"/>
                  </a:lnTo>
                  <a:lnTo>
                    <a:pt x="227" y="2"/>
                  </a:lnTo>
                  <a:lnTo>
                    <a:pt x="226" y="18"/>
                  </a:lnTo>
                  <a:lnTo>
                    <a:pt x="221" y="36"/>
                  </a:lnTo>
                  <a:lnTo>
                    <a:pt x="216" y="53"/>
                  </a:lnTo>
                  <a:lnTo>
                    <a:pt x="211" y="72"/>
                  </a:lnTo>
                  <a:lnTo>
                    <a:pt x="212" y="73"/>
                  </a:lnTo>
                  <a:lnTo>
                    <a:pt x="220" y="59"/>
                  </a:lnTo>
                  <a:lnTo>
                    <a:pt x="227" y="38"/>
                  </a:lnTo>
                  <a:lnTo>
                    <a:pt x="232" y="16"/>
                  </a:lnTo>
                  <a:lnTo>
                    <a:pt x="236" y="2"/>
                  </a:lnTo>
                  <a:lnTo>
                    <a:pt x="242" y="4"/>
                  </a:lnTo>
                  <a:lnTo>
                    <a:pt x="249" y="4"/>
                  </a:lnTo>
                  <a:lnTo>
                    <a:pt x="256" y="4"/>
                  </a:lnTo>
                  <a:lnTo>
                    <a:pt x="262" y="4"/>
                  </a:lnTo>
                  <a:lnTo>
                    <a:pt x="260" y="11"/>
                  </a:lnTo>
                  <a:lnTo>
                    <a:pt x="259" y="18"/>
                  </a:lnTo>
                  <a:lnTo>
                    <a:pt x="258" y="27"/>
                  </a:lnTo>
                  <a:lnTo>
                    <a:pt x="257" y="34"/>
                  </a:lnTo>
                  <a:lnTo>
                    <a:pt x="258" y="34"/>
                  </a:lnTo>
                  <a:lnTo>
                    <a:pt x="259" y="34"/>
                  </a:lnTo>
                  <a:lnTo>
                    <a:pt x="260" y="34"/>
                  </a:lnTo>
                  <a:lnTo>
                    <a:pt x="263" y="28"/>
                  </a:lnTo>
                  <a:lnTo>
                    <a:pt x="265" y="21"/>
                  </a:lnTo>
                  <a:lnTo>
                    <a:pt x="268" y="13"/>
                  </a:lnTo>
                  <a:lnTo>
                    <a:pt x="270" y="6"/>
                  </a:lnTo>
                  <a:lnTo>
                    <a:pt x="274" y="5"/>
                  </a:lnTo>
                  <a:lnTo>
                    <a:pt x="278" y="5"/>
                  </a:lnTo>
                  <a:lnTo>
                    <a:pt x="281" y="5"/>
                  </a:lnTo>
                  <a:lnTo>
                    <a:pt x="285" y="4"/>
                  </a:lnTo>
                  <a:lnTo>
                    <a:pt x="283" y="18"/>
                  </a:lnTo>
                  <a:lnTo>
                    <a:pt x="280" y="27"/>
                  </a:lnTo>
                  <a:lnTo>
                    <a:pt x="278" y="36"/>
                  </a:lnTo>
                  <a:lnTo>
                    <a:pt x="274" y="48"/>
                  </a:lnTo>
                  <a:lnTo>
                    <a:pt x="275" y="49"/>
                  </a:lnTo>
                  <a:lnTo>
                    <a:pt x="277" y="51"/>
                  </a:lnTo>
                  <a:lnTo>
                    <a:pt x="283" y="38"/>
                  </a:lnTo>
                  <a:lnTo>
                    <a:pt x="288" y="27"/>
                  </a:lnTo>
                  <a:lnTo>
                    <a:pt x="291" y="16"/>
                  </a:lnTo>
                  <a:lnTo>
                    <a:pt x="293" y="5"/>
                  </a:lnTo>
                  <a:lnTo>
                    <a:pt x="298" y="5"/>
                  </a:lnTo>
                  <a:lnTo>
                    <a:pt x="304" y="5"/>
                  </a:lnTo>
                  <a:lnTo>
                    <a:pt x="309" y="5"/>
                  </a:lnTo>
                  <a:lnTo>
                    <a:pt x="315" y="6"/>
                  </a:lnTo>
                  <a:lnTo>
                    <a:pt x="311" y="26"/>
                  </a:lnTo>
                  <a:lnTo>
                    <a:pt x="304" y="46"/>
                  </a:lnTo>
                  <a:lnTo>
                    <a:pt x="298" y="65"/>
                  </a:lnTo>
                  <a:lnTo>
                    <a:pt x="295" y="85"/>
                  </a:lnTo>
                  <a:lnTo>
                    <a:pt x="296" y="86"/>
                  </a:lnTo>
                  <a:lnTo>
                    <a:pt x="298" y="86"/>
                  </a:lnTo>
                  <a:lnTo>
                    <a:pt x="298" y="88"/>
                  </a:lnTo>
                  <a:lnTo>
                    <a:pt x="306" y="67"/>
                  </a:lnTo>
                  <a:lnTo>
                    <a:pt x="312" y="47"/>
                  </a:lnTo>
                  <a:lnTo>
                    <a:pt x="319" y="26"/>
                  </a:lnTo>
                  <a:lnTo>
                    <a:pt x="322" y="6"/>
                  </a:lnTo>
                  <a:lnTo>
                    <a:pt x="325" y="6"/>
                  </a:lnTo>
                  <a:lnTo>
                    <a:pt x="326" y="6"/>
                  </a:lnTo>
                  <a:lnTo>
                    <a:pt x="328" y="6"/>
                  </a:lnTo>
                  <a:lnTo>
                    <a:pt x="330" y="6"/>
                  </a:lnTo>
                  <a:lnTo>
                    <a:pt x="326" y="57"/>
                  </a:lnTo>
                  <a:lnTo>
                    <a:pt x="317" y="105"/>
                  </a:lnTo>
                  <a:lnTo>
                    <a:pt x="305" y="151"/>
                  </a:lnTo>
                  <a:lnTo>
                    <a:pt x="289" y="194"/>
                  </a:lnTo>
                  <a:lnTo>
                    <a:pt x="267" y="237"/>
                  </a:lnTo>
                  <a:lnTo>
                    <a:pt x="242" y="278"/>
                  </a:lnTo>
                  <a:lnTo>
                    <a:pt x="212" y="317"/>
                  </a:lnTo>
                  <a:lnTo>
                    <a:pt x="178" y="357"/>
                  </a:lnTo>
                  <a:lnTo>
                    <a:pt x="173" y="357"/>
                  </a:lnTo>
                  <a:lnTo>
                    <a:pt x="170" y="354"/>
                  </a:lnTo>
                  <a:lnTo>
                    <a:pt x="169" y="352"/>
                  </a:lnTo>
                  <a:lnTo>
                    <a:pt x="168" y="348"/>
                  </a:lnTo>
                  <a:lnTo>
                    <a:pt x="175" y="342"/>
                  </a:lnTo>
                  <a:lnTo>
                    <a:pt x="183" y="333"/>
                  </a:lnTo>
                  <a:lnTo>
                    <a:pt x="190" y="325"/>
                  </a:lnTo>
                  <a:lnTo>
                    <a:pt x="197" y="315"/>
                  </a:lnTo>
                  <a:lnTo>
                    <a:pt x="204" y="305"/>
                  </a:lnTo>
                  <a:lnTo>
                    <a:pt x="209" y="295"/>
                  </a:lnTo>
                  <a:lnTo>
                    <a:pt x="211" y="286"/>
                  </a:lnTo>
                  <a:lnTo>
                    <a:pt x="211" y="278"/>
                  </a:lnTo>
                  <a:lnTo>
                    <a:pt x="210" y="279"/>
                  </a:lnTo>
                  <a:lnTo>
                    <a:pt x="209" y="279"/>
                  </a:lnTo>
                  <a:lnTo>
                    <a:pt x="207" y="279"/>
                  </a:lnTo>
                  <a:lnTo>
                    <a:pt x="204" y="288"/>
                  </a:lnTo>
                  <a:lnTo>
                    <a:pt x="200" y="296"/>
                  </a:lnTo>
                  <a:lnTo>
                    <a:pt x="194" y="304"/>
                  </a:lnTo>
                  <a:lnTo>
                    <a:pt x="188" y="312"/>
                  </a:lnTo>
                  <a:lnTo>
                    <a:pt x="181" y="320"/>
                  </a:lnTo>
                  <a:lnTo>
                    <a:pt x="174" y="327"/>
                  </a:lnTo>
                  <a:lnTo>
                    <a:pt x="168" y="336"/>
                  </a:lnTo>
                  <a:lnTo>
                    <a:pt x="160" y="343"/>
                  </a:lnTo>
                  <a:lnTo>
                    <a:pt x="157" y="341"/>
                  </a:lnTo>
                  <a:lnTo>
                    <a:pt x="154" y="337"/>
                  </a:lnTo>
                  <a:lnTo>
                    <a:pt x="150" y="335"/>
                  </a:lnTo>
                  <a:lnTo>
                    <a:pt x="148" y="332"/>
                  </a:lnTo>
                  <a:lnTo>
                    <a:pt x="149" y="326"/>
                  </a:lnTo>
                  <a:lnTo>
                    <a:pt x="152" y="322"/>
                  </a:lnTo>
                  <a:lnTo>
                    <a:pt x="154" y="318"/>
                  </a:lnTo>
                  <a:lnTo>
                    <a:pt x="158" y="316"/>
                  </a:lnTo>
                  <a:lnTo>
                    <a:pt x="164" y="305"/>
                  </a:lnTo>
                  <a:lnTo>
                    <a:pt x="173" y="293"/>
                  </a:lnTo>
                  <a:lnTo>
                    <a:pt x="181" y="279"/>
                  </a:lnTo>
                  <a:lnTo>
                    <a:pt x="189" y="264"/>
                  </a:lnTo>
                  <a:lnTo>
                    <a:pt x="196" y="249"/>
                  </a:lnTo>
                  <a:lnTo>
                    <a:pt x="201" y="236"/>
                  </a:lnTo>
                  <a:lnTo>
                    <a:pt x="205" y="222"/>
                  </a:lnTo>
                  <a:lnTo>
                    <a:pt x="205" y="210"/>
                  </a:lnTo>
                  <a:lnTo>
                    <a:pt x="205" y="211"/>
                  </a:lnTo>
                  <a:lnTo>
                    <a:pt x="204" y="211"/>
                  </a:lnTo>
                  <a:lnTo>
                    <a:pt x="204" y="212"/>
                  </a:lnTo>
                  <a:lnTo>
                    <a:pt x="202" y="214"/>
                  </a:lnTo>
                  <a:lnTo>
                    <a:pt x="197" y="227"/>
                  </a:lnTo>
                  <a:lnTo>
                    <a:pt x="191" y="241"/>
                  </a:lnTo>
                  <a:lnTo>
                    <a:pt x="184" y="255"/>
                  </a:lnTo>
                  <a:lnTo>
                    <a:pt x="176" y="269"/>
                  </a:lnTo>
                  <a:lnTo>
                    <a:pt x="168" y="283"/>
                  </a:lnTo>
                  <a:lnTo>
                    <a:pt x="159" y="296"/>
                  </a:lnTo>
                  <a:lnTo>
                    <a:pt x="149" y="310"/>
                  </a:lnTo>
                  <a:lnTo>
                    <a:pt x="139" y="322"/>
                  </a:lnTo>
                  <a:lnTo>
                    <a:pt x="134" y="316"/>
                  </a:lnTo>
                  <a:lnTo>
                    <a:pt x="128" y="310"/>
                  </a:lnTo>
                  <a:lnTo>
                    <a:pt x="123" y="305"/>
                  </a:lnTo>
                  <a:lnTo>
                    <a:pt x="117" y="299"/>
                  </a:lnTo>
                  <a:lnTo>
                    <a:pt x="122" y="288"/>
                  </a:lnTo>
                  <a:lnTo>
                    <a:pt x="128" y="276"/>
                  </a:lnTo>
                  <a:lnTo>
                    <a:pt x="136" y="267"/>
                  </a:lnTo>
                  <a:lnTo>
                    <a:pt x="139" y="255"/>
                  </a:lnTo>
                  <a:lnTo>
                    <a:pt x="133" y="260"/>
                  </a:lnTo>
                  <a:lnTo>
                    <a:pt x="126" y="269"/>
                  </a:lnTo>
                  <a:lnTo>
                    <a:pt x="118" y="280"/>
                  </a:lnTo>
                  <a:lnTo>
                    <a:pt x="112" y="289"/>
                  </a:lnTo>
                  <a:lnTo>
                    <a:pt x="111" y="289"/>
                  </a:lnTo>
                  <a:lnTo>
                    <a:pt x="110" y="289"/>
                  </a:lnTo>
                  <a:lnTo>
                    <a:pt x="108" y="289"/>
                  </a:lnTo>
                  <a:lnTo>
                    <a:pt x="107" y="289"/>
                  </a:lnTo>
                  <a:lnTo>
                    <a:pt x="103" y="285"/>
                  </a:lnTo>
                  <a:lnTo>
                    <a:pt x="100" y="280"/>
                  </a:lnTo>
                  <a:lnTo>
                    <a:pt x="97" y="276"/>
                  </a:lnTo>
                  <a:lnTo>
                    <a:pt x="96" y="272"/>
                  </a:lnTo>
                  <a:lnTo>
                    <a:pt x="102" y="263"/>
                  </a:lnTo>
                  <a:lnTo>
                    <a:pt x="108" y="255"/>
                  </a:lnTo>
                  <a:lnTo>
                    <a:pt x="115" y="247"/>
                  </a:lnTo>
                  <a:lnTo>
                    <a:pt x="121" y="238"/>
                  </a:lnTo>
                  <a:lnTo>
                    <a:pt x="126" y="230"/>
                  </a:lnTo>
                  <a:lnTo>
                    <a:pt x="129" y="222"/>
                  </a:lnTo>
                  <a:lnTo>
                    <a:pt x="133" y="214"/>
                  </a:lnTo>
                  <a:lnTo>
                    <a:pt x="137" y="206"/>
                  </a:lnTo>
                  <a:lnTo>
                    <a:pt x="128" y="209"/>
                  </a:lnTo>
                  <a:lnTo>
                    <a:pt x="122" y="216"/>
                  </a:lnTo>
                  <a:lnTo>
                    <a:pt x="116" y="226"/>
                  </a:lnTo>
                  <a:lnTo>
                    <a:pt x="111" y="236"/>
                  </a:lnTo>
                  <a:lnTo>
                    <a:pt x="105" y="247"/>
                  </a:lnTo>
                  <a:lnTo>
                    <a:pt x="99" y="257"/>
                  </a:lnTo>
                  <a:lnTo>
                    <a:pt x="92" y="264"/>
                  </a:lnTo>
                  <a:lnTo>
                    <a:pt x="85" y="267"/>
                  </a:lnTo>
                  <a:lnTo>
                    <a:pt x="81" y="262"/>
                  </a:lnTo>
                  <a:lnTo>
                    <a:pt x="75" y="255"/>
                  </a:lnTo>
                  <a:lnTo>
                    <a:pt x="70" y="249"/>
                  </a:lnTo>
                  <a:lnTo>
                    <a:pt x="68" y="243"/>
                  </a:lnTo>
                  <a:lnTo>
                    <a:pt x="73" y="236"/>
                  </a:lnTo>
                  <a:lnTo>
                    <a:pt x="79" y="228"/>
                  </a:lnTo>
                  <a:lnTo>
                    <a:pt x="86" y="220"/>
                  </a:lnTo>
                  <a:lnTo>
                    <a:pt x="92" y="211"/>
                  </a:lnTo>
                  <a:lnTo>
                    <a:pt x="99" y="201"/>
                  </a:lnTo>
                  <a:lnTo>
                    <a:pt x="103" y="194"/>
                  </a:lnTo>
                  <a:lnTo>
                    <a:pt x="107" y="185"/>
                  </a:lnTo>
                  <a:lnTo>
                    <a:pt x="110" y="179"/>
                  </a:lnTo>
                  <a:lnTo>
                    <a:pt x="103" y="181"/>
                  </a:lnTo>
                  <a:lnTo>
                    <a:pt x="99" y="186"/>
                  </a:lnTo>
                  <a:lnTo>
                    <a:pt x="92" y="195"/>
                  </a:lnTo>
                  <a:lnTo>
                    <a:pt x="86" y="204"/>
                  </a:lnTo>
                  <a:lnTo>
                    <a:pt x="80" y="214"/>
                  </a:lnTo>
                  <a:lnTo>
                    <a:pt x="74" y="223"/>
                  </a:lnTo>
                  <a:lnTo>
                    <a:pt x="66" y="231"/>
                  </a:lnTo>
                  <a:lnTo>
                    <a:pt x="59" y="236"/>
                  </a:lnTo>
                  <a:lnTo>
                    <a:pt x="47" y="223"/>
                  </a:lnTo>
                  <a:lnTo>
                    <a:pt x="42" y="216"/>
                  </a:lnTo>
                  <a:lnTo>
                    <a:pt x="45" y="209"/>
                  </a:lnTo>
                  <a:lnTo>
                    <a:pt x="57" y="196"/>
                  </a:lnTo>
                  <a:lnTo>
                    <a:pt x="68" y="176"/>
                  </a:lnTo>
                  <a:lnTo>
                    <a:pt x="75" y="165"/>
                  </a:lnTo>
                  <a:lnTo>
                    <a:pt x="79" y="158"/>
                  </a:lnTo>
                  <a:lnTo>
                    <a:pt x="82" y="151"/>
                  </a:lnTo>
                  <a:lnTo>
                    <a:pt x="81" y="151"/>
                  </a:lnTo>
                  <a:lnTo>
                    <a:pt x="80" y="151"/>
                  </a:lnTo>
                  <a:lnTo>
                    <a:pt x="79" y="151"/>
                  </a:lnTo>
                  <a:lnTo>
                    <a:pt x="75" y="155"/>
                  </a:lnTo>
                  <a:lnTo>
                    <a:pt x="71" y="163"/>
                  </a:lnTo>
                  <a:lnTo>
                    <a:pt x="65" y="172"/>
                  </a:lnTo>
                  <a:lnTo>
                    <a:pt x="59" y="180"/>
                  </a:lnTo>
                  <a:lnTo>
                    <a:pt x="52" y="190"/>
                  </a:lnTo>
                  <a:lnTo>
                    <a:pt x="44" y="199"/>
                  </a:lnTo>
                  <a:lnTo>
                    <a:pt x="37" y="204"/>
                  </a:lnTo>
                  <a:lnTo>
                    <a:pt x="31" y="207"/>
                  </a:lnTo>
                  <a:lnTo>
                    <a:pt x="26" y="201"/>
                  </a:lnTo>
                  <a:lnTo>
                    <a:pt x="22" y="197"/>
                  </a:lnTo>
                  <a:lnTo>
                    <a:pt x="19" y="195"/>
                  </a:lnTo>
                  <a:lnTo>
                    <a:pt x="17" y="191"/>
                  </a:lnTo>
                  <a:lnTo>
                    <a:pt x="22" y="186"/>
                  </a:lnTo>
                  <a:lnTo>
                    <a:pt x="26" y="181"/>
                  </a:lnTo>
                  <a:lnTo>
                    <a:pt x="31" y="178"/>
                  </a:lnTo>
                  <a:lnTo>
                    <a:pt x="34" y="173"/>
                  </a:lnTo>
                  <a:lnTo>
                    <a:pt x="27" y="174"/>
                  </a:lnTo>
                  <a:lnTo>
                    <a:pt x="17" y="181"/>
                  </a:lnTo>
                  <a:lnTo>
                    <a:pt x="7" y="184"/>
                  </a:lnTo>
                  <a:lnTo>
                    <a:pt x="0" y="170"/>
                  </a:lnTo>
                  <a:close/>
                </a:path>
              </a:pathLst>
            </a:custGeom>
            <a:solidFill>
              <a:srgbClr val="FFFF00"/>
            </a:solidFill>
            <a:ln w="9525">
              <a:noFill/>
              <a:round/>
              <a:headEnd/>
              <a:tailEnd/>
            </a:ln>
          </p:spPr>
          <p:txBody>
            <a:bodyPr/>
            <a:lstStyle/>
            <a:p>
              <a:endParaRPr lang="el-GR"/>
            </a:p>
          </p:txBody>
        </p:sp>
        <p:sp>
          <p:nvSpPr>
            <p:cNvPr id="41148" name="Freeform 933"/>
            <p:cNvSpPr>
              <a:spLocks/>
            </p:cNvSpPr>
            <p:nvPr/>
          </p:nvSpPr>
          <p:spPr bwMode="auto">
            <a:xfrm>
              <a:off x="4538" y="2611"/>
              <a:ext cx="6" cy="10"/>
            </a:xfrm>
            <a:custGeom>
              <a:avLst/>
              <a:gdLst>
                <a:gd name="T0" fmla="*/ 0 w 6"/>
                <a:gd name="T1" fmla="*/ 3 h 10"/>
                <a:gd name="T2" fmla="*/ 1 w 6"/>
                <a:gd name="T3" fmla="*/ 1 h 10"/>
                <a:gd name="T4" fmla="*/ 1 w 6"/>
                <a:gd name="T5" fmla="*/ 0 h 10"/>
                <a:gd name="T6" fmla="*/ 3 w 6"/>
                <a:gd name="T7" fmla="*/ 0 h 10"/>
                <a:gd name="T8" fmla="*/ 6 w 6"/>
                <a:gd name="T9" fmla="*/ 0 h 10"/>
                <a:gd name="T10" fmla="*/ 6 w 6"/>
                <a:gd name="T11" fmla="*/ 5 h 10"/>
                <a:gd name="T12" fmla="*/ 6 w 6"/>
                <a:gd name="T13" fmla="*/ 8 h 10"/>
                <a:gd name="T14" fmla="*/ 5 w 6"/>
                <a:gd name="T15" fmla="*/ 9 h 10"/>
                <a:gd name="T16" fmla="*/ 3 w 6"/>
                <a:gd name="T17" fmla="*/ 10 h 10"/>
                <a:gd name="T18" fmla="*/ 1 w 6"/>
                <a:gd name="T19" fmla="*/ 8 h 10"/>
                <a:gd name="T20" fmla="*/ 0 w 6"/>
                <a:gd name="T21" fmla="*/ 6 h 10"/>
                <a:gd name="T22" fmla="*/ 0 w 6"/>
                <a:gd name="T23" fmla="*/ 4 h 10"/>
                <a:gd name="T24" fmla="*/ 0 w 6"/>
                <a:gd name="T25" fmla="*/ 3 h 10"/>
                <a:gd name="T26" fmla="*/ 0 w 6"/>
                <a:gd name="T27" fmla="*/ 3 h 10"/>
                <a:gd name="T28" fmla="*/ 0 w 6"/>
                <a:gd name="T29" fmla="*/ 3 h 10"/>
                <a:gd name="T30" fmla="*/ 0 w 6"/>
                <a:gd name="T31" fmla="*/ 3 h 10"/>
                <a:gd name="T32" fmla="*/ 0 w 6"/>
                <a:gd name="T33" fmla="*/ 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10"/>
                <a:gd name="T53" fmla="*/ 6 w 6"/>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10">
                  <a:moveTo>
                    <a:pt x="0" y="3"/>
                  </a:moveTo>
                  <a:lnTo>
                    <a:pt x="1" y="1"/>
                  </a:lnTo>
                  <a:lnTo>
                    <a:pt x="1" y="0"/>
                  </a:lnTo>
                  <a:lnTo>
                    <a:pt x="3" y="0"/>
                  </a:lnTo>
                  <a:lnTo>
                    <a:pt x="6" y="0"/>
                  </a:lnTo>
                  <a:lnTo>
                    <a:pt x="6" y="5"/>
                  </a:lnTo>
                  <a:lnTo>
                    <a:pt x="6" y="8"/>
                  </a:lnTo>
                  <a:lnTo>
                    <a:pt x="5" y="9"/>
                  </a:lnTo>
                  <a:lnTo>
                    <a:pt x="3" y="10"/>
                  </a:lnTo>
                  <a:lnTo>
                    <a:pt x="1" y="8"/>
                  </a:lnTo>
                  <a:lnTo>
                    <a:pt x="0" y="6"/>
                  </a:lnTo>
                  <a:lnTo>
                    <a:pt x="0" y="4"/>
                  </a:lnTo>
                  <a:lnTo>
                    <a:pt x="0" y="3"/>
                  </a:lnTo>
                  <a:close/>
                </a:path>
              </a:pathLst>
            </a:custGeom>
            <a:solidFill>
              <a:srgbClr val="000000"/>
            </a:solidFill>
            <a:ln w="9525">
              <a:noFill/>
              <a:round/>
              <a:headEnd/>
              <a:tailEnd/>
            </a:ln>
          </p:spPr>
          <p:txBody>
            <a:bodyPr/>
            <a:lstStyle/>
            <a:p>
              <a:endParaRPr lang="el-GR"/>
            </a:p>
          </p:txBody>
        </p:sp>
        <p:sp>
          <p:nvSpPr>
            <p:cNvPr id="41149" name="Freeform 934"/>
            <p:cNvSpPr>
              <a:spLocks/>
            </p:cNvSpPr>
            <p:nvPr/>
          </p:nvSpPr>
          <p:spPr bwMode="auto">
            <a:xfrm>
              <a:off x="4560" y="2222"/>
              <a:ext cx="303" cy="324"/>
            </a:xfrm>
            <a:custGeom>
              <a:avLst/>
              <a:gdLst>
                <a:gd name="T0" fmla="*/ 13 w 303"/>
                <a:gd name="T1" fmla="*/ 152 h 324"/>
                <a:gd name="T2" fmla="*/ 28 w 303"/>
                <a:gd name="T3" fmla="*/ 135 h 324"/>
                <a:gd name="T4" fmla="*/ 51 w 303"/>
                <a:gd name="T5" fmla="*/ 117 h 324"/>
                <a:gd name="T6" fmla="*/ 75 w 303"/>
                <a:gd name="T7" fmla="*/ 153 h 324"/>
                <a:gd name="T8" fmla="*/ 89 w 303"/>
                <a:gd name="T9" fmla="*/ 195 h 324"/>
                <a:gd name="T10" fmla="*/ 88 w 303"/>
                <a:gd name="T11" fmla="*/ 163 h 324"/>
                <a:gd name="T12" fmla="*/ 64 w 303"/>
                <a:gd name="T13" fmla="*/ 115 h 324"/>
                <a:gd name="T14" fmla="*/ 89 w 303"/>
                <a:gd name="T15" fmla="*/ 83 h 324"/>
                <a:gd name="T16" fmla="*/ 120 w 303"/>
                <a:gd name="T17" fmla="*/ 117 h 324"/>
                <a:gd name="T18" fmla="*/ 141 w 303"/>
                <a:gd name="T19" fmla="*/ 173 h 324"/>
                <a:gd name="T20" fmla="*/ 149 w 303"/>
                <a:gd name="T21" fmla="*/ 189 h 324"/>
                <a:gd name="T22" fmla="*/ 141 w 303"/>
                <a:gd name="T23" fmla="*/ 143 h 324"/>
                <a:gd name="T24" fmla="*/ 111 w 303"/>
                <a:gd name="T25" fmla="*/ 85 h 324"/>
                <a:gd name="T26" fmla="*/ 121 w 303"/>
                <a:gd name="T27" fmla="*/ 53 h 324"/>
                <a:gd name="T28" fmla="*/ 148 w 303"/>
                <a:gd name="T29" fmla="*/ 31 h 324"/>
                <a:gd name="T30" fmla="*/ 182 w 303"/>
                <a:gd name="T31" fmla="*/ 87 h 324"/>
                <a:gd name="T32" fmla="*/ 190 w 303"/>
                <a:gd name="T33" fmla="*/ 106 h 324"/>
                <a:gd name="T34" fmla="*/ 170 w 303"/>
                <a:gd name="T35" fmla="*/ 43 h 324"/>
                <a:gd name="T36" fmla="*/ 159 w 303"/>
                <a:gd name="T37" fmla="*/ 22 h 324"/>
                <a:gd name="T38" fmla="*/ 172 w 303"/>
                <a:gd name="T39" fmla="*/ 11 h 324"/>
                <a:gd name="T40" fmla="*/ 188 w 303"/>
                <a:gd name="T41" fmla="*/ 32 h 324"/>
                <a:gd name="T42" fmla="*/ 191 w 303"/>
                <a:gd name="T43" fmla="*/ 32 h 324"/>
                <a:gd name="T44" fmla="*/ 184 w 303"/>
                <a:gd name="T45" fmla="*/ 8 h 324"/>
                <a:gd name="T46" fmla="*/ 185 w 303"/>
                <a:gd name="T47" fmla="*/ 0 h 324"/>
                <a:gd name="T48" fmla="*/ 203 w 303"/>
                <a:gd name="T49" fmla="*/ 20 h 324"/>
                <a:gd name="T50" fmla="*/ 221 w 303"/>
                <a:gd name="T51" fmla="*/ 46 h 324"/>
                <a:gd name="T52" fmla="*/ 267 w 303"/>
                <a:gd name="T53" fmla="*/ 136 h 324"/>
                <a:gd name="T54" fmla="*/ 299 w 303"/>
                <a:gd name="T55" fmla="*/ 250 h 324"/>
                <a:gd name="T56" fmla="*/ 303 w 303"/>
                <a:gd name="T57" fmla="*/ 313 h 324"/>
                <a:gd name="T58" fmla="*/ 289 w 303"/>
                <a:gd name="T59" fmla="*/ 324 h 324"/>
                <a:gd name="T60" fmla="*/ 280 w 303"/>
                <a:gd name="T61" fmla="*/ 277 h 324"/>
                <a:gd name="T62" fmla="*/ 275 w 303"/>
                <a:gd name="T63" fmla="*/ 268 h 324"/>
                <a:gd name="T64" fmla="*/ 277 w 303"/>
                <a:gd name="T65" fmla="*/ 309 h 324"/>
                <a:gd name="T66" fmla="*/ 252 w 303"/>
                <a:gd name="T67" fmla="*/ 322 h 324"/>
                <a:gd name="T68" fmla="*/ 240 w 303"/>
                <a:gd name="T69" fmla="*/ 226 h 324"/>
                <a:gd name="T70" fmla="*/ 227 w 303"/>
                <a:gd name="T71" fmla="*/ 203 h 324"/>
                <a:gd name="T72" fmla="*/ 230 w 303"/>
                <a:gd name="T73" fmla="*/ 225 h 324"/>
                <a:gd name="T74" fmla="*/ 236 w 303"/>
                <a:gd name="T75" fmla="*/ 293 h 324"/>
                <a:gd name="T76" fmla="*/ 204 w 303"/>
                <a:gd name="T77" fmla="*/ 322 h 324"/>
                <a:gd name="T78" fmla="*/ 161 w 303"/>
                <a:gd name="T79" fmla="*/ 321 h 324"/>
                <a:gd name="T80" fmla="*/ 147 w 303"/>
                <a:gd name="T81" fmla="*/ 293 h 324"/>
                <a:gd name="T82" fmla="*/ 137 w 303"/>
                <a:gd name="T83" fmla="*/ 234 h 324"/>
                <a:gd name="T84" fmla="*/ 130 w 303"/>
                <a:gd name="T85" fmla="*/ 220 h 324"/>
                <a:gd name="T86" fmla="*/ 140 w 303"/>
                <a:gd name="T87" fmla="*/ 294 h 324"/>
                <a:gd name="T88" fmla="*/ 110 w 303"/>
                <a:gd name="T89" fmla="*/ 321 h 324"/>
                <a:gd name="T90" fmla="*/ 99 w 303"/>
                <a:gd name="T91" fmla="*/ 320 h 324"/>
                <a:gd name="T92" fmla="*/ 91 w 303"/>
                <a:gd name="T93" fmla="*/ 252 h 324"/>
                <a:gd name="T94" fmla="*/ 79 w 303"/>
                <a:gd name="T95" fmla="*/ 232 h 324"/>
                <a:gd name="T96" fmla="*/ 86 w 303"/>
                <a:gd name="T97" fmla="*/ 273 h 324"/>
                <a:gd name="T98" fmla="*/ 90 w 303"/>
                <a:gd name="T99" fmla="*/ 311 h 324"/>
                <a:gd name="T100" fmla="*/ 64 w 303"/>
                <a:gd name="T101" fmla="*/ 319 h 324"/>
                <a:gd name="T102" fmla="*/ 53 w 303"/>
                <a:gd name="T103" fmla="*/ 301 h 324"/>
                <a:gd name="T104" fmla="*/ 33 w 303"/>
                <a:gd name="T105" fmla="*/ 219 h 324"/>
                <a:gd name="T106" fmla="*/ 0 w 303"/>
                <a:gd name="T107" fmla="*/ 162 h 324"/>
                <a:gd name="T108" fmla="*/ 0 w 303"/>
                <a:gd name="T109" fmla="*/ 159 h 3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3"/>
                <a:gd name="T166" fmla="*/ 0 h 324"/>
                <a:gd name="T167" fmla="*/ 303 w 303"/>
                <a:gd name="T168" fmla="*/ 324 h 3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3" h="324">
                  <a:moveTo>
                    <a:pt x="0" y="159"/>
                  </a:moveTo>
                  <a:lnTo>
                    <a:pt x="5" y="156"/>
                  </a:lnTo>
                  <a:lnTo>
                    <a:pt x="10" y="153"/>
                  </a:lnTo>
                  <a:lnTo>
                    <a:pt x="13" y="152"/>
                  </a:lnTo>
                  <a:lnTo>
                    <a:pt x="15" y="151"/>
                  </a:lnTo>
                  <a:lnTo>
                    <a:pt x="17" y="146"/>
                  </a:lnTo>
                  <a:lnTo>
                    <a:pt x="22" y="140"/>
                  </a:lnTo>
                  <a:lnTo>
                    <a:pt x="28" y="135"/>
                  </a:lnTo>
                  <a:lnTo>
                    <a:pt x="34" y="129"/>
                  </a:lnTo>
                  <a:lnTo>
                    <a:pt x="39" y="124"/>
                  </a:lnTo>
                  <a:lnTo>
                    <a:pt x="46" y="120"/>
                  </a:lnTo>
                  <a:lnTo>
                    <a:pt x="51" y="117"/>
                  </a:lnTo>
                  <a:lnTo>
                    <a:pt x="53" y="116"/>
                  </a:lnTo>
                  <a:lnTo>
                    <a:pt x="60" y="127"/>
                  </a:lnTo>
                  <a:lnTo>
                    <a:pt x="68" y="141"/>
                  </a:lnTo>
                  <a:lnTo>
                    <a:pt x="75" y="153"/>
                  </a:lnTo>
                  <a:lnTo>
                    <a:pt x="81" y="167"/>
                  </a:lnTo>
                  <a:lnTo>
                    <a:pt x="83" y="173"/>
                  </a:lnTo>
                  <a:lnTo>
                    <a:pt x="86" y="184"/>
                  </a:lnTo>
                  <a:lnTo>
                    <a:pt x="89" y="195"/>
                  </a:lnTo>
                  <a:lnTo>
                    <a:pt x="93" y="201"/>
                  </a:lnTo>
                  <a:lnTo>
                    <a:pt x="95" y="189"/>
                  </a:lnTo>
                  <a:lnTo>
                    <a:pt x="93" y="176"/>
                  </a:lnTo>
                  <a:lnTo>
                    <a:pt x="88" y="163"/>
                  </a:lnTo>
                  <a:lnTo>
                    <a:pt x="81" y="151"/>
                  </a:lnTo>
                  <a:lnTo>
                    <a:pt x="75" y="138"/>
                  </a:lnTo>
                  <a:lnTo>
                    <a:pt x="69" y="126"/>
                  </a:lnTo>
                  <a:lnTo>
                    <a:pt x="64" y="115"/>
                  </a:lnTo>
                  <a:lnTo>
                    <a:pt x="63" y="104"/>
                  </a:lnTo>
                  <a:lnTo>
                    <a:pt x="72" y="96"/>
                  </a:lnTo>
                  <a:lnTo>
                    <a:pt x="80" y="89"/>
                  </a:lnTo>
                  <a:lnTo>
                    <a:pt x="89" y="83"/>
                  </a:lnTo>
                  <a:lnTo>
                    <a:pt x="96" y="79"/>
                  </a:lnTo>
                  <a:lnTo>
                    <a:pt x="105" y="92"/>
                  </a:lnTo>
                  <a:lnTo>
                    <a:pt x="112" y="105"/>
                  </a:lnTo>
                  <a:lnTo>
                    <a:pt x="120" y="117"/>
                  </a:lnTo>
                  <a:lnTo>
                    <a:pt x="126" y="131"/>
                  </a:lnTo>
                  <a:lnTo>
                    <a:pt x="131" y="145"/>
                  </a:lnTo>
                  <a:lnTo>
                    <a:pt x="136" y="158"/>
                  </a:lnTo>
                  <a:lnTo>
                    <a:pt x="141" y="173"/>
                  </a:lnTo>
                  <a:lnTo>
                    <a:pt x="146" y="188"/>
                  </a:lnTo>
                  <a:lnTo>
                    <a:pt x="147" y="188"/>
                  </a:lnTo>
                  <a:lnTo>
                    <a:pt x="148" y="188"/>
                  </a:lnTo>
                  <a:lnTo>
                    <a:pt x="149" y="189"/>
                  </a:lnTo>
                  <a:lnTo>
                    <a:pt x="151" y="189"/>
                  </a:lnTo>
                  <a:lnTo>
                    <a:pt x="149" y="174"/>
                  </a:lnTo>
                  <a:lnTo>
                    <a:pt x="146" y="158"/>
                  </a:lnTo>
                  <a:lnTo>
                    <a:pt x="141" y="143"/>
                  </a:lnTo>
                  <a:lnTo>
                    <a:pt x="135" y="127"/>
                  </a:lnTo>
                  <a:lnTo>
                    <a:pt x="127" y="113"/>
                  </a:lnTo>
                  <a:lnTo>
                    <a:pt x="119" y="98"/>
                  </a:lnTo>
                  <a:lnTo>
                    <a:pt x="111" y="85"/>
                  </a:lnTo>
                  <a:lnTo>
                    <a:pt x="102" y="73"/>
                  </a:lnTo>
                  <a:lnTo>
                    <a:pt x="107" y="67"/>
                  </a:lnTo>
                  <a:lnTo>
                    <a:pt x="115" y="59"/>
                  </a:lnTo>
                  <a:lnTo>
                    <a:pt x="121" y="53"/>
                  </a:lnTo>
                  <a:lnTo>
                    <a:pt x="130" y="46"/>
                  </a:lnTo>
                  <a:lnTo>
                    <a:pt x="136" y="40"/>
                  </a:lnTo>
                  <a:lnTo>
                    <a:pt x="143" y="35"/>
                  </a:lnTo>
                  <a:lnTo>
                    <a:pt x="148" y="31"/>
                  </a:lnTo>
                  <a:lnTo>
                    <a:pt x="152" y="30"/>
                  </a:lnTo>
                  <a:lnTo>
                    <a:pt x="164" y="50"/>
                  </a:lnTo>
                  <a:lnTo>
                    <a:pt x="174" y="67"/>
                  </a:lnTo>
                  <a:lnTo>
                    <a:pt x="182" y="87"/>
                  </a:lnTo>
                  <a:lnTo>
                    <a:pt x="188" y="108"/>
                  </a:lnTo>
                  <a:lnTo>
                    <a:pt x="189" y="106"/>
                  </a:lnTo>
                  <a:lnTo>
                    <a:pt x="190" y="106"/>
                  </a:lnTo>
                  <a:lnTo>
                    <a:pt x="191" y="106"/>
                  </a:lnTo>
                  <a:lnTo>
                    <a:pt x="190" y="84"/>
                  </a:lnTo>
                  <a:lnTo>
                    <a:pt x="182" y="63"/>
                  </a:lnTo>
                  <a:lnTo>
                    <a:pt x="170" y="43"/>
                  </a:lnTo>
                  <a:lnTo>
                    <a:pt x="159" y="26"/>
                  </a:lnTo>
                  <a:lnTo>
                    <a:pt x="159" y="25"/>
                  </a:lnTo>
                  <a:lnTo>
                    <a:pt x="159" y="24"/>
                  </a:lnTo>
                  <a:lnTo>
                    <a:pt x="159" y="22"/>
                  </a:lnTo>
                  <a:lnTo>
                    <a:pt x="159" y="21"/>
                  </a:lnTo>
                  <a:lnTo>
                    <a:pt x="164" y="17"/>
                  </a:lnTo>
                  <a:lnTo>
                    <a:pt x="168" y="14"/>
                  </a:lnTo>
                  <a:lnTo>
                    <a:pt x="172" y="11"/>
                  </a:lnTo>
                  <a:lnTo>
                    <a:pt x="175" y="10"/>
                  </a:lnTo>
                  <a:lnTo>
                    <a:pt x="182" y="22"/>
                  </a:lnTo>
                  <a:lnTo>
                    <a:pt x="185" y="29"/>
                  </a:lnTo>
                  <a:lnTo>
                    <a:pt x="188" y="32"/>
                  </a:lnTo>
                  <a:lnTo>
                    <a:pt x="190" y="34"/>
                  </a:lnTo>
                  <a:lnTo>
                    <a:pt x="190" y="32"/>
                  </a:lnTo>
                  <a:lnTo>
                    <a:pt x="191" y="32"/>
                  </a:lnTo>
                  <a:lnTo>
                    <a:pt x="189" y="24"/>
                  </a:lnTo>
                  <a:lnTo>
                    <a:pt x="186" y="15"/>
                  </a:lnTo>
                  <a:lnTo>
                    <a:pt x="184" y="8"/>
                  </a:lnTo>
                  <a:lnTo>
                    <a:pt x="183" y="3"/>
                  </a:lnTo>
                  <a:lnTo>
                    <a:pt x="184" y="1"/>
                  </a:lnTo>
                  <a:lnTo>
                    <a:pt x="184" y="0"/>
                  </a:lnTo>
                  <a:lnTo>
                    <a:pt x="185" y="0"/>
                  </a:lnTo>
                  <a:lnTo>
                    <a:pt x="188" y="0"/>
                  </a:lnTo>
                  <a:lnTo>
                    <a:pt x="193" y="6"/>
                  </a:lnTo>
                  <a:lnTo>
                    <a:pt x="198" y="14"/>
                  </a:lnTo>
                  <a:lnTo>
                    <a:pt x="203" y="20"/>
                  </a:lnTo>
                  <a:lnTo>
                    <a:pt x="208" y="26"/>
                  </a:lnTo>
                  <a:lnTo>
                    <a:pt x="211" y="32"/>
                  </a:lnTo>
                  <a:lnTo>
                    <a:pt x="216" y="40"/>
                  </a:lnTo>
                  <a:lnTo>
                    <a:pt x="221" y="46"/>
                  </a:lnTo>
                  <a:lnTo>
                    <a:pt x="226" y="53"/>
                  </a:lnTo>
                  <a:lnTo>
                    <a:pt x="241" y="82"/>
                  </a:lnTo>
                  <a:lnTo>
                    <a:pt x="254" y="109"/>
                  </a:lnTo>
                  <a:lnTo>
                    <a:pt x="267" y="136"/>
                  </a:lnTo>
                  <a:lnTo>
                    <a:pt x="278" y="163"/>
                  </a:lnTo>
                  <a:lnTo>
                    <a:pt x="287" y="192"/>
                  </a:lnTo>
                  <a:lnTo>
                    <a:pt x="294" y="220"/>
                  </a:lnTo>
                  <a:lnTo>
                    <a:pt x="299" y="250"/>
                  </a:lnTo>
                  <a:lnTo>
                    <a:pt x="303" y="282"/>
                  </a:lnTo>
                  <a:lnTo>
                    <a:pt x="303" y="292"/>
                  </a:lnTo>
                  <a:lnTo>
                    <a:pt x="303" y="303"/>
                  </a:lnTo>
                  <a:lnTo>
                    <a:pt x="303" y="313"/>
                  </a:lnTo>
                  <a:lnTo>
                    <a:pt x="303" y="324"/>
                  </a:lnTo>
                  <a:lnTo>
                    <a:pt x="298" y="324"/>
                  </a:lnTo>
                  <a:lnTo>
                    <a:pt x="294" y="324"/>
                  </a:lnTo>
                  <a:lnTo>
                    <a:pt x="289" y="324"/>
                  </a:lnTo>
                  <a:lnTo>
                    <a:pt x="284" y="324"/>
                  </a:lnTo>
                  <a:lnTo>
                    <a:pt x="284" y="308"/>
                  </a:lnTo>
                  <a:lnTo>
                    <a:pt x="282" y="292"/>
                  </a:lnTo>
                  <a:lnTo>
                    <a:pt x="280" y="277"/>
                  </a:lnTo>
                  <a:lnTo>
                    <a:pt x="279" y="268"/>
                  </a:lnTo>
                  <a:lnTo>
                    <a:pt x="278" y="268"/>
                  </a:lnTo>
                  <a:lnTo>
                    <a:pt x="277" y="268"/>
                  </a:lnTo>
                  <a:lnTo>
                    <a:pt x="275" y="268"/>
                  </a:lnTo>
                  <a:lnTo>
                    <a:pt x="274" y="268"/>
                  </a:lnTo>
                  <a:lnTo>
                    <a:pt x="275" y="280"/>
                  </a:lnTo>
                  <a:lnTo>
                    <a:pt x="277" y="294"/>
                  </a:lnTo>
                  <a:lnTo>
                    <a:pt x="277" y="309"/>
                  </a:lnTo>
                  <a:lnTo>
                    <a:pt x="274" y="324"/>
                  </a:lnTo>
                  <a:lnTo>
                    <a:pt x="267" y="322"/>
                  </a:lnTo>
                  <a:lnTo>
                    <a:pt x="259" y="322"/>
                  </a:lnTo>
                  <a:lnTo>
                    <a:pt x="252" y="322"/>
                  </a:lnTo>
                  <a:lnTo>
                    <a:pt x="245" y="322"/>
                  </a:lnTo>
                  <a:lnTo>
                    <a:pt x="245" y="294"/>
                  </a:lnTo>
                  <a:lnTo>
                    <a:pt x="243" y="259"/>
                  </a:lnTo>
                  <a:lnTo>
                    <a:pt x="240" y="226"/>
                  </a:lnTo>
                  <a:lnTo>
                    <a:pt x="231" y="201"/>
                  </a:lnTo>
                  <a:lnTo>
                    <a:pt x="230" y="201"/>
                  </a:lnTo>
                  <a:lnTo>
                    <a:pt x="229" y="201"/>
                  </a:lnTo>
                  <a:lnTo>
                    <a:pt x="227" y="203"/>
                  </a:lnTo>
                  <a:lnTo>
                    <a:pt x="226" y="203"/>
                  </a:lnTo>
                  <a:lnTo>
                    <a:pt x="227" y="209"/>
                  </a:lnTo>
                  <a:lnTo>
                    <a:pt x="229" y="215"/>
                  </a:lnTo>
                  <a:lnTo>
                    <a:pt x="230" y="225"/>
                  </a:lnTo>
                  <a:lnTo>
                    <a:pt x="233" y="243"/>
                  </a:lnTo>
                  <a:lnTo>
                    <a:pt x="235" y="257"/>
                  </a:lnTo>
                  <a:lnTo>
                    <a:pt x="235" y="272"/>
                  </a:lnTo>
                  <a:lnTo>
                    <a:pt x="236" y="293"/>
                  </a:lnTo>
                  <a:lnTo>
                    <a:pt x="236" y="324"/>
                  </a:lnTo>
                  <a:lnTo>
                    <a:pt x="225" y="324"/>
                  </a:lnTo>
                  <a:lnTo>
                    <a:pt x="215" y="322"/>
                  </a:lnTo>
                  <a:lnTo>
                    <a:pt x="204" y="322"/>
                  </a:lnTo>
                  <a:lnTo>
                    <a:pt x="193" y="322"/>
                  </a:lnTo>
                  <a:lnTo>
                    <a:pt x="182" y="321"/>
                  </a:lnTo>
                  <a:lnTo>
                    <a:pt x="170" y="321"/>
                  </a:lnTo>
                  <a:lnTo>
                    <a:pt x="161" y="321"/>
                  </a:lnTo>
                  <a:lnTo>
                    <a:pt x="149" y="321"/>
                  </a:lnTo>
                  <a:lnTo>
                    <a:pt x="148" y="315"/>
                  </a:lnTo>
                  <a:lnTo>
                    <a:pt x="148" y="308"/>
                  </a:lnTo>
                  <a:lnTo>
                    <a:pt x="147" y="293"/>
                  </a:lnTo>
                  <a:lnTo>
                    <a:pt x="146" y="268"/>
                  </a:lnTo>
                  <a:lnTo>
                    <a:pt x="143" y="256"/>
                  </a:lnTo>
                  <a:lnTo>
                    <a:pt x="141" y="245"/>
                  </a:lnTo>
                  <a:lnTo>
                    <a:pt x="137" y="234"/>
                  </a:lnTo>
                  <a:lnTo>
                    <a:pt x="135" y="221"/>
                  </a:lnTo>
                  <a:lnTo>
                    <a:pt x="133" y="221"/>
                  </a:lnTo>
                  <a:lnTo>
                    <a:pt x="132" y="220"/>
                  </a:lnTo>
                  <a:lnTo>
                    <a:pt x="130" y="220"/>
                  </a:lnTo>
                  <a:lnTo>
                    <a:pt x="128" y="220"/>
                  </a:lnTo>
                  <a:lnTo>
                    <a:pt x="133" y="245"/>
                  </a:lnTo>
                  <a:lnTo>
                    <a:pt x="137" y="268"/>
                  </a:lnTo>
                  <a:lnTo>
                    <a:pt x="140" y="294"/>
                  </a:lnTo>
                  <a:lnTo>
                    <a:pt x="141" y="321"/>
                  </a:lnTo>
                  <a:lnTo>
                    <a:pt x="127" y="321"/>
                  </a:lnTo>
                  <a:lnTo>
                    <a:pt x="117" y="321"/>
                  </a:lnTo>
                  <a:lnTo>
                    <a:pt x="110" y="321"/>
                  </a:lnTo>
                  <a:lnTo>
                    <a:pt x="105" y="321"/>
                  </a:lnTo>
                  <a:lnTo>
                    <a:pt x="101" y="321"/>
                  </a:lnTo>
                  <a:lnTo>
                    <a:pt x="100" y="320"/>
                  </a:lnTo>
                  <a:lnTo>
                    <a:pt x="99" y="320"/>
                  </a:lnTo>
                  <a:lnTo>
                    <a:pt x="99" y="319"/>
                  </a:lnTo>
                  <a:lnTo>
                    <a:pt x="98" y="295"/>
                  </a:lnTo>
                  <a:lnTo>
                    <a:pt x="95" y="273"/>
                  </a:lnTo>
                  <a:lnTo>
                    <a:pt x="91" y="252"/>
                  </a:lnTo>
                  <a:lnTo>
                    <a:pt x="83" y="232"/>
                  </a:lnTo>
                  <a:lnTo>
                    <a:pt x="81" y="232"/>
                  </a:lnTo>
                  <a:lnTo>
                    <a:pt x="80" y="232"/>
                  </a:lnTo>
                  <a:lnTo>
                    <a:pt x="79" y="232"/>
                  </a:lnTo>
                  <a:lnTo>
                    <a:pt x="78" y="232"/>
                  </a:lnTo>
                  <a:lnTo>
                    <a:pt x="79" y="243"/>
                  </a:lnTo>
                  <a:lnTo>
                    <a:pt x="83" y="258"/>
                  </a:lnTo>
                  <a:lnTo>
                    <a:pt x="86" y="273"/>
                  </a:lnTo>
                  <a:lnTo>
                    <a:pt x="90" y="288"/>
                  </a:lnTo>
                  <a:lnTo>
                    <a:pt x="90" y="295"/>
                  </a:lnTo>
                  <a:lnTo>
                    <a:pt x="90" y="303"/>
                  </a:lnTo>
                  <a:lnTo>
                    <a:pt x="90" y="311"/>
                  </a:lnTo>
                  <a:lnTo>
                    <a:pt x="90" y="319"/>
                  </a:lnTo>
                  <a:lnTo>
                    <a:pt x="81" y="319"/>
                  </a:lnTo>
                  <a:lnTo>
                    <a:pt x="73" y="319"/>
                  </a:lnTo>
                  <a:lnTo>
                    <a:pt x="64" y="319"/>
                  </a:lnTo>
                  <a:lnTo>
                    <a:pt x="55" y="319"/>
                  </a:lnTo>
                  <a:lnTo>
                    <a:pt x="54" y="316"/>
                  </a:lnTo>
                  <a:lnTo>
                    <a:pt x="54" y="311"/>
                  </a:lnTo>
                  <a:lnTo>
                    <a:pt x="53" y="301"/>
                  </a:lnTo>
                  <a:lnTo>
                    <a:pt x="52" y="283"/>
                  </a:lnTo>
                  <a:lnTo>
                    <a:pt x="47" y="259"/>
                  </a:lnTo>
                  <a:lnTo>
                    <a:pt x="41" y="239"/>
                  </a:lnTo>
                  <a:lnTo>
                    <a:pt x="33" y="219"/>
                  </a:lnTo>
                  <a:lnTo>
                    <a:pt x="25" y="198"/>
                  </a:lnTo>
                  <a:lnTo>
                    <a:pt x="10" y="177"/>
                  </a:lnTo>
                  <a:lnTo>
                    <a:pt x="4" y="166"/>
                  </a:lnTo>
                  <a:lnTo>
                    <a:pt x="0" y="162"/>
                  </a:lnTo>
                  <a:lnTo>
                    <a:pt x="0" y="159"/>
                  </a:lnTo>
                  <a:close/>
                </a:path>
              </a:pathLst>
            </a:custGeom>
            <a:solidFill>
              <a:srgbClr val="FF0000"/>
            </a:solidFill>
            <a:ln w="9525">
              <a:noFill/>
              <a:round/>
              <a:headEnd/>
              <a:tailEnd/>
            </a:ln>
          </p:spPr>
          <p:txBody>
            <a:bodyPr/>
            <a:lstStyle/>
            <a:p>
              <a:endParaRPr lang="el-GR"/>
            </a:p>
          </p:txBody>
        </p:sp>
        <p:sp>
          <p:nvSpPr>
            <p:cNvPr id="41150" name="Freeform 935"/>
            <p:cNvSpPr>
              <a:spLocks/>
            </p:cNvSpPr>
            <p:nvPr/>
          </p:nvSpPr>
          <p:spPr bwMode="auto">
            <a:xfrm>
              <a:off x="4561" y="2917"/>
              <a:ext cx="16" cy="8"/>
            </a:xfrm>
            <a:custGeom>
              <a:avLst/>
              <a:gdLst>
                <a:gd name="T0" fmla="*/ 0 w 16"/>
                <a:gd name="T1" fmla="*/ 4 h 8"/>
                <a:gd name="T2" fmla="*/ 5 w 16"/>
                <a:gd name="T3" fmla="*/ 3 h 8"/>
                <a:gd name="T4" fmla="*/ 10 w 16"/>
                <a:gd name="T5" fmla="*/ 0 h 8"/>
                <a:gd name="T6" fmla="*/ 14 w 16"/>
                <a:gd name="T7" fmla="*/ 0 h 8"/>
                <a:gd name="T8" fmla="*/ 16 w 16"/>
                <a:gd name="T9" fmla="*/ 0 h 8"/>
                <a:gd name="T10" fmla="*/ 16 w 16"/>
                <a:gd name="T11" fmla="*/ 2 h 8"/>
                <a:gd name="T12" fmla="*/ 16 w 16"/>
                <a:gd name="T13" fmla="*/ 3 h 8"/>
                <a:gd name="T14" fmla="*/ 16 w 16"/>
                <a:gd name="T15" fmla="*/ 4 h 8"/>
                <a:gd name="T16" fmla="*/ 16 w 16"/>
                <a:gd name="T17" fmla="*/ 5 h 8"/>
                <a:gd name="T18" fmla="*/ 12 w 16"/>
                <a:gd name="T19" fmla="*/ 7 h 8"/>
                <a:gd name="T20" fmla="*/ 9 w 16"/>
                <a:gd name="T21" fmla="*/ 7 h 8"/>
                <a:gd name="T22" fmla="*/ 5 w 16"/>
                <a:gd name="T23" fmla="*/ 8 h 8"/>
                <a:gd name="T24" fmla="*/ 0 w 16"/>
                <a:gd name="T25" fmla="*/ 8 h 8"/>
                <a:gd name="T26" fmla="*/ 0 w 16"/>
                <a:gd name="T27" fmla="*/ 7 h 8"/>
                <a:gd name="T28" fmla="*/ 0 w 16"/>
                <a:gd name="T29" fmla="*/ 5 h 8"/>
                <a:gd name="T30" fmla="*/ 0 w 16"/>
                <a:gd name="T31" fmla="*/ 5 h 8"/>
                <a:gd name="T32" fmla="*/ 0 w 16"/>
                <a:gd name="T33" fmla="*/ 4 h 8"/>
                <a:gd name="T34" fmla="*/ 0 w 16"/>
                <a:gd name="T35" fmla="*/ 4 h 8"/>
                <a:gd name="T36" fmla="*/ 0 w 16"/>
                <a:gd name="T37" fmla="*/ 4 h 8"/>
                <a:gd name="T38" fmla="*/ 0 w 16"/>
                <a:gd name="T39" fmla="*/ 4 h 8"/>
                <a:gd name="T40" fmla="*/ 0 w 16"/>
                <a:gd name="T41" fmla="*/ 4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8"/>
                <a:gd name="T65" fmla="*/ 16 w 16"/>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8">
                  <a:moveTo>
                    <a:pt x="0" y="4"/>
                  </a:moveTo>
                  <a:lnTo>
                    <a:pt x="5" y="3"/>
                  </a:lnTo>
                  <a:lnTo>
                    <a:pt x="10" y="0"/>
                  </a:lnTo>
                  <a:lnTo>
                    <a:pt x="14" y="0"/>
                  </a:lnTo>
                  <a:lnTo>
                    <a:pt x="16" y="0"/>
                  </a:lnTo>
                  <a:lnTo>
                    <a:pt x="16" y="2"/>
                  </a:lnTo>
                  <a:lnTo>
                    <a:pt x="16" y="3"/>
                  </a:lnTo>
                  <a:lnTo>
                    <a:pt x="16" y="4"/>
                  </a:lnTo>
                  <a:lnTo>
                    <a:pt x="16" y="5"/>
                  </a:lnTo>
                  <a:lnTo>
                    <a:pt x="12" y="7"/>
                  </a:lnTo>
                  <a:lnTo>
                    <a:pt x="9" y="7"/>
                  </a:lnTo>
                  <a:lnTo>
                    <a:pt x="5" y="8"/>
                  </a:lnTo>
                  <a:lnTo>
                    <a:pt x="0" y="8"/>
                  </a:lnTo>
                  <a:lnTo>
                    <a:pt x="0" y="7"/>
                  </a:lnTo>
                  <a:lnTo>
                    <a:pt x="0" y="5"/>
                  </a:lnTo>
                  <a:lnTo>
                    <a:pt x="0" y="4"/>
                  </a:lnTo>
                  <a:close/>
                </a:path>
              </a:pathLst>
            </a:custGeom>
            <a:solidFill>
              <a:srgbClr val="000000"/>
            </a:solidFill>
            <a:ln w="9525">
              <a:noFill/>
              <a:round/>
              <a:headEnd/>
              <a:tailEnd/>
            </a:ln>
          </p:spPr>
          <p:txBody>
            <a:bodyPr/>
            <a:lstStyle/>
            <a:p>
              <a:endParaRPr lang="el-GR"/>
            </a:p>
          </p:txBody>
        </p:sp>
        <p:sp>
          <p:nvSpPr>
            <p:cNvPr id="41151" name="Freeform 936"/>
            <p:cNvSpPr>
              <a:spLocks/>
            </p:cNvSpPr>
            <p:nvPr/>
          </p:nvSpPr>
          <p:spPr bwMode="auto">
            <a:xfrm>
              <a:off x="4566" y="2956"/>
              <a:ext cx="28" cy="12"/>
            </a:xfrm>
            <a:custGeom>
              <a:avLst/>
              <a:gdLst>
                <a:gd name="T0" fmla="*/ 0 w 28"/>
                <a:gd name="T1" fmla="*/ 8 h 12"/>
                <a:gd name="T2" fmla="*/ 7 w 28"/>
                <a:gd name="T3" fmla="*/ 5 h 12"/>
                <a:gd name="T4" fmla="*/ 15 w 28"/>
                <a:gd name="T5" fmla="*/ 2 h 12"/>
                <a:gd name="T6" fmla="*/ 21 w 28"/>
                <a:gd name="T7" fmla="*/ 0 h 12"/>
                <a:gd name="T8" fmla="*/ 27 w 28"/>
                <a:gd name="T9" fmla="*/ 0 h 12"/>
                <a:gd name="T10" fmla="*/ 28 w 28"/>
                <a:gd name="T11" fmla="*/ 1 h 12"/>
                <a:gd name="T12" fmla="*/ 28 w 28"/>
                <a:gd name="T13" fmla="*/ 2 h 12"/>
                <a:gd name="T14" fmla="*/ 28 w 28"/>
                <a:gd name="T15" fmla="*/ 3 h 12"/>
                <a:gd name="T16" fmla="*/ 28 w 28"/>
                <a:gd name="T17" fmla="*/ 5 h 12"/>
                <a:gd name="T18" fmla="*/ 22 w 28"/>
                <a:gd name="T19" fmla="*/ 7 h 12"/>
                <a:gd name="T20" fmla="*/ 16 w 28"/>
                <a:gd name="T21" fmla="*/ 10 h 12"/>
                <a:gd name="T22" fmla="*/ 9 w 28"/>
                <a:gd name="T23" fmla="*/ 12 h 12"/>
                <a:gd name="T24" fmla="*/ 0 w 28"/>
                <a:gd name="T25" fmla="*/ 12 h 12"/>
                <a:gd name="T26" fmla="*/ 0 w 28"/>
                <a:gd name="T27" fmla="*/ 11 h 12"/>
                <a:gd name="T28" fmla="*/ 0 w 28"/>
                <a:gd name="T29" fmla="*/ 10 h 12"/>
                <a:gd name="T30" fmla="*/ 0 w 28"/>
                <a:gd name="T31" fmla="*/ 10 h 12"/>
                <a:gd name="T32" fmla="*/ 0 w 28"/>
                <a:gd name="T33" fmla="*/ 8 h 12"/>
                <a:gd name="T34" fmla="*/ 0 w 28"/>
                <a:gd name="T35" fmla="*/ 8 h 12"/>
                <a:gd name="T36" fmla="*/ 0 w 28"/>
                <a:gd name="T37" fmla="*/ 8 h 12"/>
                <a:gd name="T38" fmla="*/ 0 w 28"/>
                <a:gd name="T39" fmla="*/ 8 h 12"/>
                <a:gd name="T40" fmla="*/ 0 w 28"/>
                <a:gd name="T41" fmla="*/ 8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2"/>
                <a:gd name="T65" fmla="*/ 28 w 28"/>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2">
                  <a:moveTo>
                    <a:pt x="0" y="8"/>
                  </a:moveTo>
                  <a:lnTo>
                    <a:pt x="7" y="5"/>
                  </a:lnTo>
                  <a:lnTo>
                    <a:pt x="15" y="2"/>
                  </a:lnTo>
                  <a:lnTo>
                    <a:pt x="21" y="0"/>
                  </a:lnTo>
                  <a:lnTo>
                    <a:pt x="27" y="0"/>
                  </a:lnTo>
                  <a:lnTo>
                    <a:pt x="28" y="1"/>
                  </a:lnTo>
                  <a:lnTo>
                    <a:pt x="28" y="2"/>
                  </a:lnTo>
                  <a:lnTo>
                    <a:pt x="28" y="3"/>
                  </a:lnTo>
                  <a:lnTo>
                    <a:pt x="28" y="5"/>
                  </a:lnTo>
                  <a:lnTo>
                    <a:pt x="22" y="7"/>
                  </a:lnTo>
                  <a:lnTo>
                    <a:pt x="16" y="10"/>
                  </a:lnTo>
                  <a:lnTo>
                    <a:pt x="9" y="12"/>
                  </a:lnTo>
                  <a:lnTo>
                    <a:pt x="0" y="12"/>
                  </a:lnTo>
                  <a:lnTo>
                    <a:pt x="0" y="11"/>
                  </a:lnTo>
                  <a:lnTo>
                    <a:pt x="0" y="10"/>
                  </a:lnTo>
                  <a:lnTo>
                    <a:pt x="0" y="8"/>
                  </a:lnTo>
                  <a:close/>
                </a:path>
              </a:pathLst>
            </a:custGeom>
            <a:solidFill>
              <a:srgbClr val="000000"/>
            </a:solidFill>
            <a:ln w="9525">
              <a:noFill/>
              <a:round/>
              <a:headEnd/>
              <a:tailEnd/>
            </a:ln>
          </p:spPr>
          <p:txBody>
            <a:bodyPr/>
            <a:lstStyle/>
            <a:p>
              <a:endParaRPr lang="el-GR"/>
            </a:p>
          </p:txBody>
        </p:sp>
        <p:sp>
          <p:nvSpPr>
            <p:cNvPr id="41152" name="Freeform 937"/>
            <p:cNvSpPr>
              <a:spLocks/>
            </p:cNvSpPr>
            <p:nvPr/>
          </p:nvSpPr>
          <p:spPr bwMode="auto">
            <a:xfrm>
              <a:off x="4571" y="2193"/>
              <a:ext cx="16" cy="13"/>
            </a:xfrm>
            <a:custGeom>
              <a:avLst/>
              <a:gdLst>
                <a:gd name="T0" fmla="*/ 0 w 16"/>
                <a:gd name="T1" fmla="*/ 0 h 13"/>
                <a:gd name="T2" fmla="*/ 4 w 16"/>
                <a:gd name="T3" fmla="*/ 1 h 13"/>
                <a:gd name="T4" fmla="*/ 6 w 16"/>
                <a:gd name="T5" fmla="*/ 2 h 13"/>
                <a:gd name="T6" fmla="*/ 10 w 16"/>
                <a:gd name="T7" fmla="*/ 4 h 13"/>
                <a:gd name="T8" fmla="*/ 16 w 16"/>
                <a:gd name="T9" fmla="*/ 8 h 13"/>
                <a:gd name="T10" fmla="*/ 16 w 16"/>
                <a:gd name="T11" fmla="*/ 9 h 13"/>
                <a:gd name="T12" fmla="*/ 16 w 16"/>
                <a:gd name="T13" fmla="*/ 11 h 13"/>
                <a:gd name="T14" fmla="*/ 16 w 16"/>
                <a:gd name="T15" fmla="*/ 12 h 13"/>
                <a:gd name="T16" fmla="*/ 16 w 16"/>
                <a:gd name="T17" fmla="*/ 13 h 13"/>
                <a:gd name="T18" fmla="*/ 12 w 16"/>
                <a:gd name="T19" fmla="*/ 12 h 13"/>
                <a:gd name="T20" fmla="*/ 9 w 16"/>
                <a:gd name="T21" fmla="*/ 11 h 13"/>
                <a:gd name="T22" fmla="*/ 5 w 16"/>
                <a:gd name="T23" fmla="*/ 8 h 13"/>
                <a:gd name="T24" fmla="*/ 0 w 16"/>
                <a:gd name="T25" fmla="*/ 6 h 13"/>
                <a:gd name="T26" fmla="*/ 0 w 16"/>
                <a:gd name="T27" fmla="*/ 4 h 13"/>
                <a:gd name="T28" fmla="*/ 0 w 16"/>
                <a:gd name="T29" fmla="*/ 3 h 13"/>
                <a:gd name="T30" fmla="*/ 0 w 16"/>
                <a:gd name="T31" fmla="*/ 1 h 13"/>
                <a:gd name="T32" fmla="*/ 0 w 16"/>
                <a:gd name="T33" fmla="*/ 0 h 13"/>
                <a:gd name="T34" fmla="*/ 0 w 16"/>
                <a:gd name="T35" fmla="*/ 0 h 13"/>
                <a:gd name="T36" fmla="*/ 0 w 16"/>
                <a:gd name="T37" fmla="*/ 0 h 13"/>
                <a:gd name="T38" fmla="*/ 0 w 16"/>
                <a:gd name="T39" fmla="*/ 0 h 13"/>
                <a:gd name="T40" fmla="*/ 0 w 16"/>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3"/>
                <a:gd name="T65" fmla="*/ 16 w 1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3">
                  <a:moveTo>
                    <a:pt x="0" y="0"/>
                  </a:moveTo>
                  <a:lnTo>
                    <a:pt x="4" y="1"/>
                  </a:lnTo>
                  <a:lnTo>
                    <a:pt x="6" y="2"/>
                  </a:lnTo>
                  <a:lnTo>
                    <a:pt x="10" y="4"/>
                  </a:lnTo>
                  <a:lnTo>
                    <a:pt x="16" y="8"/>
                  </a:lnTo>
                  <a:lnTo>
                    <a:pt x="16" y="9"/>
                  </a:lnTo>
                  <a:lnTo>
                    <a:pt x="16" y="11"/>
                  </a:lnTo>
                  <a:lnTo>
                    <a:pt x="16" y="12"/>
                  </a:lnTo>
                  <a:lnTo>
                    <a:pt x="16" y="13"/>
                  </a:lnTo>
                  <a:lnTo>
                    <a:pt x="12" y="12"/>
                  </a:lnTo>
                  <a:lnTo>
                    <a:pt x="9" y="11"/>
                  </a:lnTo>
                  <a:lnTo>
                    <a:pt x="5" y="8"/>
                  </a:lnTo>
                  <a:lnTo>
                    <a:pt x="0" y="6"/>
                  </a:lnTo>
                  <a:lnTo>
                    <a:pt x="0" y="4"/>
                  </a:lnTo>
                  <a:lnTo>
                    <a:pt x="0" y="3"/>
                  </a:lnTo>
                  <a:lnTo>
                    <a:pt x="0" y="1"/>
                  </a:lnTo>
                  <a:lnTo>
                    <a:pt x="0" y="0"/>
                  </a:lnTo>
                  <a:close/>
                </a:path>
              </a:pathLst>
            </a:custGeom>
            <a:solidFill>
              <a:srgbClr val="000000"/>
            </a:solidFill>
            <a:ln w="9525">
              <a:noFill/>
              <a:round/>
              <a:headEnd/>
              <a:tailEnd/>
            </a:ln>
          </p:spPr>
          <p:txBody>
            <a:bodyPr/>
            <a:lstStyle/>
            <a:p>
              <a:endParaRPr lang="el-GR"/>
            </a:p>
          </p:txBody>
        </p:sp>
        <p:sp>
          <p:nvSpPr>
            <p:cNvPr id="41153" name="Freeform 938"/>
            <p:cNvSpPr>
              <a:spLocks/>
            </p:cNvSpPr>
            <p:nvPr/>
          </p:nvSpPr>
          <p:spPr bwMode="auto">
            <a:xfrm>
              <a:off x="4573" y="2138"/>
              <a:ext cx="42" cy="27"/>
            </a:xfrm>
            <a:custGeom>
              <a:avLst/>
              <a:gdLst>
                <a:gd name="T0" fmla="*/ 0 w 42"/>
                <a:gd name="T1" fmla="*/ 0 h 27"/>
                <a:gd name="T2" fmla="*/ 5 w 42"/>
                <a:gd name="T3" fmla="*/ 0 h 27"/>
                <a:gd name="T4" fmla="*/ 12 w 42"/>
                <a:gd name="T5" fmla="*/ 3 h 27"/>
                <a:gd name="T6" fmla="*/ 19 w 42"/>
                <a:gd name="T7" fmla="*/ 5 h 27"/>
                <a:gd name="T8" fmla="*/ 26 w 42"/>
                <a:gd name="T9" fmla="*/ 8 h 27"/>
                <a:gd name="T10" fmla="*/ 33 w 42"/>
                <a:gd name="T11" fmla="*/ 13 h 27"/>
                <a:gd name="T12" fmla="*/ 39 w 42"/>
                <a:gd name="T13" fmla="*/ 16 h 27"/>
                <a:gd name="T14" fmla="*/ 41 w 42"/>
                <a:gd name="T15" fmla="*/ 22 h 27"/>
                <a:gd name="T16" fmla="*/ 42 w 42"/>
                <a:gd name="T17" fmla="*/ 27 h 27"/>
                <a:gd name="T18" fmla="*/ 41 w 42"/>
                <a:gd name="T19" fmla="*/ 27 h 27"/>
                <a:gd name="T20" fmla="*/ 40 w 42"/>
                <a:gd name="T21" fmla="*/ 27 h 27"/>
                <a:gd name="T22" fmla="*/ 39 w 42"/>
                <a:gd name="T23" fmla="*/ 27 h 27"/>
                <a:gd name="T24" fmla="*/ 38 w 42"/>
                <a:gd name="T25" fmla="*/ 27 h 27"/>
                <a:gd name="T26" fmla="*/ 30 w 42"/>
                <a:gd name="T27" fmla="*/ 20 h 27"/>
                <a:gd name="T28" fmla="*/ 21 w 42"/>
                <a:gd name="T29" fmla="*/ 16 h 27"/>
                <a:gd name="T30" fmla="*/ 12 w 42"/>
                <a:gd name="T31" fmla="*/ 13 h 27"/>
                <a:gd name="T32" fmla="*/ 2 w 42"/>
                <a:gd name="T33" fmla="*/ 6 h 27"/>
                <a:gd name="T34" fmla="*/ 2 w 42"/>
                <a:gd name="T35" fmla="*/ 5 h 27"/>
                <a:gd name="T36" fmla="*/ 2 w 42"/>
                <a:gd name="T37" fmla="*/ 3 h 27"/>
                <a:gd name="T38" fmla="*/ 0 w 42"/>
                <a:gd name="T39" fmla="*/ 1 h 27"/>
                <a:gd name="T40" fmla="*/ 0 w 42"/>
                <a:gd name="T41" fmla="*/ 0 h 27"/>
                <a:gd name="T42" fmla="*/ 0 w 42"/>
                <a:gd name="T43" fmla="*/ 0 h 27"/>
                <a:gd name="T44" fmla="*/ 0 w 42"/>
                <a:gd name="T45" fmla="*/ 0 h 27"/>
                <a:gd name="T46" fmla="*/ 0 w 42"/>
                <a:gd name="T47" fmla="*/ 0 h 27"/>
                <a:gd name="T48" fmla="*/ 0 w 42"/>
                <a:gd name="T49" fmla="*/ 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27"/>
                <a:gd name="T77" fmla="*/ 42 w 42"/>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27">
                  <a:moveTo>
                    <a:pt x="0" y="0"/>
                  </a:moveTo>
                  <a:lnTo>
                    <a:pt x="5" y="0"/>
                  </a:lnTo>
                  <a:lnTo>
                    <a:pt x="12" y="3"/>
                  </a:lnTo>
                  <a:lnTo>
                    <a:pt x="19" y="5"/>
                  </a:lnTo>
                  <a:lnTo>
                    <a:pt x="26" y="8"/>
                  </a:lnTo>
                  <a:lnTo>
                    <a:pt x="33" y="13"/>
                  </a:lnTo>
                  <a:lnTo>
                    <a:pt x="39" y="16"/>
                  </a:lnTo>
                  <a:lnTo>
                    <a:pt x="41" y="22"/>
                  </a:lnTo>
                  <a:lnTo>
                    <a:pt x="42" y="27"/>
                  </a:lnTo>
                  <a:lnTo>
                    <a:pt x="41" y="27"/>
                  </a:lnTo>
                  <a:lnTo>
                    <a:pt x="40" y="27"/>
                  </a:lnTo>
                  <a:lnTo>
                    <a:pt x="39" y="27"/>
                  </a:lnTo>
                  <a:lnTo>
                    <a:pt x="38" y="27"/>
                  </a:lnTo>
                  <a:lnTo>
                    <a:pt x="30" y="20"/>
                  </a:lnTo>
                  <a:lnTo>
                    <a:pt x="21" y="16"/>
                  </a:lnTo>
                  <a:lnTo>
                    <a:pt x="12" y="13"/>
                  </a:lnTo>
                  <a:lnTo>
                    <a:pt x="2" y="6"/>
                  </a:lnTo>
                  <a:lnTo>
                    <a:pt x="2" y="5"/>
                  </a:lnTo>
                  <a:lnTo>
                    <a:pt x="2" y="3"/>
                  </a:lnTo>
                  <a:lnTo>
                    <a:pt x="0" y="1"/>
                  </a:lnTo>
                  <a:lnTo>
                    <a:pt x="0" y="0"/>
                  </a:lnTo>
                  <a:close/>
                </a:path>
              </a:pathLst>
            </a:custGeom>
            <a:solidFill>
              <a:srgbClr val="000000"/>
            </a:solidFill>
            <a:ln w="9525">
              <a:noFill/>
              <a:round/>
              <a:headEnd/>
              <a:tailEnd/>
            </a:ln>
          </p:spPr>
          <p:txBody>
            <a:bodyPr/>
            <a:lstStyle/>
            <a:p>
              <a:endParaRPr lang="el-GR"/>
            </a:p>
          </p:txBody>
        </p:sp>
        <p:sp>
          <p:nvSpPr>
            <p:cNvPr id="41154" name="Freeform 939"/>
            <p:cNvSpPr>
              <a:spLocks/>
            </p:cNvSpPr>
            <p:nvPr/>
          </p:nvSpPr>
          <p:spPr bwMode="auto">
            <a:xfrm>
              <a:off x="4572" y="2580"/>
              <a:ext cx="13" cy="30"/>
            </a:xfrm>
            <a:custGeom>
              <a:avLst/>
              <a:gdLst>
                <a:gd name="T0" fmla="*/ 0 w 13"/>
                <a:gd name="T1" fmla="*/ 24 h 30"/>
                <a:gd name="T2" fmla="*/ 3 w 13"/>
                <a:gd name="T3" fmla="*/ 16 h 30"/>
                <a:gd name="T4" fmla="*/ 5 w 13"/>
                <a:gd name="T5" fmla="*/ 10 h 30"/>
                <a:gd name="T6" fmla="*/ 6 w 13"/>
                <a:gd name="T7" fmla="*/ 6 h 30"/>
                <a:gd name="T8" fmla="*/ 8 w 13"/>
                <a:gd name="T9" fmla="*/ 0 h 30"/>
                <a:gd name="T10" fmla="*/ 9 w 13"/>
                <a:gd name="T11" fmla="*/ 2 h 30"/>
                <a:gd name="T12" fmla="*/ 10 w 13"/>
                <a:gd name="T13" fmla="*/ 2 h 30"/>
                <a:gd name="T14" fmla="*/ 11 w 13"/>
                <a:gd name="T15" fmla="*/ 2 h 30"/>
                <a:gd name="T16" fmla="*/ 13 w 13"/>
                <a:gd name="T17" fmla="*/ 3 h 30"/>
                <a:gd name="T18" fmla="*/ 13 w 13"/>
                <a:gd name="T19" fmla="*/ 8 h 30"/>
                <a:gd name="T20" fmla="*/ 10 w 13"/>
                <a:gd name="T21" fmla="*/ 16 h 30"/>
                <a:gd name="T22" fmla="*/ 8 w 13"/>
                <a:gd name="T23" fmla="*/ 24 h 30"/>
                <a:gd name="T24" fmla="*/ 3 w 13"/>
                <a:gd name="T25" fmla="*/ 30 h 30"/>
                <a:gd name="T26" fmla="*/ 1 w 13"/>
                <a:gd name="T27" fmla="*/ 29 h 30"/>
                <a:gd name="T28" fmla="*/ 0 w 13"/>
                <a:gd name="T29" fmla="*/ 29 h 30"/>
                <a:gd name="T30" fmla="*/ 0 w 13"/>
                <a:gd name="T31" fmla="*/ 26 h 30"/>
                <a:gd name="T32" fmla="*/ 0 w 13"/>
                <a:gd name="T33" fmla="*/ 24 h 30"/>
                <a:gd name="T34" fmla="*/ 0 w 13"/>
                <a:gd name="T35" fmla="*/ 24 h 30"/>
                <a:gd name="T36" fmla="*/ 0 w 13"/>
                <a:gd name="T37" fmla="*/ 24 h 30"/>
                <a:gd name="T38" fmla="*/ 0 w 13"/>
                <a:gd name="T39" fmla="*/ 24 h 30"/>
                <a:gd name="T40" fmla="*/ 0 w 13"/>
                <a:gd name="T41" fmla="*/ 24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30"/>
                <a:gd name="T65" fmla="*/ 13 w 13"/>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30">
                  <a:moveTo>
                    <a:pt x="0" y="24"/>
                  </a:moveTo>
                  <a:lnTo>
                    <a:pt x="3" y="16"/>
                  </a:lnTo>
                  <a:lnTo>
                    <a:pt x="5" y="10"/>
                  </a:lnTo>
                  <a:lnTo>
                    <a:pt x="6" y="6"/>
                  </a:lnTo>
                  <a:lnTo>
                    <a:pt x="8" y="0"/>
                  </a:lnTo>
                  <a:lnTo>
                    <a:pt x="9" y="2"/>
                  </a:lnTo>
                  <a:lnTo>
                    <a:pt x="10" y="2"/>
                  </a:lnTo>
                  <a:lnTo>
                    <a:pt x="11" y="2"/>
                  </a:lnTo>
                  <a:lnTo>
                    <a:pt x="13" y="3"/>
                  </a:lnTo>
                  <a:lnTo>
                    <a:pt x="13" y="8"/>
                  </a:lnTo>
                  <a:lnTo>
                    <a:pt x="10" y="16"/>
                  </a:lnTo>
                  <a:lnTo>
                    <a:pt x="8" y="24"/>
                  </a:lnTo>
                  <a:lnTo>
                    <a:pt x="3" y="30"/>
                  </a:lnTo>
                  <a:lnTo>
                    <a:pt x="1" y="29"/>
                  </a:lnTo>
                  <a:lnTo>
                    <a:pt x="0" y="29"/>
                  </a:lnTo>
                  <a:lnTo>
                    <a:pt x="0" y="26"/>
                  </a:lnTo>
                  <a:lnTo>
                    <a:pt x="0" y="24"/>
                  </a:lnTo>
                  <a:close/>
                </a:path>
              </a:pathLst>
            </a:custGeom>
            <a:solidFill>
              <a:srgbClr val="000000"/>
            </a:solidFill>
            <a:ln w="9525">
              <a:noFill/>
              <a:round/>
              <a:headEnd/>
              <a:tailEnd/>
            </a:ln>
          </p:spPr>
          <p:txBody>
            <a:bodyPr/>
            <a:lstStyle/>
            <a:p>
              <a:endParaRPr lang="el-GR"/>
            </a:p>
          </p:txBody>
        </p:sp>
        <p:sp>
          <p:nvSpPr>
            <p:cNvPr id="41155" name="Freeform 940"/>
            <p:cNvSpPr>
              <a:spLocks/>
            </p:cNvSpPr>
            <p:nvPr/>
          </p:nvSpPr>
          <p:spPr bwMode="auto">
            <a:xfrm>
              <a:off x="4623" y="2661"/>
              <a:ext cx="21" cy="25"/>
            </a:xfrm>
            <a:custGeom>
              <a:avLst/>
              <a:gdLst>
                <a:gd name="T0" fmla="*/ 1 w 21"/>
                <a:gd name="T1" fmla="*/ 23 h 25"/>
                <a:gd name="T2" fmla="*/ 5 w 21"/>
                <a:gd name="T3" fmla="*/ 17 h 25"/>
                <a:gd name="T4" fmla="*/ 9 w 21"/>
                <a:gd name="T5" fmla="*/ 11 h 25"/>
                <a:gd name="T6" fmla="*/ 12 w 21"/>
                <a:gd name="T7" fmla="*/ 6 h 25"/>
                <a:gd name="T8" fmla="*/ 17 w 21"/>
                <a:gd name="T9" fmla="*/ 0 h 25"/>
                <a:gd name="T10" fmla="*/ 18 w 21"/>
                <a:gd name="T11" fmla="*/ 0 h 25"/>
                <a:gd name="T12" fmla="*/ 20 w 21"/>
                <a:gd name="T13" fmla="*/ 0 h 25"/>
                <a:gd name="T14" fmla="*/ 21 w 21"/>
                <a:gd name="T15" fmla="*/ 0 h 25"/>
                <a:gd name="T16" fmla="*/ 21 w 21"/>
                <a:gd name="T17" fmla="*/ 0 h 25"/>
                <a:gd name="T18" fmla="*/ 20 w 21"/>
                <a:gd name="T19" fmla="*/ 6 h 25"/>
                <a:gd name="T20" fmla="*/ 16 w 21"/>
                <a:gd name="T21" fmla="*/ 12 h 25"/>
                <a:gd name="T22" fmla="*/ 12 w 21"/>
                <a:gd name="T23" fmla="*/ 19 h 25"/>
                <a:gd name="T24" fmla="*/ 7 w 21"/>
                <a:gd name="T25" fmla="*/ 25 h 25"/>
                <a:gd name="T26" fmla="*/ 4 w 21"/>
                <a:gd name="T27" fmla="*/ 25 h 25"/>
                <a:gd name="T28" fmla="*/ 1 w 21"/>
                <a:gd name="T29" fmla="*/ 25 h 25"/>
                <a:gd name="T30" fmla="*/ 0 w 21"/>
                <a:gd name="T31" fmla="*/ 24 h 25"/>
                <a:gd name="T32" fmla="*/ 1 w 21"/>
                <a:gd name="T33" fmla="*/ 23 h 25"/>
                <a:gd name="T34" fmla="*/ 1 w 21"/>
                <a:gd name="T35" fmla="*/ 23 h 25"/>
                <a:gd name="T36" fmla="*/ 1 w 21"/>
                <a:gd name="T37" fmla="*/ 23 h 25"/>
                <a:gd name="T38" fmla="*/ 1 w 21"/>
                <a:gd name="T39" fmla="*/ 23 h 25"/>
                <a:gd name="T40" fmla="*/ 1 w 21"/>
                <a:gd name="T41" fmla="*/ 23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5"/>
                <a:gd name="T65" fmla="*/ 21 w 21"/>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5">
                  <a:moveTo>
                    <a:pt x="1" y="23"/>
                  </a:moveTo>
                  <a:lnTo>
                    <a:pt x="5" y="17"/>
                  </a:lnTo>
                  <a:lnTo>
                    <a:pt x="9" y="11"/>
                  </a:lnTo>
                  <a:lnTo>
                    <a:pt x="12" y="6"/>
                  </a:lnTo>
                  <a:lnTo>
                    <a:pt x="17" y="0"/>
                  </a:lnTo>
                  <a:lnTo>
                    <a:pt x="18" y="0"/>
                  </a:lnTo>
                  <a:lnTo>
                    <a:pt x="20" y="0"/>
                  </a:lnTo>
                  <a:lnTo>
                    <a:pt x="21" y="0"/>
                  </a:lnTo>
                  <a:lnTo>
                    <a:pt x="20" y="6"/>
                  </a:lnTo>
                  <a:lnTo>
                    <a:pt x="16" y="12"/>
                  </a:lnTo>
                  <a:lnTo>
                    <a:pt x="12" y="19"/>
                  </a:lnTo>
                  <a:lnTo>
                    <a:pt x="7" y="25"/>
                  </a:lnTo>
                  <a:lnTo>
                    <a:pt x="4" y="25"/>
                  </a:lnTo>
                  <a:lnTo>
                    <a:pt x="1" y="25"/>
                  </a:lnTo>
                  <a:lnTo>
                    <a:pt x="0" y="24"/>
                  </a:lnTo>
                  <a:lnTo>
                    <a:pt x="1" y="23"/>
                  </a:lnTo>
                  <a:close/>
                </a:path>
              </a:pathLst>
            </a:custGeom>
            <a:solidFill>
              <a:srgbClr val="000000"/>
            </a:solidFill>
            <a:ln w="9525">
              <a:noFill/>
              <a:round/>
              <a:headEnd/>
              <a:tailEnd/>
            </a:ln>
          </p:spPr>
          <p:txBody>
            <a:bodyPr/>
            <a:lstStyle/>
            <a:p>
              <a:endParaRPr lang="el-GR"/>
            </a:p>
          </p:txBody>
        </p:sp>
        <p:sp>
          <p:nvSpPr>
            <p:cNvPr id="41156" name="Freeform 941"/>
            <p:cNvSpPr>
              <a:spLocks/>
            </p:cNvSpPr>
            <p:nvPr/>
          </p:nvSpPr>
          <p:spPr bwMode="auto">
            <a:xfrm>
              <a:off x="4650" y="2617"/>
              <a:ext cx="8" cy="10"/>
            </a:xfrm>
            <a:custGeom>
              <a:avLst/>
              <a:gdLst>
                <a:gd name="T0" fmla="*/ 0 w 8"/>
                <a:gd name="T1" fmla="*/ 3 h 10"/>
                <a:gd name="T2" fmla="*/ 1 w 8"/>
                <a:gd name="T3" fmla="*/ 2 h 10"/>
                <a:gd name="T4" fmla="*/ 3 w 8"/>
                <a:gd name="T5" fmla="*/ 2 h 10"/>
                <a:gd name="T6" fmla="*/ 4 w 8"/>
                <a:gd name="T7" fmla="*/ 2 h 10"/>
                <a:gd name="T8" fmla="*/ 6 w 8"/>
                <a:gd name="T9" fmla="*/ 0 h 10"/>
                <a:gd name="T10" fmla="*/ 8 w 8"/>
                <a:gd name="T11" fmla="*/ 2 h 10"/>
                <a:gd name="T12" fmla="*/ 6 w 8"/>
                <a:gd name="T13" fmla="*/ 5 h 10"/>
                <a:gd name="T14" fmla="*/ 6 w 8"/>
                <a:gd name="T15" fmla="*/ 8 h 10"/>
                <a:gd name="T16" fmla="*/ 4 w 8"/>
                <a:gd name="T17" fmla="*/ 9 h 10"/>
                <a:gd name="T18" fmla="*/ 1 w 8"/>
                <a:gd name="T19" fmla="*/ 10 h 10"/>
                <a:gd name="T20" fmla="*/ 0 w 8"/>
                <a:gd name="T21" fmla="*/ 9 h 10"/>
                <a:gd name="T22" fmla="*/ 0 w 8"/>
                <a:gd name="T23" fmla="*/ 8 h 10"/>
                <a:gd name="T24" fmla="*/ 0 w 8"/>
                <a:gd name="T25" fmla="*/ 5 h 10"/>
                <a:gd name="T26" fmla="*/ 0 w 8"/>
                <a:gd name="T27" fmla="*/ 3 h 10"/>
                <a:gd name="T28" fmla="*/ 0 w 8"/>
                <a:gd name="T29" fmla="*/ 3 h 10"/>
                <a:gd name="T30" fmla="*/ 0 w 8"/>
                <a:gd name="T31" fmla="*/ 3 h 10"/>
                <a:gd name="T32" fmla="*/ 0 w 8"/>
                <a:gd name="T33" fmla="*/ 3 h 10"/>
                <a:gd name="T34" fmla="*/ 0 w 8"/>
                <a:gd name="T35" fmla="*/ 3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10"/>
                <a:gd name="T56" fmla="*/ 8 w 8"/>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10">
                  <a:moveTo>
                    <a:pt x="0" y="3"/>
                  </a:moveTo>
                  <a:lnTo>
                    <a:pt x="1" y="2"/>
                  </a:lnTo>
                  <a:lnTo>
                    <a:pt x="3" y="2"/>
                  </a:lnTo>
                  <a:lnTo>
                    <a:pt x="4" y="2"/>
                  </a:lnTo>
                  <a:lnTo>
                    <a:pt x="6" y="0"/>
                  </a:lnTo>
                  <a:lnTo>
                    <a:pt x="8" y="2"/>
                  </a:lnTo>
                  <a:lnTo>
                    <a:pt x="6" y="5"/>
                  </a:lnTo>
                  <a:lnTo>
                    <a:pt x="6" y="8"/>
                  </a:lnTo>
                  <a:lnTo>
                    <a:pt x="4" y="9"/>
                  </a:lnTo>
                  <a:lnTo>
                    <a:pt x="1" y="10"/>
                  </a:lnTo>
                  <a:lnTo>
                    <a:pt x="0" y="9"/>
                  </a:lnTo>
                  <a:lnTo>
                    <a:pt x="0" y="8"/>
                  </a:lnTo>
                  <a:lnTo>
                    <a:pt x="0" y="5"/>
                  </a:lnTo>
                  <a:lnTo>
                    <a:pt x="0" y="3"/>
                  </a:lnTo>
                  <a:close/>
                </a:path>
              </a:pathLst>
            </a:custGeom>
            <a:solidFill>
              <a:srgbClr val="000000"/>
            </a:solidFill>
            <a:ln w="9525">
              <a:noFill/>
              <a:round/>
              <a:headEnd/>
              <a:tailEnd/>
            </a:ln>
          </p:spPr>
          <p:txBody>
            <a:bodyPr/>
            <a:lstStyle/>
            <a:p>
              <a:endParaRPr lang="el-GR"/>
            </a:p>
          </p:txBody>
        </p:sp>
        <p:sp>
          <p:nvSpPr>
            <p:cNvPr id="41157" name="Freeform 942"/>
            <p:cNvSpPr>
              <a:spLocks/>
            </p:cNvSpPr>
            <p:nvPr/>
          </p:nvSpPr>
          <p:spPr bwMode="auto">
            <a:xfrm>
              <a:off x="4654" y="2706"/>
              <a:ext cx="16" cy="15"/>
            </a:xfrm>
            <a:custGeom>
              <a:avLst/>
              <a:gdLst>
                <a:gd name="T0" fmla="*/ 1 w 16"/>
                <a:gd name="T1" fmla="*/ 13 h 15"/>
                <a:gd name="T2" fmla="*/ 5 w 16"/>
                <a:gd name="T3" fmla="*/ 8 h 15"/>
                <a:gd name="T4" fmla="*/ 7 w 16"/>
                <a:gd name="T5" fmla="*/ 4 h 15"/>
                <a:gd name="T6" fmla="*/ 10 w 16"/>
                <a:gd name="T7" fmla="*/ 1 h 15"/>
                <a:gd name="T8" fmla="*/ 12 w 16"/>
                <a:gd name="T9" fmla="*/ 0 h 15"/>
                <a:gd name="T10" fmla="*/ 13 w 16"/>
                <a:gd name="T11" fmla="*/ 0 h 15"/>
                <a:gd name="T12" fmla="*/ 15 w 16"/>
                <a:gd name="T13" fmla="*/ 0 h 15"/>
                <a:gd name="T14" fmla="*/ 15 w 16"/>
                <a:gd name="T15" fmla="*/ 1 h 15"/>
                <a:gd name="T16" fmla="*/ 16 w 16"/>
                <a:gd name="T17" fmla="*/ 4 h 15"/>
                <a:gd name="T18" fmla="*/ 13 w 16"/>
                <a:gd name="T19" fmla="*/ 9 h 15"/>
                <a:gd name="T20" fmla="*/ 11 w 16"/>
                <a:gd name="T21" fmla="*/ 11 h 15"/>
                <a:gd name="T22" fmla="*/ 8 w 16"/>
                <a:gd name="T23" fmla="*/ 13 h 15"/>
                <a:gd name="T24" fmla="*/ 6 w 16"/>
                <a:gd name="T25" fmla="*/ 15 h 15"/>
                <a:gd name="T26" fmla="*/ 4 w 16"/>
                <a:gd name="T27" fmla="*/ 15 h 15"/>
                <a:gd name="T28" fmla="*/ 1 w 16"/>
                <a:gd name="T29" fmla="*/ 15 h 15"/>
                <a:gd name="T30" fmla="*/ 0 w 16"/>
                <a:gd name="T31" fmla="*/ 14 h 15"/>
                <a:gd name="T32" fmla="*/ 1 w 16"/>
                <a:gd name="T33" fmla="*/ 13 h 15"/>
                <a:gd name="T34" fmla="*/ 1 w 16"/>
                <a:gd name="T35" fmla="*/ 13 h 15"/>
                <a:gd name="T36" fmla="*/ 1 w 16"/>
                <a:gd name="T37" fmla="*/ 13 h 15"/>
                <a:gd name="T38" fmla="*/ 1 w 16"/>
                <a:gd name="T39" fmla="*/ 13 h 15"/>
                <a:gd name="T40" fmla="*/ 1 w 16"/>
                <a:gd name="T41" fmla="*/ 13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15"/>
                <a:gd name="T65" fmla="*/ 16 w 16"/>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15">
                  <a:moveTo>
                    <a:pt x="1" y="13"/>
                  </a:moveTo>
                  <a:lnTo>
                    <a:pt x="5" y="8"/>
                  </a:lnTo>
                  <a:lnTo>
                    <a:pt x="7" y="4"/>
                  </a:lnTo>
                  <a:lnTo>
                    <a:pt x="10" y="1"/>
                  </a:lnTo>
                  <a:lnTo>
                    <a:pt x="12" y="0"/>
                  </a:lnTo>
                  <a:lnTo>
                    <a:pt x="13" y="0"/>
                  </a:lnTo>
                  <a:lnTo>
                    <a:pt x="15" y="0"/>
                  </a:lnTo>
                  <a:lnTo>
                    <a:pt x="15" y="1"/>
                  </a:lnTo>
                  <a:lnTo>
                    <a:pt x="16" y="4"/>
                  </a:lnTo>
                  <a:lnTo>
                    <a:pt x="13" y="9"/>
                  </a:lnTo>
                  <a:lnTo>
                    <a:pt x="11" y="11"/>
                  </a:lnTo>
                  <a:lnTo>
                    <a:pt x="8" y="13"/>
                  </a:lnTo>
                  <a:lnTo>
                    <a:pt x="6" y="15"/>
                  </a:lnTo>
                  <a:lnTo>
                    <a:pt x="4" y="15"/>
                  </a:lnTo>
                  <a:lnTo>
                    <a:pt x="1" y="15"/>
                  </a:lnTo>
                  <a:lnTo>
                    <a:pt x="0" y="14"/>
                  </a:lnTo>
                  <a:lnTo>
                    <a:pt x="1" y="13"/>
                  </a:lnTo>
                  <a:close/>
                </a:path>
              </a:pathLst>
            </a:custGeom>
            <a:solidFill>
              <a:srgbClr val="000000"/>
            </a:solidFill>
            <a:ln w="9525">
              <a:noFill/>
              <a:round/>
              <a:headEnd/>
              <a:tailEnd/>
            </a:ln>
          </p:spPr>
          <p:txBody>
            <a:bodyPr/>
            <a:lstStyle/>
            <a:p>
              <a:endParaRPr lang="el-GR"/>
            </a:p>
          </p:txBody>
        </p:sp>
        <p:sp>
          <p:nvSpPr>
            <p:cNvPr id="41158" name="Freeform 943"/>
            <p:cNvSpPr>
              <a:spLocks/>
            </p:cNvSpPr>
            <p:nvPr/>
          </p:nvSpPr>
          <p:spPr bwMode="auto">
            <a:xfrm>
              <a:off x="4680" y="2607"/>
              <a:ext cx="15" cy="33"/>
            </a:xfrm>
            <a:custGeom>
              <a:avLst/>
              <a:gdLst>
                <a:gd name="T0" fmla="*/ 0 w 15"/>
                <a:gd name="T1" fmla="*/ 28 h 33"/>
                <a:gd name="T2" fmla="*/ 1 w 15"/>
                <a:gd name="T3" fmla="*/ 21 h 33"/>
                <a:gd name="T4" fmla="*/ 3 w 15"/>
                <a:gd name="T5" fmla="*/ 17 h 33"/>
                <a:gd name="T6" fmla="*/ 6 w 15"/>
                <a:gd name="T7" fmla="*/ 12 h 33"/>
                <a:gd name="T8" fmla="*/ 10 w 15"/>
                <a:gd name="T9" fmla="*/ 2 h 33"/>
                <a:gd name="T10" fmla="*/ 11 w 15"/>
                <a:gd name="T11" fmla="*/ 2 h 33"/>
                <a:gd name="T12" fmla="*/ 12 w 15"/>
                <a:gd name="T13" fmla="*/ 0 h 33"/>
                <a:gd name="T14" fmla="*/ 13 w 15"/>
                <a:gd name="T15" fmla="*/ 0 h 33"/>
                <a:gd name="T16" fmla="*/ 15 w 15"/>
                <a:gd name="T17" fmla="*/ 0 h 33"/>
                <a:gd name="T18" fmla="*/ 13 w 15"/>
                <a:gd name="T19" fmla="*/ 8 h 33"/>
                <a:gd name="T20" fmla="*/ 11 w 15"/>
                <a:gd name="T21" fmla="*/ 17 h 33"/>
                <a:gd name="T22" fmla="*/ 7 w 15"/>
                <a:gd name="T23" fmla="*/ 25 h 33"/>
                <a:gd name="T24" fmla="*/ 2 w 15"/>
                <a:gd name="T25" fmla="*/ 33 h 33"/>
                <a:gd name="T26" fmla="*/ 1 w 15"/>
                <a:gd name="T27" fmla="*/ 33 h 33"/>
                <a:gd name="T28" fmla="*/ 1 w 15"/>
                <a:gd name="T29" fmla="*/ 33 h 33"/>
                <a:gd name="T30" fmla="*/ 1 w 15"/>
                <a:gd name="T31" fmla="*/ 33 h 33"/>
                <a:gd name="T32" fmla="*/ 0 w 15"/>
                <a:gd name="T33" fmla="*/ 31 h 33"/>
                <a:gd name="T34" fmla="*/ 0 w 15"/>
                <a:gd name="T35" fmla="*/ 30 h 33"/>
                <a:gd name="T36" fmla="*/ 0 w 15"/>
                <a:gd name="T37" fmla="*/ 29 h 33"/>
                <a:gd name="T38" fmla="*/ 0 w 15"/>
                <a:gd name="T39" fmla="*/ 29 h 33"/>
                <a:gd name="T40" fmla="*/ 0 w 15"/>
                <a:gd name="T41" fmla="*/ 28 h 33"/>
                <a:gd name="T42" fmla="*/ 0 w 15"/>
                <a:gd name="T43" fmla="*/ 28 h 33"/>
                <a:gd name="T44" fmla="*/ 0 w 15"/>
                <a:gd name="T45" fmla="*/ 28 h 33"/>
                <a:gd name="T46" fmla="*/ 0 w 15"/>
                <a:gd name="T47" fmla="*/ 28 h 33"/>
                <a:gd name="T48" fmla="*/ 0 w 15"/>
                <a:gd name="T49" fmla="*/ 2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33"/>
                <a:gd name="T77" fmla="*/ 15 w 1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33">
                  <a:moveTo>
                    <a:pt x="0" y="28"/>
                  </a:moveTo>
                  <a:lnTo>
                    <a:pt x="1" y="21"/>
                  </a:lnTo>
                  <a:lnTo>
                    <a:pt x="3" y="17"/>
                  </a:lnTo>
                  <a:lnTo>
                    <a:pt x="6" y="12"/>
                  </a:lnTo>
                  <a:lnTo>
                    <a:pt x="10" y="2"/>
                  </a:lnTo>
                  <a:lnTo>
                    <a:pt x="11" y="2"/>
                  </a:lnTo>
                  <a:lnTo>
                    <a:pt x="12" y="0"/>
                  </a:lnTo>
                  <a:lnTo>
                    <a:pt x="13" y="0"/>
                  </a:lnTo>
                  <a:lnTo>
                    <a:pt x="15" y="0"/>
                  </a:lnTo>
                  <a:lnTo>
                    <a:pt x="13" y="8"/>
                  </a:lnTo>
                  <a:lnTo>
                    <a:pt x="11" y="17"/>
                  </a:lnTo>
                  <a:lnTo>
                    <a:pt x="7" y="25"/>
                  </a:lnTo>
                  <a:lnTo>
                    <a:pt x="2" y="33"/>
                  </a:lnTo>
                  <a:lnTo>
                    <a:pt x="1" y="33"/>
                  </a:lnTo>
                  <a:lnTo>
                    <a:pt x="0" y="31"/>
                  </a:lnTo>
                  <a:lnTo>
                    <a:pt x="0" y="30"/>
                  </a:lnTo>
                  <a:lnTo>
                    <a:pt x="0" y="29"/>
                  </a:lnTo>
                  <a:lnTo>
                    <a:pt x="0" y="28"/>
                  </a:lnTo>
                  <a:close/>
                </a:path>
              </a:pathLst>
            </a:custGeom>
            <a:solidFill>
              <a:srgbClr val="000000"/>
            </a:solidFill>
            <a:ln w="9525">
              <a:noFill/>
              <a:round/>
              <a:headEnd/>
              <a:tailEnd/>
            </a:ln>
          </p:spPr>
          <p:txBody>
            <a:bodyPr/>
            <a:lstStyle/>
            <a:p>
              <a:endParaRPr lang="el-GR"/>
            </a:p>
          </p:txBody>
        </p:sp>
        <p:sp>
          <p:nvSpPr>
            <p:cNvPr id="41159" name="Freeform 944"/>
            <p:cNvSpPr>
              <a:spLocks/>
            </p:cNvSpPr>
            <p:nvPr/>
          </p:nvSpPr>
          <p:spPr bwMode="auto">
            <a:xfrm>
              <a:off x="4686" y="2780"/>
              <a:ext cx="6" cy="7"/>
            </a:xfrm>
            <a:custGeom>
              <a:avLst/>
              <a:gdLst>
                <a:gd name="T0" fmla="*/ 1 w 6"/>
                <a:gd name="T1" fmla="*/ 0 h 7"/>
                <a:gd name="T2" fmla="*/ 2 w 6"/>
                <a:gd name="T3" fmla="*/ 0 h 7"/>
                <a:gd name="T4" fmla="*/ 4 w 6"/>
                <a:gd name="T5" fmla="*/ 0 h 7"/>
                <a:gd name="T6" fmla="*/ 4 w 6"/>
                <a:gd name="T7" fmla="*/ 0 h 7"/>
                <a:gd name="T8" fmla="*/ 5 w 6"/>
                <a:gd name="T9" fmla="*/ 0 h 7"/>
                <a:gd name="T10" fmla="*/ 5 w 6"/>
                <a:gd name="T11" fmla="*/ 2 h 7"/>
                <a:gd name="T12" fmla="*/ 6 w 6"/>
                <a:gd name="T13" fmla="*/ 3 h 7"/>
                <a:gd name="T14" fmla="*/ 6 w 6"/>
                <a:gd name="T15" fmla="*/ 5 h 7"/>
                <a:gd name="T16" fmla="*/ 6 w 6"/>
                <a:gd name="T17" fmla="*/ 7 h 7"/>
                <a:gd name="T18" fmla="*/ 5 w 6"/>
                <a:gd name="T19" fmla="*/ 7 h 7"/>
                <a:gd name="T20" fmla="*/ 4 w 6"/>
                <a:gd name="T21" fmla="*/ 7 h 7"/>
                <a:gd name="T22" fmla="*/ 1 w 6"/>
                <a:gd name="T23" fmla="*/ 7 h 7"/>
                <a:gd name="T24" fmla="*/ 0 w 6"/>
                <a:gd name="T25" fmla="*/ 7 h 7"/>
                <a:gd name="T26" fmla="*/ 1 w 6"/>
                <a:gd name="T27" fmla="*/ 5 h 7"/>
                <a:gd name="T28" fmla="*/ 1 w 6"/>
                <a:gd name="T29" fmla="*/ 4 h 7"/>
                <a:gd name="T30" fmla="*/ 1 w 6"/>
                <a:gd name="T31" fmla="*/ 3 h 7"/>
                <a:gd name="T32" fmla="*/ 1 w 6"/>
                <a:gd name="T33" fmla="*/ 0 h 7"/>
                <a:gd name="T34" fmla="*/ 1 w 6"/>
                <a:gd name="T35" fmla="*/ 0 h 7"/>
                <a:gd name="T36" fmla="*/ 1 w 6"/>
                <a:gd name="T37" fmla="*/ 0 h 7"/>
                <a:gd name="T38" fmla="*/ 1 w 6"/>
                <a:gd name="T39" fmla="*/ 0 h 7"/>
                <a:gd name="T40" fmla="*/ 1 w 6"/>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7"/>
                <a:gd name="T65" fmla="*/ 6 w 6"/>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7">
                  <a:moveTo>
                    <a:pt x="1" y="0"/>
                  </a:moveTo>
                  <a:lnTo>
                    <a:pt x="2" y="0"/>
                  </a:lnTo>
                  <a:lnTo>
                    <a:pt x="4" y="0"/>
                  </a:lnTo>
                  <a:lnTo>
                    <a:pt x="5" y="0"/>
                  </a:lnTo>
                  <a:lnTo>
                    <a:pt x="5" y="2"/>
                  </a:lnTo>
                  <a:lnTo>
                    <a:pt x="6" y="3"/>
                  </a:lnTo>
                  <a:lnTo>
                    <a:pt x="6" y="5"/>
                  </a:lnTo>
                  <a:lnTo>
                    <a:pt x="6" y="7"/>
                  </a:lnTo>
                  <a:lnTo>
                    <a:pt x="5" y="7"/>
                  </a:lnTo>
                  <a:lnTo>
                    <a:pt x="4" y="7"/>
                  </a:lnTo>
                  <a:lnTo>
                    <a:pt x="1" y="7"/>
                  </a:lnTo>
                  <a:lnTo>
                    <a:pt x="0" y="7"/>
                  </a:lnTo>
                  <a:lnTo>
                    <a:pt x="1" y="5"/>
                  </a:lnTo>
                  <a:lnTo>
                    <a:pt x="1" y="4"/>
                  </a:lnTo>
                  <a:lnTo>
                    <a:pt x="1" y="3"/>
                  </a:lnTo>
                  <a:lnTo>
                    <a:pt x="1" y="0"/>
                  </a:lnTo>
                  <a:close/>
                </a:path>
              </a:pathLst>
            </a:custGeom>
            <a:solidFill>
              <a:srgbClr val="000000"/>
            </a:solidFill>
            <a:ln w="9525">
              <a:noFill/>
              <a:round/>
              <a:headEnd/>
              <a:tailEnd/>
            </a:ln>
          </p:spPr>
          <p:txBody>
            <a:bodyPr/>
            <a:lstStyle/>
            <a:p>
              <a:endParaRPr lang="el-GR"/>
            </a:p>
          </p:txBody>
        </p:sp>
        <p:sp>
          <p:nvSpPr>
            <p:cNvPr id="41160" name="Freeform 945"/>
            <p:cNvSpPr>
              <a:spLocks/>
            </p:cNvSpPr>
            <p:nvPr/>
          </p:nvSpPr>
          <p:spPr bwMode="auto">
            <a:xfrm>
              <a:off x="4725" y="2423"/>
              <a:ext cx="9" cy="23"/>
            </a:xfrm>
            <a:custGeom>
              <a:avLst/>
              <a:gdLst>
                <a:gd name="T0" fmla="*/ 0 w 9"/>
                <a:gd name="T1" fmla="*/ 3 h 23"/>
                <a:gd name="T2" fmla="*/ 2 w 9"/>
                <a:gd name="T3" fmla="*/ 0 h 23"/>
                <a:gd name="T4" fmla="*/ 4 w 9"/>
                <a:gd name="T5" fmla="*/ 0 h 23"/>
                <a:gd name="T6" fmla="*/ 5 w 9"/>
                <a:gd name="T7" fmla="*/ 0 h 23"/>
                <a:gd name="T8" fmla="*/ 7 w 9"/>
                <a:gd name="T9" fmla="*/ 2 h 23"/>
                <a:gd name="T10" fmla="*/ 7 w 9"/>
                <a:gd name="T11" fmla="*/ 7 h 23"/>
                <a:gd name="T12" fmla="*/ 8 w 9"/>
                <a:gd name="T13" fmla="*/ 12 h 23"/>
                <a:gd name="T14" fmla="*/ 8 w 9"/>
                <a:gd name="T15" fmla="*/ 18 h 23"/>
                <a:gd name="T16" fmla="*/ 9 w 9"/>
                <a:gd name="T17" fmla="*/ 23 h 23"/>
                <a:gd name="T18" fmla="*/ 4 w 9"/>
                <a:gd name="T19" fmla="*/ 20 h 23"/>
                <a:gd name="T20" fmla="*/ 2 w 9"/>
                <a:gd name="T21" fmla="*/ 14 h 23"/>
                <a:gd name="T22" fmla="*/ 0 w 9"/>
                <a:gd name="T23" fmla="*/ 7 h 23"/>
                <a:gd name="T24" fmla="*/ 0 w 9"/>
                <a:gd name="T25" fmla="*/ 3 h 23"/>
                <a:gd name="T26" fmla="*/ 0 w 9"/>
                <a:gd name="T27" fmla="*/ 3 h 23"/>
                <a:gd name="T28" fmla="*/ 0 w 9"/>
                <a:gd name="T29" fmla="*/ 3 h 23"/>
                <a:gd name="T30" fmla="*/ 0 w 9"/>
                <a:gd name="T31" fmla="*/ 3 h 23"/>
                <a:gd name="T32" fmla="*/ 0 w 9"/>
                <a:gd name="T33" fmla="*/ 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23"/>
                <a:gd name="T53" fmla="*/ 9 w 9"/>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23">
                  <a:moveTo>
                    <a:pt x="0" y="3"/>
                  </a:moveTo>
                  <a:lnTo>
                    <a:pt x="2" y="0"/>
                  </a:lnTo>
                  <a:lnTo>
                    <a:pt x="4" y="0"/>
                  </a:lnTo>
                  <a:lnTo>
                    <a:pt x="5" y="0"/>
                  </a:lnTo>
                  <a:lnTo>
                    <a:pt x="7" y="2"/>
                  </a:lnTo>
                  <a:lnTo>
                    <a:pt x="7" y="7"/>
                  </a:lnTo>
                  <a:lnTo>
                    <a:pt x="8" y="12"/>
                  </a:lnTo>
                  <a:lnTo>
                    <a:pt x="8" y="18"/>
                  </a:lnTo>
                  <a:lnTo>
                    <a:pt x="9" y="23"/>
                  </a:lnTo>
                  <a:lnTo>
                    <a:pt x="4" y="20"/>
                  </a:lnTo>
                  <a:lnTo>
                    <a:pt x="2" y="14"/>
                  </a:lnTo>
                  <a:lnTo>
                    <a:pt x="0" y="7"/>
                  </a:lnTo>
                  <a:lnTo>
                    <a:pt x="0" y="3"/>
                  </a:lnTo>
                  <a:close/>
                </a:path>
              </a:pathLst>
            </a:custGeom>
            <a:solidFill>
              <a:srgbClr val="000000"/>
            </a:solidFill>
            <a:ln w="9525">
              <a:noFill/>
              <a:round/>
              <a:headEnd/>
              <a:tailEnd/>
            </a:ln>
          </p:spPr>
          <p:txBody>
            <a:bodyPr/>
            <a:lstStyle/>
            <a:p>
              <a:endParaRPr lang="el-GR"/>
            </a:p>
          </p:txBody>
        </p:sp>
        <p:sp>
          <p:nvSpPr>
            <p:cNvPr id="41161" name="Freeform 946"/>
            <p:cNvSpPr>
              <a:spLocks/>
            </p:cNvSpPr>
            <p:nvPr/>
          </p:nvSpPr>
          <p:spPr bwMode="auto">
            <a:xfrm>
              <a:off x="4730" y="2641"/>
              <a:ext cx="13" cy="24"/>
            </a:xfrm>
            <a:custGeom>
              <a:avLst/>
              <a:gdLst>
                <a:gd name="T0" fmla="*/ 2 w 13"/>
                <a:gd name="T1" fmla="*/ 21 h 24"/>
                <a:gd name="T2" fmla="*/ 7 w 13"/>
                <a:gd name="T3" fmla="*/ 10 h 24"/>
                <a:gd name="T4" fmla="*/ 9 w 13"/>
                <a:gd name="T5" fmla="*/ 3 h 24"/>
                <a:gd name="T6" fmla="*/ 10 w 13"/>
                <a:gd name="T7" fmla="*/ 1 h 24"/>
                <a:gd name="T8" fmla="*/ 12 w 13"/>
                <a:gd name="T9" fmla="*/ 0 h 24"/>
                <a:gd name="T10" fmla="*/ 13 w 13"/>
                <a:gd name="T11" fmla="*/ 3 h 24"/>
                <a:gd name="T12" fmla="*/ 12 w 13"/>
                <a:gd name="T13" fmla="*/ 10 h 24"/>
                <a:gd name="T14" fmla="*/ 10 w 13"/>
                <a:gd name="T15" fmla="*/ 16 h 24"/>
                <a:gd name="T16" fmla="*/ 8 w 13"/>
                <a:gd name="T17" fmla="*/ 23 h 24"/>
                <a:gd name="T18" fmla="*/ 7 w 13"/>
                <a:gd name="T19" fmla="*/ 23 h 24"/>
                <a:gd name="T20" fmla="*/ 5 w 13"/>
                <a:gd name="T21" fmla="*/ 23 h 24"/>
                <a:gd name="T22" fmla="*/ 4 w 13"/>
                <a:gd name="T23" fmla="*/ 24 h 24"/>
                <a:gd name="T24" fmla="*/ 3 w 13"/>
                <a:gd name="T25" fmla="*/ 24 h 24"/>
                <a:gd name="T26" fmla="*/ 2 w 13"/>
                <a:gd name="T27" fmla="*/ 22 h 24"/>
                <a:gd name="T28" fmla="*/ 0 w 13"/>
                <a:gd name="T29" fmla="*/ 21 h 24"/>
                <a:gd name="T30" fmla="*/ 0 w 13"/>
                <a:gd name="T31" fmla="*/ 21 h 24"/>
                <a:gd name="T32" fmla="*/ 2 w 13"/>
                <a:gd name="T33" fmla="*/ 21 h 24"/>
                <a:gd name="T34" fmla="*/ 2 w 13"/>
                <a:gd name="T35" fmla="*/ 21 h 24"/>
                <a:gd name="T36" fmla="*/ 2 w 13"/>
                <a:gd name="T37" fmla="*/ 21 h 24"/>
                <a:gd name="T38" fmla="*/ 2 w 13"/>
                <a:gd name="T39" fmla="*/ 21 h 24"/>
                <a:gd name="T40" fmla="*/ 2 w 13"/>
                <a:gd name="T41" fmla="*/ 2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4"/>
                <a:gd name="T65" fmla="*/ 13 w 1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4">
                  <a:moveTo>
                    <a:pt x="2" y="21"/>
                  </a:moveTo>
                  <a:lnTo>
                    <a:pt x="7" y="10"/>
                  </a:lnTo>
                  <a:lnTo>
                    <a:pt x="9" y="3"/>
                  </a:lnTo>
                  <a:lnTo>
                    <a:pt x="10" y="1"/>
                  </a:lnTo>
                  <a:lnTo>
                    <a:pt x="12" y="0"/>
                  </a:lnTo>
                  <a:lnTo>
                    <a:pt x="13" y="3"/>
                  </a:lnTo>
                  <a:lnTo>
                    <a:pt x="12" y="10"/>
                  </a:lnTo>
                  <a:lnTo>
                    <a:pt x="10" y="16"/>
                  </a:lnTo>
                  <a:lnTo>
                    <a:pt x="8" y="23"/>
                  </a:lnTo>
                  <a:lnTo>
                    <a:pt x="7" y="23"/>
                  </a:lnTo>
                  <a:lnTo>
                    <a:pt x="5" y="23"/>
                  </a:lnTo>
                  <a:lnTo>
                    <a:pt x="4" y="24"/>
                  </a:lnTo>
                  <a:lnTo>
                    <a:pt x="3" y="24"/>
                  </a:lnTo>
                  <a:lnTo>
                    <a:pt x="2" y="22"/>
                  </a:lnTo>
                  <a:lnTo>
                    <a:pt x="0" y="21"/>
                  </a:lnTo>
                  <a:lnTo>
                    <a:pt x="2" y="21"/>
                  </a:lnTo>
                  <a:close/>
                </a:path>
              </a:pathLst>
            </a:custGeom>
            <a:solidFill>
              <a:srgbClr val="000000"/>
            </a:solidFill>
            <a:ln w="9525">
              <a:noFill/>
              <a:round/>
              <a:headEnd/>
              <a:tailEnd/>
            </a:ln>
          </p:spPr>
          <p:txBody>
            <a:bodyPr/>
            <a:lstStyle/>
            <a:p>
              <a:endParaRPr lang="el-GR"/>
            </a:p>
          </p:txBody>
        </p:sp>
        <p:sp>
          <p:nvSpPr>
            <p:cNvPr id="41162" name="Freeform 947"/>
            <p:cNvSpPr>
              <a:spLocks/>
            </p:cNvSpPr>
            <p:nvPr/>
          </p:nvSpPr>
          <p:spPr bwMode="auto">
            <a:xfrm>
              <a:off x="4746" y="2484"/>
              <a:ext cx="8" cy="56"/>
            </a:xfrm>
            <a:custGeom>
              <a:avLst/>
              <a:gdLst>
                <a:gd name="T0" fmla="*/ 0 w 8"/>
                <a:gd name="T1" fmla="*/ 0 h 56"/>
                <a:gd name="T2" fmla="*/ 2 w 8"/>
                <a:gd name="T3" fmla="*/ 0 h 56"/>
                <a:gd name="T4" fmla="*/ 3 w 8"/>
                <a:gd name="T5" fmla="*/ 0 h 56"/>
                <a:gd name="T6" fmla="*/ 3 w 8"/>
                <a:gd name="T7" fmla="*/ 0 h 56"/>
                <a:gd name="T8" fmla="*/ 4 w 8"/>
                <a:gd name="T9" fmla="*/ 0 h 56"/>
                <a:gd name="T10" fmla="*/ 7 w 8"/>
                <a:gd name="T11" fmla="*/ 10 h 56"/>
                <a:gd name="T12" fmla="*/ 8 w 8"/>
                <a:gd name="T13" fmla="*/ 27 h 56"/>
                <a:gd name="T14" fmla="*/ 8 w 8"/>
                <a:gd name="T15" fmla="*/ 44 h 56"/>
                <a:gd name="T16" fmla="*/ 4 w 8"/>
                <a:gd name="T17" fmla="*/ 56 h 56"/>
                <a:gd name="T18" fmla="*/ 3 w 8"/>
                <a:gd name="T19" fmla="*/ 56 h 56"/>
                <a:gd name="T20" fmla="*/ 3 w 8"/>
                <a:gd name="T21" fmla="*/ 54 h 56"/>
                <a:gd name="T22" fmla="*/ 2 w 8"/>
                <a:gd name="T23" fmla="*/ 54 h 56"/>
                <a:gd name="T24" fmla="*/ 0 w 8"/>
                <a:gd name="T25" fmla="*/ 54 h 56"/>
                <a:gd name="T26" fmla="*/ 0 w 8"/>
                <a:gd name="T27" fmla="*/ 41 h 56"/>
                <a:gd name="T28" fmla="*/ 0 w 8"/>
                <a:gd name="T29" fmla="*/ 27 h 56"/>
                <a:gd name="T30" fmla="*/ 0 w 8"/>
                <a:gd name="T31" fmla="*/ 14 h 56"/>
                <a:gd name="T32" fmla="*/ 0 w 8"/>
                <a:gd name="T33" fmla="*/ 0 h 56"/>
                <a:gd name="T34" fmla="*/ 0 w 8"/>
                <a:gd name="T35" fmla="*/ 0 h 56"/>
                <a:gd name="T36" fmla="*/ 0 w 8"/>
                <a:gd name="T37" fmla="*/ 0 h 56"/>
                <a:gd name="T38" fmla="*/ 0 w 8"/>
                <a:gd name="T39" fmla="*/ 0 h 56"/>
                <a:gd name="T40" fmla="*/ 0 w 8"/>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56"/>
                <a:gd name="T65" fmla="*/ 8 w 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56">
                  <a:moveTo>
                    <a:pt x="0" y="0"/>
                  </a:moveTo>
                  <a:lnTo>
                    <a:pt x="2" y="0"/>
                  </a:lnTo>
                  <a:lnTo>
                    <a:pt x="3" y="0"/>
                  </a:lnTo>
                  <a:lnTo>
                    <a:pt x="4" y="0"/>
                  </a:lnTo>
                  <a:lnTo>
                    <a:pt x="7" y="10"/>
                  </a:lnTo>
                  <a:lnTo>
                    <a:pt x="8" y="27"/>
                  </a:lnTo>
                  <a:lnTo>
                    <a:pt x="8" y="44"/>
                  </a:lnTo>
                  <a:lnTo>
                    <a:pt x="4" y="56"/>
                  </a:lnTo>
                  <a:lnTo>
                    <a:pt x="3" y="56"/>
                  </a:lnTo>
                  <a:lnTo>
                    <a:pt x="3" y="54"/>
                  </a:lnTo>
                  <a:lnTo>
                    <a:pt x="2" y="54"/>
                  </a:lnTo>
                  <a:lnTo>
                    <a:pt x="0" y="54"/>
                  </a:lnTo>
                  <a:lnTo>
                    <a:pt x="0" y="41"/>
                  </a:lnTo>
                  <a:lnTo>
                    <a:pt x="0" y="27"/>
                  </a:lnTo>
                  <a:lnTo>
                    <a:pt x="0" y="14"/>
                  </a:lnTo>
                  <a:lnTo>
                    <a:pt x="0" y="0"/>
                  </a:lnTo>
                  <a:close/>
                </a:path>
              </a:pathLst>
            </a:custGeom>
            <a:solidFill>
              <a:srgbClr val="000000"/>
            </a:solidFill>
            <a:ln w="9525">
              <a:noFill/>
              <a:round/>
              <a:headEnd/>
              <a:tailEnd/>
            </a:ln>
          </p:spPr>
          <p:txBody>
            <a:bodyPr/>
            <a:lstStyle/>
            <a:p>
              <a:endParaRPr lang="el-GR"/>
            </a:p>
          </p:txBody>
        </p:sp>
        <p:sp>
          <p:nvSpPr>
            <p:cNvPr id="41163" name="Freeform 948"/>
            <p:cNvSpPr>
              <a:spLocks/>
            </p:cNvSpPr>
            <p:nvPr/>
          </p:nvSpPr>
          <p:spPr bwMode="auto">
            <a:xfrm>
              <a:off x="4745" y="2733"/>
              <a:ext cx="10" cy="15"/>
            </a:xfrm>
            <a:custGeom>
              <a:avLst/>
              <a:gdLst>
                <a:gd name="T0" fmla="*/ 1 w 10"/>
                <a:gd name="T1" fmla="*/ 8 h 15"/>
                <a:gd name="T2" fmla="*/ 3 w 10"/>
                <a:gd name="T3" fmla="*/ 5 h 15"/>
                <a:gd name="T4" fmla="*/ 4 w 10"/>
                <a:gd name="T5" fmla="*/ 3 h 15"/>
                <a:gd name="T6" fmla="*/ 4 w 10"/>
                <a:gd name="T7" fmla="*/ 2 h 15"/>
                <a:gd name="T8" fmla="*/ 5 w 10"/>
                <a:gd name="T9" fmla="*/ 0 h 15"/>
                <a:gd name="T10" fmla="*/ 6 w 10"/>
                <a:gd name="T11" fmla="*/ 0 h 15"/>
                <a:gd name="T12" fmla="*/ 8 w 10"/>
                <a:gd name="T13" fmla="*/ 0 h 15"/>
                <a:gd name="T14" fmla="*/ 9 w 10"/>
                <a:gd name="T15" fmla="*/ 0 h 15"/>
                <a:gd name="T16" fmla="*/ 10 w 10"/>
                <a:gd name="T17" fmla="*/ 0 h 15"/>
                <a:gd name="T18" fmla="*/ 10 w 10"/>
                <a:gd name="T19" fmla="*/ 4 h 15"/>
                <a:gd name="T20" fmla="*/ 9 w 10"/>
                <a:gd name="T21" fmla="*/ 7 h 15"/>
                <a:gd name="T22" fmla="*/ 8 w 10"/>
                <a:gd name="T23" fmla="*/ 10 h 15"/>
                <a:gd name="T24" fmla="*/ 5 w 10"/>
                <a:gd name="T25" fmla="*/ 15 h 15"/>
                <a:gd name="T26" fmla="*/ 4 w 10"/>
                <a:gd name="T27" fmla="*/ 14 h 15"/>
                <a:gd name="T28" fmla="*/ 3 w 10"/>
                <a:gd name="T29" fmla="*/ 14 h 15"/>
                <a:gd name="T30" fmla="*/ 1 w 10"/>
                <a:gd name="T31" fmla="*/ 14 h 15"/>
                <a:gd name="T32" fmla="*/ 0 w 10"/>
                <a:gd name="T33" fmla="*/ 14 h 15"/>
                <a:gd name="T34" fmla="*/ 0 w 10"/>
                <a:gd name="T35" fmla="*/ 13 h 15"/>
                <a:gd name="T36" fmla="*/ 1 w 10"/>
                <a:gd name="T37" fmla="*/ 10 h 15"/>
                <a:gd name="T38" fmla="*/ 1 w 10"/>
                <a:gd name="T39" fmla="*/ 9 h 15"/>
                <a:gd name="T40" fmla="*/ 1 w 10"/>
                <a:gd name="T41" fmla="*/ 8 h 15"/>
                <a:gd name="T42" fmla="*/ 1 w 10"/>
                <a:gd name="T43" fmla="*/ 8 h 15"/>
                <a:gd name="T44" fmla="*/ 1 w 10"/>
                <a:gd name="T45" fmla="*/ 8 h 15"/>
                <a:gd name="T46" fmla="*/ 1 w 10"/>
                <a:gd name="T47" fmla="*/ 8 h 15"/>
                <a:gd name="T48" fmla="*/ 1 w 10"/>
                <a:gd name="T49" fmla="*/ 8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5"/>
                <a:gd name="T77" fmla="*/ 10 w 10"/>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5">
                  <a:moveTo>
                    <a:pt x="1" y="8"/>
                  </a:moveTo>
                  <a:lnTo>
                    <a:pt x="3" y="5"/>
                  </a:lnTo>
                  <a:lnTo>
                    <a:pt x="4" y="3"/>
                  </a:lnTo>
                  <a:lnTo>
                    <a:pt x="4" y="2"/>
                  </a:lnTo>
                  <a:lnTo>
                    <a:pt x="5" y="0"/>
                  </a:lnTo>
                  <a:lnTo>
                    <a:pt x="6" y="0"/>
                  </a:lnTo>
                  <a:lnTo>
                    <a:pt x="8" y="0"/>
                  </a:lnTo>
                  <a:lnTo>
                    <a:pt x="9" y="0"/>
                  </a:lnTo>
                  <a:lnTo>
                    <a:pt x="10" y="0"/>
                  </a:lnTo>
                  <a:lnTo>
                    <a:pt x="10" y="4"/>
                  </a:lnTo>
                  <a:lnTo>
                    <a:pt x="9" y="7"/>
                  </a:lnTo>
                  <a:lnTo>
                    <a:pt x="8" y="10"/>
                  </a:lnTo>
                  <a:lnTo>
                    <a:pt x="5" y="15"/>
                  </a:lnTo>
                  <a:lnTo>
                    <a:pt x="4" y="14"/>
                  </a:lnTo>
                  <a:lnTo>
                    <a:pt x="3" y="14"/>
                  </a:lnTo>
                  <a:lnTo>
                    <a:pt x="1" y="14"/>
                  </a:lnTo>
                  <a:lnTo>
                    <a:pt x="0" y="14"/>
                  </a:lnTo>
                  <a:lnTo>
                    <a:pt x="0" y="13"/>
                  </a:lnTo>
                  <a:lnTo>
                    <a:pt x="1" y="10"/>
                  </a:lnTo>
                  <a:lnTo>
                    <a:pt x="1" y="9"/>
                  </a:lnTo>
                  <a:lnTo>
                    <a:pt x="1" y="8"/>
                  </a:lnTo>
                  <a:close/>
                </a:path>
              </a:pathLst>
            </a:custGeom>
            <a:solidFill>
              <a:srgbClr val="000000"/>
            </a:solidFill>
            <a:ln w="9525">
              <a:noFill/>
              <a:round/>
              <a:headEnd/>
              <a:tailEnd/>
            </a:ln>
          </p:spPr>
          <p:txBody>
            <a:bodyPr/>
            <a:lstStyle/>
            <a:p>
              <a:endParaRPr lang="el-GR"/>
            </a:p>
          </p:txBody>
        </p:sp>
        <p:sp>
          <p:nvSpPr>
            <p:cNvPr id="41164" name="Freeform 949"/>
            <p:cNvSpPr>
              <a:spLocks/>
            </p:cNvSpPr>
            <p:nvPr/>
          </p:nvSpPr>
          <p:spPr bwMode="auto">
            <a:xfrm>
              <a:off x="4761" y="2351"/>
              <a:ext cx="11" cy="29"/>
            </a:xfrm>
            <a:custGeom>
              <a:avLst/>
              <a:gdLst>
                <a:gd name="T0" fmla="*/ 0 w 11"/>
                <a:gd name="T1" fmla="*/ 0 h 29"/>
                <a:gd name="T2" fmla="*/ 2 w 11"/>
                <a:gd name="T3" fmla="*/ 0 h 29"/>
                <a:gd name="T4" fmla="*/ 3 w 11"/>
                <a:gd name="T5" fmla="*/ 0 h 29"/>
                <a:gd name="T6" fmla="*/ 4 w 11"/>
                <a:gd name="T7" fmla="*/ 0 h 29"/>
                <a:gd name="T8" fmla="*/ 5 w 11"/>
                <a:gd name="T9" fmla="*/ 0 h 29"/>
                <a:gd name="T10" fmla="*/ 9 w 11"/>
                <a:gd name="T11" fmla="*/ 6 h 29"/>
                <a:gd name="T12" fmla="*/ 10 w 11"/>
                <a:gd name="T13" fmla="*/ 13 h 29"/>
                <a:gd name="T14" fmla="*/ 11 w 11"/>
                <a:gd name="T15" fmla="*/ 21 h 29"/>
                <a:gd name="T16" fmla="*/ 11 w 11"/>
                <a:gd name="T17" fmla="*/ 29 h 29"/>
                <a:gd name="T18" fmla="*/ 7 w 11"/>
                <a:gd name="T19" fmla="*/ 26 h 29"/>
                <a:gd name="T20" fmla="*/ 3 w 11"/>
                <a:gd name="T21" fmla="*/ 17 h 29"/>
                <a:gd name="T22" fmla="*/ 0 w 11"/>
                <a:gd name="T23" fmla="*/ 7 h 29"/>
                <a:gd name="T24" fmla="*/ 0 w 11"/>
                <a:gd name="T25" fmla="*/ 0 h 29"/>
                <a:gd name="T26" fmla="*/ 0 w 11"/>
                <a:gd name="T27" fmla="*/ 0 h 29"/>
                <a:gd name="T28" fmla="*/ 0 w 11"/>
                <a:gd name="T29" fmla="*/ 0 h 29"/>
                <a:gd name="T30" fmla="*/ 0 w 11"/>
                <a:gd name="T31" fmla="*/ 0 h 29"/>
                <a:gd name="T32" fmla="*/ 0 w 1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29"/>
                <a:gd name="T53" fmla="*/ 11 w 1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29">
                  <a:moveTo>
                    <a:pt x="0" y="0"/>
                  </a:moveTo>
                  <a:lnTo>
                    <a:pt x="2" y="0"/>
                  </a:lnTo>
                  <a:lnTo>
                    <a:pt x="3" y="0"/>
                  </a:lnTo>
                  <a:lnTo>
                    <a:pt x="4" y="0"/>
                  </a:lnTo>
                  <a:lnTo>
                    <a:pt x="5" y="0"/>
                  </a:lnTo>
                  <a:lnTo>
                    <a:pt x="9" y="6"/>
                  </a:lnTo>
                  <a:lnTo>
                    <a:pt x="10" y="13"/>
                  </a:lnTo>
                  <a:lnTo>
                    <a:pt x="11" y="21"/>
                  </a:lnTo>
                  <a:lnTo>
                    <a:pt x="11" y="29"/>
                  </a:lnTo>
                  <a:lnTo>
                    <a:pt x="7" y="26"/>
                  </a:lnTo>
                  <a:lnTo>
                    <a:pt x="3" y="17"/>
                  </a:lnTo>
                  <a:lnTo>
                    <a:pt x="0" y="7"/>
                  </a:lnTo>
                  <a:lnTo>
                    <a:pt x="0" y="0"/>
                  </a:lnTo>
                  <a:close/>
                </a:path>
              </a:pathLst>
            </a:custGeom>
            <a:solidFill>
              <a:srgbClr val="000000"/>
            </a:solidFill>
            <a:ln w="9525">
              <a:noFill/>
              <a:round/>
              <a:headEnd/>
              <a:tailEnd/>
            </a:ln>
          </p:spPr>
          <p:txBody>
            <a:bodyPr/>
            <a:lstStyle/>
            <a:p>
              <a:endParaRPr lang="el-GR"/>
            </a:p>
          </p:txBody>
        </p:sp>
        <p:sp>
          <p:nvSpPr>
            <p:cNvPr id="41165" name="Freeform 950"/>
            <p:cNvSpPr>
              <a:spLocks/>
            </p:cNvSpPr>
            <p:nvPr/>
          </p:nvSpPr>
          <p:spPr bwMode="auto">
            <a:xfrm>
              <a:off x="4774" y="2283"/>
              <a:ext cx="8" cy="6"/>
            </a:xfrm>
            <a:custGeom>
              <a:avLst/>
              <a:gdLst>
                <a:gd name="T0" fmla="*/ 0 w 8"/>
                <a:gd name="T1" fmla="*/ 0 h 6"/>
                <a:gd name="T2" fmla="*/ 1 w 8"/>
                <a:gd name="T3" fmla="*/ 0 h 6"/>
                <a:gd name="T4" fmla="*/ 3 w 8"/>
                <a:gd name="T5" fmla="*/ 0 h 6"/>
                <a:gd name="T6" fmla="*/ 5 w 8"/>
                <a:gd name="T7" fmla="*/ 0 h 6"/>
                <a:gd name="T8" fmla="*/ 6 w 8"/>
                <a:gd name="T9" fmla="*/ 0 h 6"/>
                <a:gd name="T10" fmla="*/ 7 w 8"/>
                <a:gd name="T11" fmla="*/ 1 h 6"/>
                <a:gd name="T12" fmla="*/ 7 w 8"/>
                <a:gd name="T13" fmla="*/ 1 h 6"/>
                <a:gd name="T14" fmla="*/ 7 w 8"/>
                <a:gd name="T15" fmla="*/ 2 h 6"/>
                <a:gd name="T16" fmla="*/ 8 w 8"/>
                <a:gd name="T17" fmla="*/ 3 h 6"/>
                <a:gd name="T18" fmla="*/ 7 w 8"/>
                <a:gd name="T19" fmla="*/ 5 h 6"/>
                <a:gd name="T20" fmla="*/ 7 w 8"/>
                <a:gd name="T21" fmla="*/ 6 h 6"/>
                <a:gd name="T22" fmla="*/ 6 w 8"/>
                <a:gd name="T23" fmla="*/ 6 h 6"/>
                <a:gd name="T24" fmla="*/ 3 w 8"/>
                <a:gd name="T25" fmla="*/ 6 h 6"/>
                <a:gd name="T26" fmla="*/ 2 w 8"/>
                <a:gd name="T27" fmla="*/ 5 h 6"/>
                <a:gd name="T28" fmla="*/ 2 w 8"/>
                <a:gd name="T29" fmla="*/ 2 h 6"/>
                <a:gd name="T30" fmla="*/ 1 w 8"/>
                <a:gd name="T31" fmla="*/ 1 h 6"/>
                <a:gd name="T32" fmla="*/ 0 w 8"/>
                <a:gd name="T33" fmla="*/ 0 h 6"/>
                <a:gd name="T34" fmla="*/ 0 w 8"/>
                <a:gd name="T35" fmla="*/ 0 h 6"/>
                <a:gd name="T36" fmla="*/ 0 w 8"/>
                <a:gd name="T37" fmla="*/ 0 h 6"/>
                <a:gd name="T38" fmla="*/ 0 w 8"/>
                <a:gd name="T39" fmla="*/ 0 h 6"/>
                <a:gd name="T40" fmla="*/ 0 w 8"/>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6"/>
                <a:gd name="T65" fmla="*/ 8 w 8"/>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6">
                  <a:moveTo>
                    <a:pt x="0" y="0"/>
                  </a:moveTo>
                  <a:lnTo>
                    <a:pt x="1" y="0"/>
                  </a:lnTo>
                  <a:lnTo>
                    <a:pt x="3" y="0"/>
                  </a:lnTo>
                  <a:lnTo>
                    <a:pt x="5" y="0"/>
                  </a:lnTo>
                  <a:lnTo>
                    <a:pt x="6" y="0"/>
                  </a:lnTo>
                  <a:lnTo>
                    <a:pt x="7" y="1"/>
                  </a:lnTo>
                  <a:lnTo>
                    <a:pt x="7" y="2"/>
                  </a:lnTo>
                  <a:lnTo>
                    <a:pt x="8" y="3"/>
                  </a:lnTo>
                  <a:lnTo>
                    <a:pt x="7" y="5"/>
                  </a:lnTo>
                  <a:lnTo>
                    <a:pt x="7" y="6"/>
                  </a:lnTo>
                  <a:lnTo>
                    <a:pt x="6" y="6"/>
                  </a:lnTo>
                  <a:lnTo>
                    <a:pt x="3" y="6"/>
                  </a:lnTo>
                  <a:lnTo>
                    <a:pt x="2" y="5"/>
                  </a:lnTo>
                  <a:lnTo>
                    <a:pt x="2" y="2"/>
                  </a:lnTo>
                  <a:lnTo>
                    <a:pt x="1" y="1"/>
                  </a:lnTo>
                  <a:lnTo>
                    <a:pt x="0" y="0"/>
                  </a:lnTo>
                  <a:close/>
                </a:path>
              </a:pathLst>
            </a:custGeom>
            <a:solidFill>
              <a:srgbClr val="000000"/>
            </a:solidFill>
            <a:ln w="9525">
              <a:noFill/>
              <a:round/>
              <a:headEnd/>
              <a:tailEnd/>
            </a:ln>
          </p:spPr>
          <p:txBody>
            <a:bodyPr/>
            <a:lstStyle/>
            <a:p>
              <a:endParaRPr lang="el-GR"/>
            </a:p>
          </p:txBody>
        </p:sp>
        <p:sp>
          <p:nvSpPr>
            <p:cNvPr id="41166" name="Freeform 951"/>
            <p:cNvSpPr>
              <a:spLocks/>
            </p:cNvSpPr>
            <p:nvPr/>
          </p:nvSpPr>
          <p:spPr bwMode="auto">
            <a:xfrm>
              <a:off x="4781" y="2609"/>
              <a:ext cx="5" cy="10"/>
            </a:xfrm>
            <a:custGeom>
              <a:avLst/>
              <a:gdLst>
                <a:gd name="T0" fmla="*/ 0 w 5"/>
                <a:gd name="T1" fmla="*/ 1 h 10"/>
                <a:gd name="T2" fmla="*/ 1 w 5"/>
                <a:gd name="T3" fmla="*/ 1 h 10"/>
                <a:gd name="T4" fmla="*/ 3 w 5"/>
                <a:gd name="T5" fmla="*/ 0 h 10"/>
                <a:gd name="T6" fmla="*/ 4 w 5"/>
                <a:gd name="T7" fmla="*/ 0 h 10"/>
                <a:gd name="T8" fmla="*/ 5 w 5"/>
                <a:gd name="T9" fmla="*/ 0 h 10"/>
                <a:gd name="T10" fmla="*/ 5 w 5"/>
                <a:gd name="T11" fmla="*/ 2 h 10"/>
                <a:gd name="T12" fmla="*/ 5 w 5"/>
                <a:gd name="T13" fmla="*/ 6 h 10"/>
                <a:gd name="T14" fmla="*/ 4 w 5"/>
                <a:gd name="T15" fmla="*/ 10 h 10"/>
                <a:gd name="T16" fmla="*/ 0 w 5"/>
                <a:gd name="T17" fmla="*/ 10 h 10"/>
                <a:gd name="T18" fmla="*/ 0 w 5"/>
                <a:gd name="T19" fmla="*/ 7 h 10"/>
                <a:gd name="T20" fmla="*/ 0 w 5"/>
                <a:gd name="T21" fmla="*/ 5 h 10"/>
                <a:gd name="T22" fmla="*/ 0 w 5"/>
                <a:gd name="T23" fmla="*/ 3 h 10"/>
                <a:gd name="T24" fmla="*/ 0 w 5"/>
                <a:gd name="T25" fmla="*/ 1 h 10"/>
                <a:gd name="T26" fmla="*/ 0 w 5"/>
                <a:gd name="T27" fmla="*/ 1 h 10"/>
                <a:gd name="T28" fmla="*/ 0 w 5"/>
                <a:gd name="T29" fmla="*/ 1 h 10"/>
                <a:gd name="T30" fmla="*/ 0 w 5"/>
                <a:gd name="T31" fmla="*/ 1 h 10"/>
                <a:gd name="T32" fmla="*/ 0 w 5"/>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10"/>
                <a:gd name="T53" fmla="*/ 5 w 5"/>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10">
                  <a:moveTo>
                    <a:pt x="0" y="1"/>
                  </a:moveTo>
                  <a:lnTo>
                    <a:pt x="1" y="1"/>
                  </a:lnTo>
                  <a:lnTo>
                    <a:pt x="3" y="0"/>
                  </a:lnTo>
                  <a:lnTo>
                    <a:pt x="4" y="0"/>
                  </a:lnTo>
                  <a:lnTo>
                    <a:pt x="5" y="0"/>
                  </a:lnTo>
                  <a:lnTo>
                    <a:pt x="5" y="2"/>
                  </a:lnTo>
                  <a:lnTo>
                    <a:pt x="5" y="6"/>
                  </a:lnTo>
                  <a:lnTo>
                    <a:pt x="4" y="10"/>
                  </a:lnTo>
                  <a:lnTo>
                    <a:pt x="0" y="10"/>
                  </a:lnTo>
                  <a:lnTo>
                    <a:pt x="0" y="7"/>
                  </a:lnTo>
                  <a:lnTo>
                    <a:pt x="0" y="5"/>
                  </a:lnTo>
                  <a:lnTo>
                    <a:pt x="0" y="3"/>
                  </a:lnTo>
                  <a:lnTo>
                    <a:pt x="0" y="1"/>
                  </a:lnTo>
                  <a:close/>
                </a:path>
              </a:pathLst>
            </a:custGeom>
            <a:solidFill>
              <a:srgbClr val="000000"/>
            </a:solidFill>
            <a:ln w="9525">
              <a:noFill/>
              <a:round/>
              <a:headEnd/>
              <a:tailEnd/>
            </a:ln>
          </p:spPr>
          <p:txBody>
            <a:bodyPr/>
            <a:lstStyle/>
            <a:p>
              <a:endParaRPr lang="el-GR"/>
            </a:p>
          </p:txBody>
        </p:sp>
        <p:sp>
          <p:nvSpPr>
            <p:cNvPr id="41167" name="Freeform 952"/>
            <p:cNvSpPr>
              <a:spLocks/>
            </p:cNvSpPr>
            <p:nvPr/>
          </p:nvSpPr>
          <p:spPr bwMode="auto">
            <a:xfrm>
              <a:off x="4793" y="2630"/>
              <a:ext cx="13" cy="28"/>
            </a:xfrm>
            <a:custGeom>
              <a:avLst/>
              <a:gdLst>
                <a:gd name="T0" fmla="*/ 0 w 13"/>
                <a:gd name="T1" fmla="*/ 23 h 28"/>
                <a:gd name="T2" fmla="*/ 2 w 13"/>
                <a:gd name="T3" fmla="*/ 16 h 28"/>
                <a:gd name="T4" fmla="*/ 5 w 13"/>
                <a:gd name="T5" fmla="*/ 7 h 28"/>
                <a:gd name="T6" fmla="*/ 8 w 13"/>
                <a:gd name="T7" fmla="*/ 1 h 28"/>
                <a:gd name="T8" fmla="*/ 13 w 13"/>
                <a:gd name="T9" fmla="*/ 0 h 28"/>
                <a:gd name="T10" fmla="*/ 12 w 13"/>
                <a:gd name="T11" fmla="*/ 6 h 28"/>
                <a:gd name="T12" fmla="*/ 10 w 13"/>
                <a:gd name="T13" fmla="*/ 12 h 28"/>
                <a:gd name="T14" fmla="*/ 8 w 13"/>
                <a:gd name="T15" fmla="*/ 19 h 28"/>
                <a:gd name="T16" fmla="*/ 4 w 13"/>
                <a:gd name="T17" fmla="*/ 28 h 28"/>
                <a:gd name="T18" fmla="*/ 4 w 13"/>
                <a:gd name="T19" fmla="*/ 27 h 28"/>
                <a:gd name="T20" fmla="*/ 3 w 13"/>
                <a:gd name="T21" fmla="*/ 27 h 28"/>
                <a:gd name="T22" fmla="*/ 2 w 13"/>
                <a:gd name="T23" fmla="*/ 27 h 28"/>
                <a:gd name="T24" fmla="*/ 0 w 13"/>
                <a:gd name="T25" fmla="*/ 27 h 28"/>
                <a:gd name="T26" fmla="*/ 0 w 13"/>
                <a:gd name="T27" fmla="*/ 26 h 28"/>
                <a:gd name="T28" fmla="*/ 0 w 13"/>
                <a:gd name="T29" fmla="*/ 24 h 28"/>
                <a:gd name="T30" fmla="*/ 0 w 13"/>
                <a:gd name="T31" fmla="*/ 24 h 28"/>
                <a:gd name="T32" fmla="*/ 0 w 13"/>
                <a:gd name="T33" fmla="*/ 23 h 28"/>
                <a:gd name="T34" fmla="*/ 0 w 13"/>
                <a:gd name="T35" fmla="*/ 23 h 28"/>
                <a:gd name="T36" fmla="*/ 0 w 13"/>
                <a:gd name="T37" fmla="*/ 23 h 28"/>
                <a:gd name="T38" fmla="*/ 0 w 13"/>
                <a:gd name="T39" fmla="*/ 23 h 28"/>
                <a:gd name="T40" fmla="*/ 0 w 13"/>
                <a:gd name="T41" fmla="*/ 23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8"/>
                <a:gd name="T65" fmla="*/ 13 w 1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8">
                  <a:moveTo>
                    <a:pt x="0" y="23"/>
                  </a:moveTo>
                  <a:lnTo>
                    <a:pt x="2" y="16"/>
                  </a:lnTo>
                  <a:lnTo>
                    <a:pt x="5" y="7"/>
                  </a:lnTo>
                  <a:lnTo>
                    <a:pt x="8" y="1"/>
                  </a:lnTo>
                  <a:lnTo>
                    <a:pt x="13" y="0"/>
                  </a:lnTo>
                  <a:lnTo>
                    <a:pt x="12" y="6"/>
                  </a:lnTo>
                  <a:lnTo>
                    <a:pt x="10" y="12"/>
                  </a:lnTo>
                  <a:lnTo>
                    <a:pt x="8" y="19"/>
                  </a:lnTo>
                  <a:lnTo>
                    <a:pt x="4" y="28"/>
                  </a:lnTo>
                  <a:lnTo>
                    <a:pt x="4" y="27"/>
                  </a:lnTo>
                  <a:lnTo>
                    <a:pt x="3" y="27"/>
                  </a:lnTo>
                  <a:lnTo>
                    <a:pt x="2" y="27"/>
                  </a:lnTo>
                  <a:lnTo>
                    <a:pt x="0" y="27"/>
                  </a:lnTo>
                  <a:lnTo>
                    <a:pt x="0" y="26"/>
                  </a:lnTo>
                  <a:lnTo>
                    <a:pt x="0" y="24"/>
                  </a:lnTo>
                  <a:lnTo>
                    <a:pt x="0" y="23"/>
                  </a:lnTo>
                  <a:close/>
                </a:path>
              </a:pathLst>
            </a:custGeom>
            <a:solidFill>
              <a:srgbClr val="000000"/>
            </a:solidFill>
            <a:ln w="9525">
              <a:noFill/>
              <a:round/>
              <a:headEnd/>
              <a:tailEnd/>
            </a:ln>
          </p:spPr>
          <p:txBody>
            <a:bodyPr/>
            <a:lstStyle/>
            <a:p>
              <a:endParaRPr lang="el-GR"/>
            </a:p>
          </p:txBody>
        </p:sp>
        <p:sp>
          <p:nvSpPr>
            <p:cNvPr id="41168" name="Freeform 953"/>
            <p:cNvSpPr>
              <a:spLocks/>
            </p:cNvSpPr>
            <p:nvPr/>
          </p:nvSpPr>
          <p:spPr bwMode="auto">
            <a:xfrm>
              <a:off x="4819" y="2412"/>
              <a:ext cx="14" cy="40"/>
            </a:xfrm>
            <a:custGeom>
              <a:avLst/>
              <a:gdLst>
                <a:gd name="T0" fmla="*/ 0 w 14"/>
                <a:gd name="T1" fmla="*/ 0 h 40"/>
                <a:gd name="T2" fmla="*/ 2 w 14"/>
                <a:gd name="T3" fmla="*/ 0 h 40"/>
                <a:gd name="T4" fmla="*/ 4 w 14"/>
                <a:gd name="T5" fmla="*/ 0 h 40"/>
                <a:gd name="T6" fmla="*/ 5 w 14"/>
                <a:gd name="T7" fmla="*/ 2 h 40"/>
                <a:gd name="T8" fmla="*/ 7 w 14"/>
                <a:gd name="T9" fmla="*/ 2 h 40"/>
                <a:gd name="T10" fmla="*/ 10 w 14"/>
                <a:gd name="T11" fmla="*/ 10 h 40"/>
                <a:gd name="T12" fmla="*/ 13 w 14"/>
                <a:gd name="T13" fmla="*/ 19 h 40"/>
                <a:gd name="T14" fmla="*/ 14 w 14"/>
                <a:gd name="T15" fmla="*/ 28 h 40"/>
                <a:gd name="T16" fmla="*/ 14 w 14"/>
                <a:gd name="T17" fmla="*/ 39 h 40"/>
                <a:gd name="T18" fmla="*/ 13 w 14"/>
                <a:gd name="T19" fmla="*/ 39 h 40"/>
                <a:gd name="T20" fmla="*/ 13 w 14"/>
                <a:gd name="T21" fmla="*/ 39 h 40"/>
                <a:gd name="T22" fmla="*/ 12 w 14"/>
                <a:gd name="T23" fmla="*/ 39 h 40"/>
                <a:gd name="T24" fmla="*/ 10 w 14"/>
                <a:gd name="T25" fmla="*/ 40 h 40"/>
                <a:gd name="T26" fmla="*/ 9 w 14"/>
                <a:gd name="T27" fmla="*/ 31 h 40"/>
                <a:gd name="T28" fmla="*/ 8 w 14"/>
                <a:gd name="T29" fmla="*/ 25 h 40"/>
                <a:gd name="T30" fmla="*/ 5 w 14"/>
                <a:gd name="T31" fmla="*/ 15 h 40"/>
                <a:gd name="T32" fmla="*/ 0 w 14"/>
                <a:gd name="T33" fmla="*/ 0 h 40"/>
                <a:gd name="T34" fmla="*/ 0 w 14"/>
                <a:gd name="T35" fmla="*/ 0 h 40"/>
                <a:gd name="T36" fmla="*/ 0 w 14"/>
                <a:gd name="T37" fmla="*/ 0 h 40"/>
                <a:gd name="T38" fmla="*/ 0 w 14"/>
                <a:gd name="T39" fmla="*/ 0 h 40"/>
                <a:gd name="T40" fmla="*/ 0 w 14"/>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40"/>
                <a:gd name="T65" fmla="*/ 14 w 14"/>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40">
                  <a:moveTo>
                    <a:pt x="0" y="0"/>
                  </a:moveTo>
                  <a:lnTo>
                    <a:pt x="2" y="0"/>
                  </a:lnTo>
                  <a:lnTo>
                    <a:pt x="4" y="0"/>
                  </a:lnTo>
                  <a:lnTo>
                    <a:pt x="5" y="2"/>
                  </a:lnTo>
                  <a:lnTo>
                    <a:pt x="7" y="2"/>
                  </a:lnTo>
                  <a:lnTo>
                    <a:pt x="10" y="10"/>
                  </a:lnTo>
                  <a:lnTo>
                    <a:pt x="13" y="19"/>
                  </a:lnTo>
                  <a:lnTo>
                    <a:pt x="14" y="28"/>
                  </a:lnTo>
                  <a:lnTo>
                    <a:pt x="14" y="39"/>
                  </a:lnTo>
                  <a:lnTo>
                    <a:pt x="13" y="39"/>
                  </a:lnTo>
                  <a:lnTo>
                    <a:pt x="12" y="39"/>
                  </a:lnTo>
                  <a:lnTo>
                    <a:pt x="10" y="40"/>
                  </a:lnTo>
                  <a:lnTo>
                    <a:pt x="9" y="31"/>
                  </a:lnTo>
                  <a:lnTo>
                    <a:pt x="8" y="25"/>
                  </a:lnTo>
                  <a:lnTo>
                    <a:pt x="5" y="15"/>
                  </a:lnTo>
                  <a:lnTo>
                    <a:pt x="0" y="0"/>
                  </a:lnTo>
                  <a:close/>
                </a:path>
              </a:pathLst>
            </a:custGeom>
            <a:solidFill>
              <a:srgbClr val="000000"/>
            </a:solidFill>
            <a:ln w="9525">
              <a:noFill/>
              <a:round/>
              <a:headEnd/>
              <a:tailEnd/>
            </a:ln>
          </p:spPr>
          <p:txBody>
            <a:bodyPr/>
            <a:lstStyle/>
            <a:p>
              <a:endParaRPr lang="el-GR"/>
            </a:p>
          </p:txBody>
        </p:sp>
      </p:grpSp>
      <p:sp>
        <p:nvSpPr>
          <p:cNvPr id="40970" name="Text Box 954"/>
          <p:cNvSpPr txBox="1">
            <a:spLocks noChangeArrowheads="1"/>
          </p:cNvSpPr>
          <p:nvPr/>
        </p:nvSpPr>
        <p:spPr bwMode="auto">
          <a:xfrm>
            <a:off x="4114800" y="152400"/>
            <a:ext cx="3657600" cy="457200"/>
          </a:xfrm>
          <a:prstGeom prst="rect">
            <a:avLst/>
          </a:prstGeom>
          <a:noFill/>
          <a:ln w="9525">
            <a:noFill/>
            <a:miter lim="800000"/>
            <a:headEnd/>
            <a:tailEnd/>
          </a:ln>
        </p:spPr>
        <p:txBody>
          <a:bodyPr>
            <a:spAutoFit/>
          </a:bodyPr>
          <a:lstStyle/>
          <a:p>
            <a:pPr algn="l">
              <a:spcBef>
                <a:spcPct val="50000"/>
              </a:spcBef>
            </a:pPr>
            <a:r>
              <a:rPr lang="el-GR" sz="2400" b="1">
                <a:solidFill>
                  <a:srgbClr val="FFCC00"/>
                </a:solidFill>
              </a:rPr>
              <a:t>Α  Ξ  Ι  Ο  Π  Ι  Σ  Τ  Ι  Α</a:t>
            </a:r>
            <a:endParaRPr lang="en-US" sz="2400" b="1">
              <a:solidFill>
                <a:srgbClr val="FFCC00"/>
              </a:solidFill>
            </a:endParaRPr>
          </a:p>
        </p:txBody>
      </p:sp>
      <p:sp>
        <p:nvSpPr>
          <p:cNvPr id="40971" name="Text Box 955"/>
          <p:cNvSpPr txBox="1">
            <a:spLocks noChangeArrowheads="1"/>
          </p:cNvSpPr>
          <p:nvPr/>
        </p:nvSpPr>
        <p:spPr bwMode="auto">
          <a:xfrm>
            <a:off x="2362200" y="457200"/>
            <a:ext cx="2209800" cy="457200"/>
          </a:xfrm>
          <a:prstGeom prst="rect">
            <a:avLst/>
          </a:prstGeom>
          <a:noFill/>
          <a:ln w="9525">
            <a:noFill/>
            <a:miter lim="800000"/>
            <a:headEnd/>
            <a:tailEnd/>
          </a:ln>
        </p:spPr>
        <p:txBody>
          <a:bodyPr>
            <a:spAutoFit/>
          </a:bodyPr>
          <a:lstStyle/>
          <a:p>
            <a:pPr algn="l"/>
            <a:endParaRPr lang="el-GR" sz="2400">
              <a:solidFill>
                <a:schemeClr val="tx1"/>
              </a:solidFill>
            </a:endParaRPr>
          </a:p>
        </p:txBody>
      </p:sp>
      <p:sp>
        <p:nvSpPr>
          <p:cNvPr id="40972" name="Text Box 956"/>
          <p:cNvSpPr txBox="1">
            <a:spLocks noChangeArrowheads="1"/>
          </p:cNvSpPr>
          <p:nvPr/>
        </p:nvSpPr>
        <p:spPr bwMode="auto">
          <a:xfrm>
            <a:off x="3733800" y="609600"/>
            <a:ext cx="1219200" cy="457200"/>
          </a:xfrm>
          <a:prstGeom prst="rect">
            <a:avLst/>
          </a:prstGeom>
          <a:noFill/>
          <a:ln w="9525">
            <a:noFill/>
            <a:miter lim="800000"/>
            <a:headEnd/>
            <a:tailEnd/>
          </a:ln>
        </p:spPr>
        <p:txBody>
          <a:bodyPr>
            <a:spAutoFit/>
          </a:bodyPr>
          <a:lstStyle/>
          <a:p>
            <a:pPr algn="l">
              <a:spcBef>
                <a:spcPct val="50000"/>
              </a:spcBef>
            </a:pPr>
            <a:r>
              <a:rPr lang="el-GR" sz="2400">
                <a:solidFill>
                  <a:schemeClr val="bg1"/>
                </a:solidFill>
              </a:rPr>
              <a:t>Χαμηλή</a:t>
            </a:r>
            <a:endParaRPr lang="en-US" sz="2400">
              <a:solidFill>
                <a:schemeClr val="bg1"/>
              </a:solidFill>
            </a:endParaRPr>
          </a:p>
        </p:txBody>
      </p:sp>
      <p:sp>
        <p:nvSpPr>
          <p:cNvPr id="40973" name="Text Box 957"/>
          <p:cNvSpPr txBox="1">
            <a:spLocks noChangeArrowheads="1"/>
          </p:cNvSpPr>
          <p:nvPr/>
        </p:nvSpPr>
        <p:spPr bwMode="auto">
          <a:xfrm>
            <a:off x="6705600" y="609600"/>
            <a:ext cx="1295400" cy="457200"/>
          </a:xfrm>
          <a:prstGeom prst="rect">
            <a:avLst/>
          </a:prstGeom>
          <a:noFill/>
          <a:ln w="9525">
            <a:noFill/>
            <a:miter lim="800000"/>
            <a:headEnd/>
            <a:tailEnd/>
          </a:ln>
        </p:spPr>
        <p:txBody>
          <a:bodyPr>
            <a:spAutoFit/>
          </a:bodyPr>
          <a:lstStyle/>
          <a:p>
            <a:pPr algn="l">
              <a:spcBef>
                <a:spcPct val="50000"/>
              </a:spcBef>
            </a:pPr>
            <a:r>
              <a:rPr lang="el-GR" sz="2400">
                <a:solidFill>
                  <a:schemeClr val="bg1"/>
                </a:solidFill>
              </a:rPr>
              <a:t>Υψηλή</a:t>
            </a:r>
            <a:endParaRPr lang="en-US" sz="2400">
              <a:solidFill>
                <a:schemeClr val="bg1"/>
              </a:solidFill>
            </a:endParaRPr>
          </a:p>
        </p:txBody>
      </p:sp>
      <p:sp>
        <p:nvSpPr>
          <p:cNvPr id="40974" name="Text Box 958"/>
          <p:cNvSpPr txBox="1">
            <a:spLocks noChangeArrowheads="1"/>
          </p:cNvSpPr>
          <p:nvPr/>
        </p:nvSpPr>
        <p:spPr bwMode="auto">
          <a:xfrm>
            <a:off x="228600" y="1143000"/>
            <a:ext cx="609600" cy="457200"/>
          </a:xfrm>
          <a:prstGeom prst="rect">
            <a:avLst/>
          </a:prstGeom>
          <a:noFill/>
          <a:ln w="9525">
            <a:noFill/>
            <a:miter lim="800000"/>
            <a:headEnd/>
            <a:tailEnd/>
          </a:ln>
        </p:spPr>
        <p:txBody>
          <a:bodyPr>
            <a:spAutoFit/>
          </a:bodyPr>
          <a:lstStyle/>
          <a:p>
            <a:pPr algn="l">
              <a:spcBef>
                <a:spcPct val="50000"/>
              </a:spcBef>
            </a:pPr>
            <a:endParaRPr lang="el-GR" sz="2400">
              <a:solidFill>
                <a:schemeClr val="tx1"/>
              </a:solidFill>
            </a:endParaRPr>
          </a:p>
        </p:txBody>
      </p:sp>
      <p:sp>
        <p:nvSpPr>
          <p:cNvPr id="40975" name="Text Box 959"/>
          <p:cNvSpPr txBox="1">
            <a:spLocks noChangeArrowheads="1"/>
          </p:cNvSpPr>
          <p:nvPr/>
        </p:nvSpPr>
        <p:spPr bwMode="auto">
          <a:xfrm>
            <a:off x="457200" y="1143000"/>
            <a:ext cx="2209800" cy="5386388"/>
          </a:xfrm>
          <a:prstGeom prst="rect">
            <a:avLst/>
          </a:prstGeom>
          <a:noFill/>
          <a:ln w="9525">
            <a:noFill/>
            <a:miter lim="800000"/>
            <a:headEnd/>
            <a:tailEnd/>
          </a:ln>
        </p:spPr>
        <p:txBody>
          <a:bodyPr>
            <a:spAutoFit/>
          </a:bodyPr>
          <a:lstStyle/>
          <a:p>
            <a:pPr algn="l">
              <a:spcBef>
                <a:spcPct val="50000"/>
              </a:spcBef>
            </a:pPr>
            <a:r>
              <a:rPr lang="el-GR" sz="2400" b="1">
                <a:solidFill>
                  <a:srgbClr val="FFCC00"/>
                </a:solidFill>
              </a:rPr>
              <a:t>Ε</a:t>
            </a:r>
          </a:p>
          <a:p>
            <a:pPr algn="l">
              <a:spcBef>
                <a:spcPct val="50000"/>
              </a:spcBef>
            </a:pPr>
            <a:r>
              <a:rPr lang="el-GR" sz="2400" b="1">
                <a:solidFill>
                  <a:srgbClr val="FFCC00"/>
                </a:solidFill>
              </a:rPr>
              <a:t>Γ</a:t>
            </a:r>
          </a:p>
          <a:p>
            <a:pPr algn="l">
              <a:spcBef>
                <a:spcPct val="50000"/>
              </a:spcBef>
            </a:pPr>
            <a:r>
              <a:rPr lang="el-GR" sz="2400" b="1">
                <a:solidFill>
                  <a:srgbClr val="FFCC00"/>
                </a:solidFill>
              </a:rPr>
              <a:t>Κ	</a:t>
            </a:r>
            <a:r>
              <a:rPr lang="el-GR" sz="2400" b="1">
                <a:solidFill>
                  <a:schemeClr val="bg1"/>
                </a:solidFill>
              </a:rPr>
              <a:t>Χαμηλή</a:t>
            </a:r>
          </a:p>
          <a:p>
            <a:pPr algn="l">
              <a:spcBef>
                <a:spcPct val="50000"/>
              </a:spcBef>
            </a:pPr>
            <a:r>
              <a:rPr lang="el-GR" sz="2400" b="1">
                <a:solidFill>
                  <a:srgbClr val="FFCC00"/>
                </a:solidFill>
              </a:rPr>
              <a:t>Υ</a:t>
            </a:r>
          </a:p>
          <a:p>
            <a:pPr algn="l">
              <a:spcBef>
                <a:spcPct val="50000"/>
              </a:spcBef>
            </a:pPr>
            <a:r>
              <a:rPr lang="el-GR" sz="2400" b="1">
                <a:solidFill>
                  <a:srgbClr val="FFCC00"/>
                </a:solidFill>
              </a:rPr>
              <a:t>Ρ</a:t>
            </a:r>
          </a:p>
          <a:p>
            <a:pPr algn="l">
              <a:spcBef>
                <a:spcPct val="50000"/>
              </a:spcBef>
            </a:pPr>
            <a:r>
              <a:rPr lang="el-GR" sz="2400" b="1">
                <a:solidFill>
                  <a:srgbClr val="FFCC00"/>
                </a:solidFill>
              </a:rPr>
              <a:t>Ο</a:t>
            </a:r>
          </a:p>
          <a:p>
            <a:pPr algn="l">
              <a:spcBef>
                <a:spcPct val="50000"/>
              </a:spcBef>
            </a:pPr>
            <a:r>
              <a:rPr lang="el-GR" sz="2400" b="1">
                <a:solidFill>
                  <a:srgbClr val="FFCC00"/>
                </a:solidFill>
              </a:rPr>
              <a:t>Τ</a:t>
            </a:r>
          </a:p>
          <a:p>
            <a:pPr algn="l">
              <a:spcBef>
                <a:spcPct val="50000"/>
              </a:spcBef>
            </a:pPr>
            <a:r>
              <a:rPr lang="el-GR" sz="2400" b="1">
                <a:solidFill>
                  <a:srgbClr val="FFCC00"/>
                </a:solidFill>
              </a:rPr>
              <a:t>Η	</a:t>
            </a:r>
            <a:r>
              <a:rPr lang="el-GR" sz="2400" b="1">
                <a:solidFill>
                  <a:schemeClr val="bg1"/>
                </a:solidFill>
              </a:rPr>
              <a:t>Υψηλή</a:t>
            </a:r>
          </a:p>
          <a:p>
            <a:pPr algn="l">
              <a:spcBef>
                <a:spcPct val="50000"/>
              </a:spcBef>
            </a:pPr>
            <a:r>
              <a:rPr lang="el-GR" sz="2400" b="1">
                <a:solidFill>
                  <a:srgbClr val="FFCC00"/>
                </a:solidFill>
              </a:rPr>
              <a:t>Τ</a:t>
            </a:r>
          </a:p>
          <a:p>
            <a:pPr algn="l">
              <a:spcBef>
                <a:spcPct val="50000"/>
              </a:spcBef>
            </a:pPr>
            <a:r>
              <a:rPr lang="el-GR" sz="2400" b="1">
                <a:solidFill>
                  <a:srgbClr val="FFCC00"/>
                </a:solidFill>
              </a:rPr>
              <a:t>Α</a:t>
            </a:r>
            <a:endParaRPr lang="en-US" sz="2400" b="1">
              <a:solidFill>
                <a:srgbClr val="FFCC00"/>
              </a:solidFill>
            </a:endParaRPr>
          </a:p>
        </p:txBody>
      </p:sp>
      <p:grpSp>
        <p:nvGrpSpPr>
          <p:cNvPr id="40976" name="Group 960"/>
          <p:cNvGrpSpPr>
            <a:grpSpLocks/>
          </p:cNvGrpSpPr>
          <p:nvPr/>
        </p:nvGrpSpPr>
        <p:grpSpPr bwMode="auto">
          <a:xfrm>
            <a:off x="7239000" y="1447800"/>
            <a:ext cx="977900" cy="762000"/>
            <a:chOff x="3024" y="2832"/>
            <a:chExt cx="616" cy="621"/>
          </a:xfrm>
        </p:grpSpPr>
        <p:grpSp>
          <p:nvGrpSpPr>
            <p:cNvPr id="41065" name="Group 961"/>
            <p:cNvGrpSpPr>
              <a:grpSpLocks/>
            </p:cNvGrpSpPr>
            <p:nvPr/>
          </p:nvGrpSpPr>
          <p:grpSpPr bwMode="auto">
            <a:xfrm>
              <a:off x="3024" y="2832"/>
              <a:ext cx="616" cy="621"/>
              <a:chOff x="3027" y="2890"/>
              <a:chExt cx="616" cy="621"/>
            </a:xfrm>
          </p:grpSpPr>
          <p:sp>
            <p:nvSpPr>
              <p:cNvPr id="41067" name="Freeform 962"/>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68" name="Freeform 963"/>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69" name="Freeform 964"/>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70" name="Freeform 965"/>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71" name="Freeform 966"/>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66" name="Freeform 967"/>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77" name="Group 968"/>
          <p:cNvGrpSpPr>
            <a:grpSpLocks/>
          </p:cNvGrpSpPr>
          <p:nvPr/>
        </p:nvGrpSpPr>
        <p:grpSpPr bwMode="auto">
          <a:xfrm>
            <a:off x="7391400" y="1600200"/>
            <a:ext cx="977900" cy="762000"/>
            <a:chOff x="3024" y="2832"/>
            <a:chExt cx="616" cy="621"/>
          </a:xfrm>
        </p:grpSpPr>
        <p:grpSp>
          <p:nvGrpSpPr>
            <p:cNvPr id="41058" name="Group 969"/>
            <p:cNvGrpSpPr>
              <a:grpSpLocks/>
            </p:cNvGrpSpPr>
            <p:nvPr/>
          </p:nvGrpSpPr>
          <p:grpSpPr bwMode="auto">
            <a:xfrm>
              <a:off x="3024" y="2832"/>
              <a:ext cx="616" cy="621"/>
              <a:chOff x="3027" y="2890"/>
              <a:chExt cx="616" cy="621"/>
            </a:xfrm>
          </p:grpSpPr>
          <p:sp>
            <p:nvSpPr>
              <p:cNvPr id="41060" name="Freeform 970"/>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61" name="Freeform 971"/>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62" name="Freeform 972"/>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63" name="Freeform 973"/>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64" name="Freeform 974"/>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59" name="Freeform 975"/>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78" name="Group 976"/>
          <p:cNvGrpSpPr>
            <a:grpSpLocks/>
          </p:cNvGrpSpPr>
          <p:nvPr/>
        </p:nvGrpSpPr>
        <p:grpSpPr bwMode="auto">
          <a:xfrm>
            <a:off x="7543800" y="1600200"/>
            <a:ext cx="977900" cy="762000"/>
            <a:chOff x="3024" y="2832"/>
            <a:chExt cx="616" cy="621"/>
          </a:xfrm>
        </p:grpSpPr>
        <p:grpSp>
          <p:nvGrpSpPr>
            <p:cNvPr id="41051" name="Group 977"/>
            <p:cNvGrpSpPr>
              <a:grpSpLocks/>
            </p:cNvGrpSpPr>
            <p:nvPr/>
          </p:nvGrpSpPr>
          <p:grpSpPr bwMode="auto">
            <a:xfrm>
              <a:off x="3024" y="2832"/>
              <a:ext cx="616" cy="621"/>
              <a:chOff x="3027" y="2890"/>
              <a:chExt cx="616" cy="621"/>
            </a:xfrm>
          </p:grpSpPr>
          <p:sp>
            <p:nvSpPr>
              <p:cNvPr id="41053" name="Freeform 978"/>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54" name="Freeform 979"/>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55" name="Freeform 980"/>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56" name="Freeform 981"/>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57" name="Freeform 982"/>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52" name="Freeform 983"/>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79" name="Group 984"/>
          <p:cNvGrpSpPr>
            <a:grpSpLocks/>
          </p:cNvGrpSpPr>
          <p:nvPr/>
        </p:nvGrpSpPr>
        <p:grpSpPr bwMode="auto">
          <a:xfrm>
            <a:off x="7467600" y="1447800"/>
            <a:ext cx="977900" cy="762000"/>
            <a:chOff x="3024" y="2832"/>
            <a:chExt cx="616" cy="621"/>
          </a:xfrm>
        </p:grpSpPr>
        <p:grpSp>
          <p:nvGrpSpPr>
            <p:cNvPr id="41044" name="Group 985"/>
            <p:cNvGrpSpPr>
              <a:grpSpLocks/>
            </p:cNvGrpSpPr>
            <p:nvPr/>
          </p:nvGrpSpPr>
          <p:grpSpPr bwMode="auto">
            <a:xfrm>
              <a:off x="3024" y="2832"/>
              <a:ext cx="616" cy="621"/>
              <a:chOff x="3027" y="2890"/>
              <a:chExt cx="616" cy="621"/>
            </a:xfrm>
          </p:grpSpPr>
          <p:sp>
            <p:nvSpPr>
              <p:cNvPr id="41046" name="Freeform 986"/>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47" name="Freeform 987"/>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48" name="Freeform 988"/>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49" name="Freeform 989"/>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50" name="Freeform 990"/>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45" name="Freeform 991"/>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80" name="Group 992"/>
          <p:cNvGrpSpPr>
            <a:grpSpLocks/>
          </p:cNvGrpSpPr>
          <p:nvPr/>
        </p:nvGrpSpPr>
        <p:grpSpPr bwMode="auto">
          <a:xfrm>
            <a:off x="3200400" y="4724400"/>
            <a:ext cx="977900" cy="985838"/>
            <a:chOff x="3024" y="2832"/>
            <a:chExt cx="616" cy="621"/>
          </a:xfrm>
        </p:grpSpPr>
        <p:grpSp>
          <p:nvGrpSpPr>
            <p:cNvPr id="41037" name="Group 993"/>
            <p:cNvGrpSpPr>
              <a:grpSpLocks/>
            </p:cNvGrpSpPr>
            <p:nvPr/>
          </p:nvGrpSpPr>
          <p:grpSpPr bwMode="auto">
            <a:xfrm>
              <a:off x="3024" y="2832"/>
              <a:ext cx="616" cy="621"/>
              <a:chOff x="3027" y="2890"/>
              <a:chExt cx="616" cy="621"/>
            </a:xfrm>
          </p:grpSpPr>
          <p:sp>
            <p:nvSpPr>
              <p:cNvPr id="41039" name="Freeform 994"/>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40" name="Freeform 995"/>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41" name="Freeform 996"/>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42" name="Freeform 997"/>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43" name="Freeform 998"/>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38" name="Freeform 999"/>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81" name="Group 1000"/>
          <p:cNvGrpSpPr>
            <a:grpSpLocks/>
          </p:cNvGrpSpPr>
          <p:nvPr/>
        </p:nvGrpSpPr>
        <p:grpSpPr bwMode="auto">
          <a:xfrm>
            <a:off x="3733800" y="4800600"/>
            <a:ext cx="977900" cy="985838"/>
            <a:chOff x="3024" y="2832"/>
            <a:chExt cx="616" cy="621"/>
          </a:xfrm>
        </p:grpSpPr>
        <p:grpSp>
          <p:nvGrpSpPr>
            <p:cNvPr id="41030" name="Group 1001"/>
            <p:cNvGrpSpPr>
              <a:grpSpLocks/>
            </p:cNvGrpSpPr>
            <p:nvPr/>
          </p:nvGrpSpPr>
          <p:grpSpPr bwMode="auto">
            <a:xfrm>
              <a:off x="3024" y="2832"/>
              <a:ext cx="616" cy="621"/>
              <a:chOff x="3027" y="2890"/>
              <a:chExt cx="616" cy="621"/>
            </a:xfrm>
          </p:grpSpPr>
          <p:sp>
            <p:nvSpPr>
              <p:cNvPr id="41032" name="Freeform 1002"/>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33" name="Freeform 1003"/>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34" name="Freeform 1004"/>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35" name="Freeform 1005"/>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36" name="Freeform 1006"/>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31" name="Freeform 1007"/>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82" name="Group 1008"/>
          <p:cNvGrpSpPr>
            <a:grpSpLocks/>
          </p:cNvGrpSpPr>
          <p:nvPr/>
        </p:nvGrpSpPr>
        <p:grpSpPr bwMode="auto">
          <a:xfrm>
            <a:off x="3124200" y="5638800"/>
            <a:ext cx="977900" cy="985838"/>
            <a:chOff x="3024" y="2832"/>
            <a:chExt cx="616" cy="621"/>
          </a:xfrm>
        </p:grpSpPr>
        <p:grpSp>
          <p:nvGrpSpPr>
            <p:cNvPr id="41023" name="Group 1009"/>
            <p:cNvGrpSpPr>
              <a:grpSpLocks/>
            </p:cNvGrpSpPr>
            <p:nvPr/>
          </p:nvGrpSpPr>
          <p:grpSpPr bwMode="auto">
            <a:xfrm>
              <a:off x="3024" y="2832"/>
              <a:ext cx="616" cy="621"/>
              <a:chOff x="3027" y="2890"/>
              <a:chExt cx="616" cy="621"/>
            </a:xfrm>
          </p:grpSpPr>
          <p:sp>
            <p:nvSpPr>
              <p:cNvPr id="41025" name="Freeform 1010"/>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26" name="Freeform 1011"/>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27" name="Freeform 1012"/>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28" name="Freeform 1013"/>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29" name="Freeform 1014"/>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24" name="Freeform 1015"/>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83" name="Group 1016"/>
          <p:cNvGrpSpPr>
            <a:grpSpLocks/>
          </p:cNvGrpSpPr>
          <p:nvPr/>
        </p:nvGrpSpPr>
        <p:grpSpPr bwMode="auto">
          <a:xfrm>
            <a:off x="3886200" y="5410200"/>
            <a:ext cx="977900" cy="985838"/>
            <a:chOff x="3024" y="2832"/>
            <a:chExt cx="616" cy="621"/>
          </a:xfrm>
        </p:grpSpPr>
        <p:grpSp>
          <p:nvGrpSpPr>
            <p:cNvPr id="41016" name="Group 1017"/>
            <p:cNvGrpSpPr>
              <a:grpSpLocks/>
            </p:cNvGrpSpPr>
            <p:nvPr/>
          </p:nvGrpSpPr>
          <p:grpSpPr bwMode="auto">
            <a:xfrm>
              <a:off x="3024" y="2832"/>
              <a:ext cx="616" cy="621"/>
              <a:chOff x="3027" y="2890"/>
              <a:chExt cx="616" cy="621"/>
            </a:xfrm>
          </p:grpSpPr>
          <p:sp>
            <p:nvSpPr>
              <p:cNvPr id="41018" name="Freeform 1018"/>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19" name="Freeform 1019"/>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20" name="Freeform 1020"/>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21" name="Freeform 1021"/>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22" name="Freeform 1022"/>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17" name="Freeform 1023"/>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84" name="Group 1024"/>
          <p:cNvGrpSpPr>
            <a:grpSpLocks/>
          </p:cNvGrpSpPr>
          <p:nvPr/>
        </p:nvGrpSpPr>
        <p:grpSpPr bwMode="auto">
          <a:xfrm>
            <a:off x="6553200" y="5181600"/>
            <a:ext cx="977900" cy="985838"/>
            <a:chOff x="3024" y="2832"/>
            <a:chExt cx="616" cy="621"/>
          </a:xfrm>
        </p:grpSpPr>
        <p:grpSp>
          <p:nvGrpSpPr>
            <p:cNvPr id="41009" name="Group 1025"/>
            <p:cNvGrpSpPr>
              <a:grpSpLocks/>
            </p:cNvGrpSpPr>
            <p:nvPr/>
          </p:nvGrpSpPr>
          <p:grpSpPr bwMode="auto">
            <a:xfrm>
              <a:off x="3024" y="2832"/>
              <a:ext cx="616" cy="621"/>
              <a:chOff x="3027" y="2890"/>
              <a:chExt cx="616" cy="621"/>
            </a:xfrm>
          </p:grpSpPr>
          <p:sp>
            <p:nvSpPr>
              <p:cNvPr id="41011" name="Freeform 1026"/>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12" name="Freeform 1027"/>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13" name="Freeform 1028"/>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14" name="Freeform 1029"/>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15" name="Freeform 1030"/>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10" name="Freeform 1031"/>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85" name="Group 1032"/>
          <p:cNvGrpSpPr>
            <a:grpSpLocks/>
          </p:cNvGrpSpPr>
          <p:nvPr/>
        </p:nvGrpSpPr>
        <p:grpSpPr bwMode="auto">
          <a:xfrm>
            <a:off x="6629400" y="5181600"/>
            <a:ext cx="977900" cy="985838"/>
            <a:chOff x="3024" y="2832"/>
            <a:chExt cx="616" cy="621"/>
          </a:xfrm>
        </p:grpSpPr>
        <p:grpSp>
          <p:nvGrpSpPr>
            <p:cNvPr id="41002" name="Group 1033"/>
            <p:cNvGrpSpPr>
              <a:grpSpLocks/>
            </p:cNvGrpSpPr>
            <p:nvPr/>
          </p:nvGrpSpPr>
          <p:grpSpPr bwMode="auto">
            <a:xfrm>
              <a:off x="3024" y="2832"/>
              <a:ext cx="616" cy="621"/>
              <a:chOff x="3027" y="2890"/>
              <a:chExt cx="616" cy="621"/>
            </a:xfrm>
          </p:grpSpPr>
          <p:sp>
            <p:nvSpPr>
              <p:cNvPr id="41004" name="Freeform 1034"/>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1005" name="Freeform 1035"/>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1006" name="Freeform 1036"/>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07" name="Freeform 1037"/>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08" name="Freeform 1038"/>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1003" name="Freeform 1039"/>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86" name="Group 1040"/>
          <p:cNvGrpSpPr>
            <a:grpSpLocks/>
          </p:cNvGrpSpPr>
          <p:nvPr/>
        </p:nvGrpSpPr>
        <p:grpSpPr bwMode="auto">
          <a:xfrm>
            <a:off x="6705600" y="5257800"/>
            <a:ext cx="977900" cy="985838"/>
            <a:chOff x="3024" y="2832"/>
            <a:chExt cx="616" cy="621"/>
          </a:xfrm>
        </p:grpSpPr>
        <p:grpSp>
          <p:nvGrpSpPr>
            <p:cNvPr id="40995" name="Group 1041"/>
            <p:cNvGrpSpPr>
              <a:grpSpLocks/>
            </p:cNvGrpSpPr>
            <p:nvPr/>
          </p:nvGrpSpPr>
          <p:grpSpPr bwMode="auto">
            <a:xfrm>
              <a:off x="3024" y="2832"/>
              <a:ext cx="616" cy="621"/>
              <a:chOff x="3027" y="2890"/>
              <a:chExt cx="616" cy="621"/>
            </a:xfrm>
          </p:grpSpPr>
          <p:sp>
            <p:nvSpPr>
              <p:cNvPr id="40997" name="Freeform 1042"/>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0998" name="Freeform 1043"/>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0999" name="Freeform 1044"/>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1000" name="Freeform 1045"/>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1001" name="Freeform 1046"/>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0996" name="Freeform 1047"/>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grpSp>
        <p:nvGrpSpPr>
          <p:cNvPr id="40987" name="Group 1048"/>
          <p:cNvGrpSpPr>
            <a:grpSpLocks/>
          </p:cNvGrpSpPr>
          <p:nvPr/>
        </p:nvGrpSpPr>
        <p:grpSpPr bwMode="auto">
          <a:xfrm>
            <a:off x="6705600" y="5181600"/>
            <a:ext cx="977900" cy="985838"/>
            <a:chOff x="3024" y="2832"/>
            <a:chExt cx="616" cy="621"/>
          </a:xfrm>
        </p:grpSpPr>
        <p:grpSp>
          <p:nvGrpSpPr>
            <p:cNvPr id="40988" name="Group 1049"/>
            <p:cNvGrpSpPr>
              <a:grpSpLocks/>
            </p:cNvGrpSpPr>
            <p:nvPr/>
          </p:nvGrpSpPr>
          <p:grpSpPr bwMode="auto">
            <a:xfrm>
              <a:off x="3024" y="2832"/>
              <a:ext cx="616" cy="621"/>
              <a:chOff x="3027" y="2890"/>
              <a:chExt cx="616" cy="621"/>
            </a:xfrm>
          </p:grpSpPr>
          <p:sp>
            <p:nvSpPr>
              <p:cNvPr id="40990" name="Freeform 1050"/>
              <p:cNvSpPr>
                <a:spLocks/>
              </p:cNvSpPr>
              <p:nvPr/>
            </p:nvSpPr>
            <p:spPr bwMode="auto">
              <a:xfrm>
                <a:off x="3027" y="2890"/>
                <a:ext cx="616" cy="621"/>
              </a:xfrm>
              <a:custGeom>
                <a:avLst/>
                <a:gdLst>
                  <a:gd name="T0" fmla="*/ 611 w 616"/>
                  <a:gd name="T1" fmla="*/ 194 h 621"/>
                  <a:gd name="T2" fmla="*/ 592 w 616"/>
                  <a:gd name="T3" fmla="*/ 199 h 621"/>
                  <a:gd name="T4" fmla="*/ 554 w 616"/>
                  <a:gd name="T5" fmla="*/ 183 h 621"/>
                  <a:gd name="T6" fmla="*/ 519 w 616"/>
                  <a:gd name="T7" fmla="*/ 167 h 621"/>
                  <a:gd name="T8" fmla="*/ 444 w 616"/>
                  <a:gd name="T9" fmla="*/ 247 h 621"/>
                  <a:gd name="T10" fmla="*/ 401 w 616"/>
                  <a:gd name="T11" fmla="*/ 300 h 621"/>
                  <a:gd name="T12" fmla="*/ 393 w 616"/>
                  <a:gd name="T13" fmla="*/ 314 h 621"/>
                  <a:gd name="T14" fmla="*/ 408 w 616"/>
                  <a:gd name="T15" fmla="*/ 369 h 621"/>
                  <a:gd name="T16" fmla="*/ 373 w 616"/>
                  <a:gd name="T17" fmla="*/ 447 h 621"/>
                  <a:gd name="T18" fmla="*/ 318 w 616"/>
                  <a:gd name="T19" fmla="*/ 535 h 621"/>
                  <a:gd name="T20" fmla="*/ 261 w 616"/>
                  <a:gd name="T21" fmla="*/ 619 h 621"/>
                  <a:gd name="T22" fmla="*/ 252 w 616"/>
                  <a:gd name="T23" fmla="*/ 620 h 621"/>
                  <a:gd name="T24" fmla="*/ 235 w 616"/>
                  <a:gd name="T25" fmla="*/ 599 h 621"/>
                  <a:gd name="T26" fmla="*/ 220 w 616"/>
                  <a:gd name="T27" fmla="*/ 562 h 621"/>
                  <a:gd name="T28" fmla="*/ 202 w 616"/>
                  <a:gd name="T29" fmla="*/ 527 h 621"/>
                  <a:gd name="T30" fmla="*/ 148 w 616"/>
                  <a:gd name="T31" fmla="*/ 527 h 621"/>
                  <a:gd name="T32" fmla="*/ 124 w 616"/>
                  <a:gd name="T33" fmla="*/ 491 h 621"/>
                  <a:gd name="T34" fmla="*/ 113 w 616"/>
                  <a:gd name="T35" fmla="*/ 446 h 621"/>
                  <a:gd name="T36" fmla="*/ 66 w 616"/>
                  <a:gd name="T37" fmla="*/ 435 h 621"/>
                  <a:gd name="T38" fmla="*/ 14 w 616"/>
                  <a:gd name="T39" fmla="*/ 421 h 621"/>
                  <a:gd name="T40" fmla="*/ 26 w 616"/>
                  <a:gd name="T41" fmla="*/ 385 h 621"/>
                  <a:gd name="T42" fmla="*/ 110 w 616"/>
                  <a:gd name="T43" fmla="*/ 322 h 621"/>
                  <a:gd name="T44" fmla="*/ 178 w 616"/>
                  <a:gd name="T45" fmla="*/ 275 h 621"/>
                  <a:gd name="T46" fmla="*/ 202 w 616"/>
                  <a:gd name="T47" fmla="*/ 257 h 621"/>
                  <a:gd name="T48" fmla="*/ 224 w 616"/>
                  <a:gd name="T49" fmla="*/ 237 h 621"/>
                  <a:gd name="T50" fmla="*/ 242 w 616"/>
                  <a:gd name="T51" fmla="*/ 225 h 621"/>
                  <a:gd name="T52" fmla="*/ 257 w 616"/>
                  <a:gd name="T53" fmla="*/ 227 h 621"/>
                  <a:gd name="T54" fmla="*/ 299 w 616"/>
                  <a:gd name="T55" fmla="*/ 237 h 621"/>
                  <a:gd name="T56" fmla="*/ 347 w 616"/>
                  <a:gd name="T57" fmla="*/ 222 h 621"/>
                  <a:gd name="T58" fmla="*/ 404 w 616"/>
                  <a:gd name="T59" fmla="*/ 169 h 621"/>
                  <a:gd name="T60" fmla="*/ 440 w 616"/>
                  <a:gd name="T61" fmla="*/ 122 h 621"/>
                  <a:gd name="T62" fmla="*/ 417 w 616"/>
                  <a:gd name="T63" fmla="*/ 105 h 621"/>
                  <a:gd name="T64" fmla="*/ 388 w 616"/>
                  <a:gd name="T65" fmla="*/ 85 h 621"/>
                  <a:gd name="T66" fmla="*/ 370 w 616"/>
                  <a:gd name="T67" fmla="*/ 47 h 621"/>
                  <a:gd name="T68" fmla="*/ 418 w 616"/>
                  <a:gd name="T69" fmla="*/ 27 h 621"/>
                  <a:gd name="T70" fmla="*/ 480 w 616"/>
                  <a:gd name="T71" fmla="*/ 22 h 621"/>
                  <a:gd name="T72" fmla="*/ 490 w 616"/>
                  <a:gd name="T73" fmla="*/ 9 h 621"/>
                  <a:gd name="T74" fmla="*/ 496 w 616"/>
                  <a:gd name="T75" fmla="*/ 1 h 621"/>
                  <a:gd name="T76" fmla="*/ 513 w 616"/>
                  <a:gd name="T77" fmla="*/ 11 h 621"/>
                  <a:gd name="T78" fmla="*/ 528 w 616"/>
                  <a:gd name="T79" fmla="*/ 25 h 621"/>
                  <a:gd name="T80" fmla="*/ 549 w 616"/>
                  <a:gd name="T81" fmla="*/ 38 h 621"/>
                  <a:gd name="T82" fmla="*/ 576 w 616"/>
                  <a:gd name="T83" fmla="*/ 55 h 621"/>
                  <a:gd name="T84" fmla="*/ 601 w 616"/>
                  <a:gd name="T85" fmla="*/ 74 h 621"/>
                  <a:gd name="T86" fmla="*/ 600 w 616"/>
                  <a:gd name="T87" fmla="*/ 79 h 621"/>
                  <a:gd name="T88" fmla="*/ 596 w 616"/>
                  <a:gd name="T89" fmla="*/ 83 h 621"/>
                  <a:gd name="T90" fmla="*/ 598 w 616"/>
                  <a:gd name="T91" fmla="*/ 110 h 621"/>
                  <a:gd name="T92" fmla="*/ 616 w 616"/>
                  <a:gd name="T93" fmla="*/ 185 h 6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6"/>
                  <a:gd name="T142" fmla="*/ 0 h 621"/>
                  <a:gd name="T143" fmla="*/ 616 w 616"/>
                  <a:gd name="T144" fmla="*/ 621 h 6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6" h="621">
                    <a:moveTo>
                      <a:pt x="616" y="185"/>
                    </a:moveTo>
                    <a:lnTo>
                      <a:pt x="613" y="190"/>
                    </a:lnTo>
                    <a:lnTo>
                      <a:pt x="611" y="194"/>
                    </a:lnTo>
                    <a:lnTo>
                      <a:pt x="608" y="197"/>
                    </a:lnTo>
                    <a:lnTo>
                      <a:pt x="606" y="201"/>
                    </a:lnTo>
                    <a:lnTo>
                      <a:pt x="592" y="199"/>
                    </a:lnTo>
                    <a:lnTo>
                      <a:pt x="579" y="195"/>
                    </a:lnTo>
                    <a:lnTo>
                      <a:pt x="566" y="189"/>
                    </a:lnTo>
                    <a:lnTo>
                      <a:pt x="554" y="183"/>
                    </a:lnTo>
                    <a:lnTo>
                      <a:pt x="541" y="176"/>
                    </a:lnTo>
                    <a:lnTo>
                      <a:pt x="530" y="172"/>
                    </a:lnTo>
                    <a:lnTo>
                      <a:pt x="519" y="167"/>
                    </a:lnTo>
                    <a:lnTo>
                      <a:pt x="509" y="165"/>
                    </a:lnTo>
                    <a:lnTo>
                      <a:pt x="472" y="212"/>
                    </a:lnTo>
                    <a:lnTo>
                      <a:pt x="444" y="247"/>
                    </a:lnTo>
                    <a:lnTo>
                      <a:pt x="423" y="272"/>
                    </a:lnTo>
                    <a:lnTo>
                      <a:pt x="409" y="289"/>
                    </a:lnTo>
                    <a:lnTo>
                      <a:pt x="401" y="300"/>
                    </a:lnTo>
                    <a:lnTo>
                      <a:pt x="397" y="307"/>
                    </a:lnTo>
                    <a:lnTo>
                      <a:pt x="394" y="311"/>
                    </a:lnTo>
                    <a:lnTo>
                      <a:pt x="393" y="314"/>
                    </a:lnTo>
                    <a:lnTo>
                      <a:pt x="398" y="333"/>
                    </a:lnTo>
                    <a:lnTo>
                      <a:pt x="404" y="352"/>
                    </a:lnTo>
                    <a:lnTo>
                      <a:pt x="408" y="369"/>
                    </a:lnTo>
                    <a:lnTo>
                      <a:pt x="407" y="386"/>
                    </a:lnTo>
                    <a:lnTo>
                      <a:pt x="391" y="417"/>
                    </a:lnTo>
                    <a:lnTo>
                      <a:pt x="373" y="447"/>
                    </a:lnTo>
                    <a:lnTo>
                      <a:pt x="355" y="477"/>
                    </a:lnTo>
                    <a:lnTo>
                      <a:pt x="336" y="506"/>
                    </a:lnTo>
                    <a:lnTo>
                      <a:pt x="318" y="535"/>
                    </a:lnTo>
                    <a:lnTo>
                      <a:pt x="298" y="563"/>
                    </a:lnTo>
                    <a:lnTo>
                      <a:pt x="279" y="591"/>
                    </a:lnTo>
                    <a:lnTo>
                      <a:pt x="261" y="619"/>
                    </a:lnTo>
                    <a:lnTo>
                      <a:pt x="258" y="620"/>
                    </a:lnTo>
                    <a:lnTo>
                      <a:pt x="256" y="620"/>
                    </a:lnTo>
                    <a:lnTo>
                      <a:pt x="252" y="620"/>
                    </a:lnTo>
                    <a:lnTo>
                      <a:pt x="250" y="621"/>
                    </a:lnTo>
                    <a:lnTo>
                      <a:pt x="241" y="610"/>
                    </a:lnTo>
                    <a:lnTo>
                      <a:pt x="235" y="599"/>
                    </a:lnTo>
                    <a:lnTo>
                      <a:pt x="229" y="586"/>
                    </a:lnTo>
                    <a:lnTo>
                      <a:pt x="224" y="574"/>
                    </a:lnTo>
                    <a:lnTo>
                      <a:pt x="220" y="562"/>
                    </a:lnTo>
                    <a:lnTo>
                      <a:pt x="214" y="549"/>
                    </a:lnTo>
                    <a:lnTo>
                      <a:pt x="209" y="538"/>
                    </a:lnTo>
                    <a:lnTo>
                      <a:pt x="202" y="527"/>
                    </a:lnTo>
                    <a:lnTo>
                      <a:pt x="181" y="531"/>
                    </a:lnTo>
                    <a:lnTo>
                      <a:pt x="163" y="531"/>
                    </a:lnTo>
                    <a:lnTo>
                      <a:pt x="148" y="527"/>
                    </a:lnTo>
                    <a:lnTo>
                      <a:pt x="137" y="519"/>
                    </a:lnTo>
                    <a:lnTo>
                      <a:pt x="129" y="506"/>
                    </a:lnTo>
                    <a:lnTo>
                      <a:pt x="124" y="491"/>
                    </a:lnTo>
                    <a:lnTo>
                      <a:pt x="121" y="474"/>
                    </a:lnTo>
                    <a:lnTo>
                      <a:pt x="122" y="453"/>
                    </a:lnTo>
                    <a:lnTo>
                      <a:pt x="113" y="446"/>
                    </a:lnTo>
                    <a:lnTo>
                      <a:pt x="99" y="441"/>
                    </a:lnTo>
                    <a:lnTo>
                      <a:pt x="83" y="437"/>
                    </a:lnTo>
                    <a:lnTo>
                      <a:pt x="66" y="435"/>
                    </a:lnTo>
                    <a:lnTo>
                      <a:pt x="47" y="431"/>
                    </a:lnTo>
                    <a:lnTo>
                      <a:pt x="30" y="427"/>
                    </a:lnTo>
                    <a:lnTo>
                      <a:pt x="14" y="421"/>
                    </a:lnTo>
                    <a:lnTo>
                      <a:pt x="0" y="412"/>
                    </a:lnTo>
                    <a:lnTo>
                      <a:pt x="7" y="401"/>
                    </a:lnTo>
                    <a:lnTo>
                      <a:pt x="26" y="385"/>
                    </a:lnTo>
                    <a:lnTo>
                      <a:pt x="51" y="365"/>
                    </a:lnTo>
                    <a:lnTo>
                      <a:pt x="80" y="343"/>
                    </a:lnTo>
                    <a:lnTo>
                      <a:pt x="110" y="322"/>
                    </a:lnTo>
                    <a:lnTo>
                      <a:pt x="139" y="302"/>
                    </a:lnTo>
                    <a:lnTo>
                      <a:pt x="162" y="286"/>
                    </a:lnTo>
                    <a:lnTo>
                      <a:pt x="178" y="275"/>
                    </a:lnTo>
                    <a:lnTo>
                      <a:pt x="185" y="269"/>
                    </a:lnTo>
                    <a:lnTo>
                      <a:pt x="194" y="263"/>
                    </a:lnTo>
                    <a:lnTo>
                      <a:pt x="202" y="257"/>
                    </a:lnTo>
                    <a:lnTo>
                      <a:pt x="209" y="249"/>
                    </a:lnTo>
                    <a:lnTo>
                      <a:pt x="216" y="243"/>
                    </a:lnTo>
                    <a:lnTo>
                      <a:pt x="224" y="237"/>
                    </a:lnTo>
                    <a:lnTo>
                      <a:pt x="232" y="231"/>
                    </a:lnTo>
                    <a:lnTo>
                      <a:pt x="240" y="225"/>
                    </a:lnTo>
                    <a:lnTo>
                      <a:pt x="242" y="225"/>
                    </a:lnTo>
                    <a:lnTo>
                      <a:pt x="246" y="225"/>
                    </a:lnTo>
                    <a:lnTo>
                      <a:pt x="251" y="226"/>
                    </a:lnTo>
                    <a:lnTo>
                      <a:pt x="257" y="227"/>
                    </a:lnTo>
                    <a:lnTo>
                      <a:pt x="267" y="230"/>
                    </a:lnTo>
                    <a:lnTo>
                      <a:pt x="281" y="232"/>
                    </a:lnTo>
                    <a:lnTo>
                      <a:pt x="299" y="237"/>
                    </a:lnTo>
                    <a:lnTo>
                      <a:pt x="324" y="243"/>
                    </a:lnTo>
                    <a:lnTo>
                      <a:pt x="333" y="236"/>
                    </a:lnTo>
                    <a:lnTo>
                      <a:pt x="347" y="222"/>
                    </a:lnTo>
                    <a:lnTo>
                      <a:pt x="366" y="206"/>
                    </a:lnTo>
                    <a:lnTo>
                      <a:pt x="386" y="188"/>
                    </a:lnTo>
                    <a:lnTo>
                      <a:pt x="404" y="169"/>
                    </a:lnTo>
                    <a:lnTo>
                      <a:pt x="422" y="151"/>
                    </a:lnTo>
                    <a:lnTo>
                      <a:pt x="434" y="134"/>
                    </a:lnTo>
                    <a:lnTo>
                      <a:pt x="440" y="122"/>
                    </a:lnTo>
                    <a:lnTo>
                      <a:pt x="433" y="117"/>
                    </a:lnTo>
                    <a:lnTo>
                      <a:pt x="425" y="111"/>
                    </a:lnTo>
                    <a:lnTo>
                      <a:pt x="417" y="105"/>
                    </a:lnTo>
                    <a:lnTo>
                      <a:pt x="408" y="99"/>
                    </a:lnTo>
                    <a:lnTo>
                      <a:pt x="398" y="92"/>
                    </a:lnTo>
                    <a:lnTo>
                      <a:pt x="388" y="85"/>
                    </a:lnTo>
                    <a:lnTo>
                      <a:pt x="377" y="76"/>
                    </a:lnTo>
                    <a:lnTo>
                      <a:pt x="365" y="67"/>
                    </a:lnTo>
                    <a:lnTo>
                      <a:pt x="370" y="47"/>
                    </a:lnTo>
                    <a:lnTo>
                      <a:pt x="381" y="36"/>
                    </a:lnTo>
                    <a:lnTo>
                      <a:pt x="398" y="30"/>
                    </a:lnTo>
                    <a:lnTo>
                      <a:pt x="418" y="27"/>
                    </a:lnTo>
                    <a:lnTo>
                      <a:pt x="440" y="27"/>
                    </a:lnTo>
                    <a:lnTo>
                      <a:pt x="461" y="26"/>
                    </a:lnTo>
                    <a:lnTo>
                      <a:pt x="480" y="22"/>
                    </a:lnTo>
                    <a:lnTo>
                      <a:pt x="493" y="15"/>
                    </a:lnTo>
                    <a:lnTo>
                      <a:pt x="491" y="11"/>
                    </a:lnTo>
                    <a:lnTo>
                      <a:pt x="490" y="9"/>
                    </a:lnTo>
                    <a:lnTo>
                      <a:pt x="490" y="5"/>
                    </a:lnTo>
                    <a:lnTo>
                      <a:pt x="491" y="0"/>
                    </a:lnTo>
                    <a:lnTo>
                      <a:pt x="496" y="1"/>
                    </a:lnTo>
                    <a:lnTo>
                      <a:pt x="502" y="4"/>
                    </a:lnTo>
                    <a:lnTo>
                      <a:pt x="507" y="6"/>
                    </a:lnTo>
                    <a:lnTo>
                      <a:pt x="513" y="11"/>
                    </a:lnTo>
                    <a:lnTo>
                      <a:pt x="518" y="16"/>
                    </a:lnTo>
                    <a:lnTo>
                      <a:pt x="523" y="20"/>
                    </a:lnTo>
                    <a:lnTo>
                      <a:pt x="528" y="25"/>
                    </a:lnTo>
                    <a:lnTo>
                      <a:pt x="532" y="28"/>
                    </a:lnTo>
                    <a:lnTo>
                      <a:pt x="540" y="33"/>
                    </a:lnTo>
                    <a:lnTo>
                      <a:pt x="549" y="38"/>
                    </a:lnTo>
                    <a:lnTo>
                      <a:pt x="557" y="44"/>
                    </a:lnTo>
                    <a:lnTo>
                      <a:pt x="567" y="49"/>
                    </a:lnTo>
                    <a:lnTo>
                      <a:pt x="576" y="55"/>
                    </a:lnTo>
                    <a:lnTo>
                      <a:pt x="585" y="62"/>
                    </a:lnTo>
                    <a:lnTo>
                      <a:pt x="593" y="68"/>
                    </a:lnTo>
                    <a:lnTo>
                      <a:pt x="601" y="74"/>
                    </a:lnTo>
                    <a:lnTo>
                      <a:pt x="600" y="75"/>
                    </a:lnTo>
                    <a:lnTo>
                      <a:pt x="600" y="78"/>
                    </a:lnTo>
                    <a:lnTo>
                      <a:pt x="600" y="79"/>
                    </a:lnTo>
                    <a:lnTo>
                      <a:pt x="598" y="81"/>
                    </a:lnTo>
                    <a:lnTo>
                      <a:pt x="597" y="83"/>
                    </a:lnTo>
                    <a:lnTo>
                      <a:pt x="596" y="83"/>
                    </a:lnTo>
                    <a:lnTo>
                      <a:pt x="593" y="83"/>
                    </a:lnTo>
                    <a:lnTo>
                      <a:pt x="592" y="84"/>
                    </a:lnTo>
                    <a:lnTo>
                      <a:pt x="598" y="110"/>
                    </a:lnTo>
                    <a:lnTo>
                      <a:pt x="606" y="136"/>
                    </a:lnTo>
                    <a:lnTo>
                      <a:pt x="612" y="162"/>
                    </a:lnTo>
                    <a:lnTo>
                      <a:pt x="616" y="185"/>
                    </a:lnTo>
                    <a:close/>
                  </a:path>
                </a:pathLst>
              </a:custGeom>
              <a:solidFill>
                <a:srgbClr val="000000"/>
              </a:solidFill>
              <a:ln w="9525">
                <a:noFill/>
                <a:round/>
                <a:headEnd/>
                <a:tailEnd/>
              </a:ln>
            </p:spPr>
            <p:txBody>
              <a:bodyPr/>
              <a:lstStyle/>
              <a:p>
                <a:endParaRPr lang="el-GR"/>
              </a:p>
            </p:txBody>
          </p:sp>
          <p:sp>
            <p:nvSpPr>
              <p:cNvPr id="40991" name="Freeform 1051"/>
              <p:cNvSpPr>
                <a:spLocks/>
              </p:cNvSpPr>
              <p:nvPr/>
            </p:nvSpPr>
            <p:spPr bwMode="auto">
              <a:xfrm>
                <a:off x="3446" y="2965"/>
                <a:ext cx="160" cy="94"/>
              </a:xfrm>
              <a:custGeom>
                <a:avLst/>
                <a:gdLst>
                  <a:gd name="T0" fmla="*/ 160 w 160"/>
                  <a:gd name="T1" fmla="*/ 94 h 94"/>
                  <a:gd name="T2" fmla="*/ 151 w 160"/>
                  <a:gd name="T3" fmla="*/ 93 h 94"/>
                  <a:gd name="T4" fmla="*/ 143 w 160"/>
                  <a:gd name="T5" fmla="*/ 89 h 94"/>
                  <a:gd name="T6" fmla="*/ 136 w 160"/>
                  <a:gd name="T7" fmla="*/ 87 h 94"/>
                  <a:gd name="T8" fmla="*/ 129 w 160"/>
                  <a:gd name="T9" fmla="*/ 83 h 94"/>
                  <a:gd name="T10" fmla="*/ 121 w 160"/>
                  <a:gd name="T11" fmla="*/ 79 h 94"/>
                  <a:gd name="T12" fmla="*/ 114 w 160"/>
                  <a:gd name="T13" fmla="*/ 74 h 94"/>
                  <a:gd name="T14" fmla="*/ 106 w 160"/>
                  <a:gd name="T15" fmla="*/ 71 h 94"/>
                  <a:gd name="T16" fmla="*/ 99 w 160"/>
                  <a:gd name="T17" fmla="*/ 67 h 94"/>
                  <a:gd name="T18" fmla="*/ 100 w 160"/>
                  <a:gd name="T19" fmla="*/ 58 h 94"/>
                  <a:gd name="T20" fmla="*/ 101 w 160"/>
                  <a:gd name="T21" fmla="*/ 50 h 94"/>
                  <a:gd name="T22" fmla="*/ 103 w 160"/>
                  <a:gd name="T23" fmla="*/ 42 h 94"/>
                  <a:gd name="T24" fmla="*/ 103 w 160"/>
                  <a:gd name="T25" fmla="*/ 35 h 94"/>
                  <a:gd name="T26" fmla="*/ 100 w 160"/>
                  <a:gd name="T27" fmla="*/ 29 h 94"/>
                  <a:gd name="T28" fmla="*/ 95 w 160"/>
                  <a:gd name="T29" fmla="*/ 24 h 94"/>
                  <a:gd name="T30" fmla="*/ 87 w 160"/>
                  <a:gd name="T31" fmla="*/ 20 h 94"/>
                  <a:gd name="T32" fmla="*/ 73 w 160"/>
                  <a:gd name="T33" fmla="*/ 17 h 94"/>
                  <a:gd name="T34" fmla="*/ 66 w 160"/>
                  <a:gd name="T35" fmla="*/ 21 h 94"/>
                  <a:gd name="T36" fmla="*/ 61 w 160"/>
                  <a:gd name="T37" fmla="*/ 24 h 94"/>
                  <a:gd name="T38" fmla="*/ 56 w 160"/>
                  <a:gd name="T39" fmla="*/ 29 h 94"/>
                  <a:gd name="T40" fmla="*/ 50 w 160"/>
                  <a:gd name="T41" fmla="*/ 35 h 94"/>
                  <a:gd name="T42" fmla="*/ 43 w 160"/>
                  <a:gd name="T43" fmla="*/ 32 h 94"/>
                  <a:gd name="T44" fmla="*/ 36 w 160"/>
                  <a:gd name="T45" fmla="*/ 30 h 94"/>
                  <a:gd name="T46" fmla="*/ 28 w 160"/>
                  <a:gd name="T47" fmla="*/ 25 h 94"/>
                  <a:gd name="T48" fmla="*/ 20 w 160"/>
                  <a:gd name="T49" fmla="*/ 20 h 94"/>
                  <a:gd name="T50" fmla="*/ 12 w 160"/>
                  <a:gd name="T51" fmla="*/ 15 h 94"/>
                  <a:gd name="T52" fmla="*/ 6 w 160"/>
                  <a:gd name="T53" fmla="*/ 10 h 94"/>
                  <a:gd name="T54" fmla="*/ 3 w 160"/>
                  <a:gd name="T55" fmla="*/ 5 h 94"/>
                  <a:gd name="T56" fmla="*/ 0 w 160"/>
                  <a:gd name="T57" fmla="*/ 0 h 94"/>
                  <a:gd name="T58" fmla="*/ 20 w 160"/>
                  <a:gd name="T59" fmla="*/ 0 h 94"/>
                  <a:gd name="T60" fmla="*/ 36 w 160"/>
                  <a:gd name="T61" fmla="*/ 1 h 94"/>
                  <a:gd name="T62" fmla="*/ 47 w 160"/>
                  <a:gd name="T63" fmla="*/ 1 h 94"/>
                  <a:gd name="T64" fmla="*/ 57 w 160"/>
                  <a:gd name="T65" fmla="*/ 1 h 94"/>
                  <a:gd name="T66" fmla="*/ 66 w 160"/>
                  <a:gd name="T67" fmla="*/ 1 h 94"/>
                  <a:gd name="T68" fmla="*/ 73 w 160"/>
                  <a:gd name="T69" fmla="*/ 1 h 94"/>
                  <a:gd name="T70" fmla="*/ 82 w 160"/>
                  <a:gd name="T71" fmla="*/ 3 h 94"/>
                  <a:gd name="T72" fmla="*/ 93 w 160"/>
                  <a:gd name="T73" fmla="*/ 3 h 94"/>
                  <a:gd name="T74" fmla="*/ 103 w 160"/>
                  <a:gd name="T75" fmla="*/ 9 h 94"/>
                  <a:gd name="T76" fmla="*/ 113 w 160"/>
                  <a:gd name="T77" fmla="*/ 19 h 94"/>
                  <a:gd name="T78" fmla="*/ 124 w 160"/>
                  <a:gd name="T79" fmla="*/ 30 h 94"/>
                  <a:gd name="T80" fmla="*/ 134 w 160"/>
                  <a:gd name="T81" fmla="*/ 45 h 94"/>
                  <a:gd name="T82" fmla="*/ 143 w 160"/>
                  <a:gd name="T83" fmla="*/ 58 h 94"/>
                  <a:gd name="T84" fmla="*/ 151 w 160"/>
                  <a:gd name="T85" fmla="*/ 72 h 94"/>
                  <a:gd name="T86" fmla="*/ 157 w 160"/>
                  <a:gd name="T87" fmla="*/ 84 h 94"/>
                  <a:gd name="T88" fmla="*/ 160 w 160"/>
                  <a:gd name="T89" fmla="*/ 94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94"/>
                  <a:gd name="T137" fmla="*/ 160 w 160"/>
                  <a:gd name="T138" fmla="*/ 94 h 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94">
                    <a:moveTo>
                      <a:pt x="160" y="94"/>
                    </a:moveTo>
                    <a:lnTo>
                      <a:pt x="151" y="93"/>
                    </a:lnTo>
                    <a:lnTo>
                      <a:pt x="143" y="89"/>
                    </a:lnTo>
                    <a:lnTo>
                      <a:pt x="136" y="87"/>
                    </a:lnTo>
                    <a:lnTo>
                      <a:pt x="129" y="83"/>
                    </a:lnTo>
                    <a:lnTo>
                      <a:pt x="121" y="79"/>
                    </a:lnTo>
                    <a:lnTo>
                      <a:pt x="114" y="74"/>
                    </a:lnTo>
                    <a:lnTo>
                      <a:pt x="106" y="71"/>
                    </a:lnTo>
                    <a:lnTo>
                      <a:pt x="99" y="67"/>
                    </a:lnTo>
                    <a:lnTo>
                      <a:pt x="100" y="58"/>
                    </a:lnTo>
                    <a:lnTo>
                      <a:pt x="101" y="50"/>
                    </a:lnTo>
                    <a:lnTo>
                      <a:pt x="103" y="42"/>
                    </a:lnTo>
                    <a:lnTo>
                      <a:pt x="103" y="35"/>
                    </a:lnTo>
                    <a:lnTo>
                      <a:pt x="100" y="29"/>
                    </a:lnTo>
                    <a:lnTo>
                      <a:pt x="95" y="24"/>
                    </a:lnTo>
                    <a:lnTo>
                      <a:pt x="87" y="20"/>
                    </a:lnTo>
                    <a:lnTo>
                      <a:pt x="73" y="17"/>
                    </a:lnTo>
                    <a:lnTo>
                      <a:pt x="66" y="21"/>
                    </a:lnTo>
                    <a:lnTo>
                      <a:pt x="61" y="24"/>
                    </a:lnTo>
                    <a:lnTo>
                      <a:pt x="56" y="29"/>
                    </a:lnTo>
                    <a:lnTo>
                      <a:pt x="50" y="35"/>
                    </a:lnTo>
                    <a:lnTo>
                      <a:pt x="43" y="32"/>
                    </a:lnTo>
                    <a:lnTo>
                      <a:pt x="36" y="30"/>
                    </a:lnTo>
                    <a:lnTo>
                      <a:pt x="28" y="25"/>
                    </a:lnTo>
                    <a:lnTo>
                      <a:pt x="20" y="20"/>
                    </a:lnTo>
                    <a:lnTo>
                      <a:pt x="12" y="15"/>
                    </a:lnTo>
                    <a:lnTo>
                      <a:pt x="6" y="10"/>
                    </a:lnTo>
                    <a:lnTo>
                      <a:pt x="3" y="5"/>
                    </a:lnTo>
                    <a:lnTo>
                      <a:pt x="0" y="0"/>
                    </a:lnTo>
                    <a:lnTo>
                      <a:pt x="20" y="0"/>
                    </a:lnTo>
                    <a:lnTo>
                      <a:pt x="36" y="1"/>
                    </a:lnTo>
                    <a:lnTo>
                      <a:pt x="47" y="1"/>
                    </a:lnTo>
                    <a:lnTo>
                      <a:pt x="57" y="1"/>
                    </a:lnTo>
                    <a:lnTo>
                      <a:pt x="66" y="1"/>
                    </a:lnTo>
                    <a:lnTo>
                      <a:pt x="73" y="1"/>
                    </a:lnTo>
                    <a:lnTo>
                      <a:pt x="82" y="3"/>
                    </a:lnTo>
                    <a:lnTo>
                      <a:pt x="93" y="3"/>
                    </a:lnTo>
                    <a:lnTo>
                      <a:pt x="103" y="9"/>
                    </a:lnTo>
                    <a:lnTo>
                      <a:pt x="113" y="19"/>
                    </a:lnTo>
                    <a:lnTo>
                      <a:pt x="124" y="30"/>
                    </a:lnTo>
                    <a:lnTo>
                      <a:pt x="134" y="45"/>
                    </a:lnTo>
                    <a:lnTo>
                      <a:pt x="143" y="58"/>
                    </a:lnTo>
                    <a:lnTo>
                      <a:pt x="151" y="72"/>
                    </a:lnTo>
                    <a:lnTo>
                      <a:pt x="157" y="84"/>
                    </a:lnTo>
                    <a:lnTo>
                      <a:pt x="160" y="94"/>
                    </a:lnTo>
                    <a:close/>
                  </a:path>
                </a:pathLst>
              </a:custGeom>
              <a:solidFill>
                <a:srgbClr val="669999"/>
              </a:solidFill>
              <a:ln w="9525">
                <a:noFill/>
                <a:round/>
                <a:headEnd/>
                <a:tailEnd/>
              </a:ln>
            </p:spPr>
            <p:txBody>
              <a:bodyPr/>
              <a:lstStyle/>
              <a:p>
                <a:endParaRPr lang="el-GR"/>
              </a:p>
            </p:txBody>
          </p:sp>
          <p:sp>
            <p:nvSpPr>
              <p:cNvPr id="40992" name="Freeform 1052"/>
              <p:cNvSpPr>
                <a:spLocks/>
              </p:cNvSpPr>
              <p:nvPr/>
            </p:nvSpPr>
            <p:spPr bwMode="auto">
              <a:xfrm>
                <a:off x="3209" y="2994"/>
                <a:ext cx="329" cy="370"/>
              </a:xfrm>
              <a:custGeom>
                <a:avLst/>
                <a:gdLst>
                  <a:gd name="T0" fmla="*/ 315 w 329"/>
                  <a:gd name="T1" fmla="*/ 19 h 370"/>
                  <a:gd name="T2" fmla="*/ 304 w 329"/>
                  <a:gd name="T3" fmla="*/ 35 h 370"/>
                  <a:gd name="T4" fmla="*/ 296 w 329"/>
                  <a:gd name="T5" fmla="*/ 49 h 370"/>
                  <a:gd name="T6" fmla="*/ 280 w 329"/>
                  <a:gd name="T7" fmla="*/ 58 h 370"/>
                  <a:gd name="T8" fmla="*/ 283 w 329"/>
                  <a:gd name="T9" fmla="*/ 84 h 370"/>
                  <a:gd name="T10" fmla="*/ 263 w 329"/>
                  <a:gd name="T11" fmla="*/ 87 h 370"/>
                  <a:gd name="T12" fmla="*/ 249 w 329"/>
                  <a:gd name="T13" fmla="*/ 93 h 370"/>
                  <a:gd name="T14" fmla="*/ 249 w 329"/>
                  <a:gd name="T15" fmla="*/ 116 h 370"/>
                  <a:gd name="T16" fmla="*/ 242 w 329"/>
                  <a:gd name="T17" fmla="*/ 124 h 370"/>
                  <a:gd name="T18" fmla="*/ 232 w 329"/>
                  <a:gd name="T19" fmla="*/ 123 h 370"/>
                  <a:gd name="T20" fmla="*/ 225 w 329"/>
                  <a:gd name="T21" fmla="*/ 134 h 370"/>
                  <a:gd name="T22" fmla="*/ 217 w 329"/>
                  <a:gd name="T23" fmla="*/ 129 h 370"/>
                  <a:gd name="T24" fmla="*/ 222 w 329"/>
                  <a:gd name="T25" fmla="*/ 154 h 370"/>
                  <a:gd name="T26" fmla="*/ 211 w 329"/>
                  <a:gd name="T27" fmla="*/ 153 h 370"/>
                  <a:gd name="T28" fmla="*/ 202 w 329"/>
                  <a:gd name="T29" fmla="*/ 145 h 370"/>
                  <a:gd name="T30" fmla="*/ 205 w 329"/>
                  <a:gd name="T31" fmla="*/ 169 h 370"/>
                  <a:gd name="T32" fmla="*/ 198 w 329"/>
                  <a:gd name="T33" fmla="*/ 176 h 370"/>
                  <a:gd name="T34" fmla="*/ 186 w 329"/>
                  <a:gd name="T35" fmla="*/ 159 h 370"/>
                  <a:gd name="T36" fmla="*/ 189 w 329"/>
                  <a:gd name="T37" fmla="*/ 174 h 370"/>
                  <a:gd name="T38" fmla="*/ 191 w 329"/>
                  <a:gd name="T39" fmla="*/ 197 h 370"/>
                  <a:gd name="T40" fmla="*/ 184 w 329"/>
                  <a:gd name="T41" fmla="*/ 198 h 370"/>
                  <a:gd name="T42" fmla="*/ 175 w 329"/>
                  <a:gd name="T43" fmla="*/ 179 h 370"/>
                  <a:gd name="T44" fmla="*/ 178 w 329"/>
                  <a:gd name="T45" fmla="*/ 203 h 370"/>
                  <a:gd name="T46" fmla="*/ 162 w 329"/>
                  <a:gd name="T47" fmla="*/ 201 h 370"/>
                  <a:gd name="T48" fmla="*/ 154 w 329"/>
                  <a:gd name="T49" fmla="*/ 200 h 370"/>
                  <a:gd name="T50" fmla="*/ 151 w 329"/>
                  <a:gd name="T51" fmla="*/ 233 h 370"/>
                  <a:gd name="T52" fmla="*/ 137 w 329"/>
                  <a:gd name="T53" fmla="*/ 218 h 370"/>
                  <a:gd name="T54" fmla="*/ 144 w 329"/>
                  <a:gd name="T55" fmla="*/ 247 h 370"/>
                  <a:gd name="T56" fmla="*/ 136 w 329"/>
                  <a:gd name="T57" fmla="*/ 259 h 370"/>
                  <a:gd name="T58" fmla="*/ 123 w 329"/>
                  <a:gd name="T59" fmla="*/ 244 h 370"/>
                  <a:gd name="T60" fmla="*/ 126 w 329"/>
                  <a:gd name="T61" fmla="*/ 264 h 370"/>
                  <a:gd name="T62" fmla="*/ 122 w 329"/>
                  <a:gd name="T63" fmla="*/ 277 h 370"/>
                  <a:gd name="T64" fmla="*/ 104 w 329"/>
                  <a:gd name="T65" fmla="*/ 256 h 370"/>
                  <a:gd name="T66" fmla="*/ 101 w 329"/>
                  <a:gd name="T67" fmla="*/ 295 h 370"/>
                  <a:gd name="T68" fmla="*/ 85 w 329"/>
                  <a:gd name="T69" fmla="*/ 280 h 370"/>
                  <a:gd name="T70" fmla="*/ 96 w 329"/>
                  <a:gd name="T71" fmla="*/ 308 h 370"/>
                  <a:gd name="T72" fmla="*/ 85 w 329"/>
                  <a:gd name="T73" fmla="*/ 319 h 370"/>
                  <a:gd name="T74" fmla="*/ 73 w 329"/>
                  <a:gd name="T75" fmla="*/ 308 h 370"/>
                  <a:gd name="T76" fmla="*/ 64 w 329"/>
                  <a:gd name="T77" fmla="*/ 324 h 370"/>
                  <a:gd name="T78" fmla="*/ 62 w 329"/>
                  <a:gd name="T79" fmla="*/ 344 h 370"/>
                  <a:gd name="T80" fmla="*/ 54 w 329"/>
                  <a:gd name="T81" fmla="*/ 358 h 370"/>
                  <a:gd name="T82" fmla="*/ 45 w 329"/>
                  <a:gd name="T83" fmla="*/ 348 h 370"/>
                  <a:gd name="T84" fmla="*/ 45 w 329"/>
                  <a:gd name="T85" fmla="*/ 361 h 370"/>
                  <a:gd name="T86" fmla="*/ 33 w 329"/>
                  <a:gd name="T87" fmla="*/ 349 h 370"/>
                  <a:gd name="T88" fmla="*/ 0 w 329"/>
                  <a:gd name="T89" fmla="*/ 326 h 370"/>
                  <a:gd name="T90" fmla="*/ 37 w 329"/>
                  <a:gd name="T91" fmla="*/ 280 h 370"/>
                  <a:gd name="T92" fmla="*/ 89 w 329"/>
                  <a:gd name="T93" fmla="*/ 228 h 370"/>
                  <a:gd name="T94" fmla="*/ 154 w 329"/>
                  <a:gd name="T95" fmla="*/ 161 h 370"/>
                  <a:gd name="T96" fmla="*/ 221 w 329"/>
                  <a:gd name="T97" fmla="*/ 95 h 370"/>
                  <a:gd name="T98" fmla="*/ 280 w 329"/>
                  <a:gd name="T99" fmla="*/ 34 h 370"/>
                  <a:gd name="T100" fmla="*/ 321 w 329"/>
                  <a:gd name="T101" fmla="*/ 0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370"/>
                  <a:gd name="T155" fmla="*/ 329 w 329"/>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370">
                    <a:moveTo>
                      <a:pt x="329" y="14"/>
                    </a:moveTo>
                    <a:lnTo>
                      <a:pt x="327" y="16"/>
                    </a:lnTo>
                    <a:lnTo>
                      <a:pt x="326" y="17"/>
                    </a:lnTo>
                    <a:lnTo>
                      <a:pt x="322" y="18"/>
                    </a:lnTo>
                    <a:lnTo>
                      <a:pt x="315" y="19"/>
                    </a:lnTo>
                    <a:lnTo>
                      <a:pt x="315" y="28"/>
                    </a:lnTo>
                    <a:lnTo>
                      <a:pt x="314" y="34"/>
                    </a:lnTo>
                    <a:lnTo>
                      <a:pt x="311" y="38"/>
                    </a:lnTo>
                    <a:lnTo>
                      <a:pt x="305" y="40"/>
                    </a:lnTo>
                    <a:lnTo>
                      <a:pt x="304" y="35"/>
                    </a:lnTo>
                    <a:lnTo>
                      <a:pt x="303" y="33"/>
                    </a:lnTo>
                    <a:lnTo>
                      <a:pt x="301" y="30"/>
                    </a:lnTo>
                    <a:lnTo>
                      <a:pt x="300" y="29"/>
                    </a:lnTo>
                    <a:lnTo>
                      <a:pt x="298" y="38"/>
                    </a:lnTo>
                    <a:lnTo>
                      <a:pt x="296" y="49"/>
                    </a:lnTo>
                    <a:lnTo>
                      <a:pt x="295" y="60"/>
                    </a:lnTo>
                    <a:lnTo>
                      <a:pt x="294" y="68"/>
                    </a:lnTo>
                    <a:lnTo>
                      <a:pt x="289" y="66"/>
                    </a:lnTo>
                    <a:lnTo>
                      <a:pt x="285" y="63"/>
                    </a:lnTo>
                    <a:lnTo>
                      <a:pt x="280" y="58"/>
                    </a:lnTo>
                    <a:lnTo>
                      <a:pt x="275" y="55"/>
                    </a:lnTo>
                    <a:lnTo>
                      <a:pt x="278" y="61"/>
                    </a:lnTo>
                    <a:lnTo>
                      <a:pt x="279" y="69"/>
                    </a:lnTo>
                    <a:lnTo>
                      <a:pt x="282" y="76"/>
                    </a:lnTo>
                    <a:lnTo>
                      <a:pt x="283" y="84"/>
                    </a:lnTo>
                    <a:lnTo>
                      <a:pt x="275" y="86"/>
                    </a:lnTo>
                    <a:lnTo>
                      <a:pt x="270" y="84"/>
                    </a:lnTo>
                    <a:lnTo>
                      <a:pt x="267" y="81"/>
                    </a:lnTo>
                    <a:lnTo>
                      <a:pt x="262" y="79"/>
                    </a:lnTo>
                    <a:lnTo>
                      <a:pt x="263" y="87"/>
                    </a:lnTo>
                    <a:lnTo>
                      <a:pt x="264" y="97"/>
                    </a:lnTo>
                    <a:lnTo>
                      <a:pt x="264" y="103"/>
                    </a:lnTo>
                    <a:lnTo>
                      <a:pt x="258" y="105"/>
                    </a:lnTo>
                    <a:lnTo>
                      <a:pt x="254" y="100"/>
                    </a:lnTo>
                    <a:lnTo>
                      <a:pt x="249" y="93"/>
                    </a:lnTo>
                    <a:lnTo>
                      <a:pt x="244" y="90"/>
                    </a:lnTo>
                    <a:lnTo>
                      <a:pt x="241" y="92"/>
                    </a:lnTo>
                    <a:lnTo>
                      <a:pt x="244" y="101"/>
                    </a:lnTo>
                    <a:lnTo>
                      <a:pt x="248" y="108"/>
                    </a:lnTo>
                    <a:lnTo>
                      <a:pt x="249" y="116"/>
                    </a:lnTo>
                    <a:lnTo>
                      <a:pt x="249" y="123"/>
                    </a:lnTo>
                    <a:lnTo>
                      <a:pt x="247" y="123"/>
                    </a:lnTo>
                    <a:lnTo>
                      <a:pt x="246" y="123"/>
                    </a:lnTo>
                    <a:lnTo>
                      <a:pt x="243" y="124"/>
                    </a:lnTo>
                    <a:lnTo>
                      <a:pt x="242" y="124"/>
                    </a:lnTo>
                    <a:lnTo>
                      <a:pt x="240" y="119"/>
                    </a:lnTo>
                    <a:lnTo>
                      <a:pt x="238" y="116"/>
                    </a:lnTo>
                    <a:lnTo>
                      <a:pt x="235" y="113"/>
                    </a:lnTo>
                    <a:lnTo>
                      <a:pt x="230" y="112"/>
                    </a:lnTo>
                    <a:lnTo>
                      <a:pt x="232" y="123"/>
                    </a:lnTo>
                    <a:lnTo>
                      <a:pt x="236" y="133"/>
                    </a:lnTo>
                    <a:lnTo>
                      <a:pt x="236" y="139"/>
                    </a:lnTo>
                    <a:lnTo>
                      <a:pt x="227" y="139"/>
                    </a:lnTo>
                    <a:lnTo>
                      <a:pt x="226" y="137"/>
                    </a:lnTo>
                    <a:lnTo>
                      <a:pt x="225" y="134"/>
                    </a:lnTo>
                    <a:lnTo>
                      <a:pt x="223" y="133"/>
                    </a:lnTo>
                    <a:lnTo>
                      <a:pt x="222" y="130"/>
                    </a:lnTo>
                    <a:lnTo>
                      <a:pt x="221" y="129"/>
                    </a:lnTo>
                    <a:lnTo>
                      <a:pt x="219" y="129"/>
                    </a:lnTo>
                    <a:lnTo>
                      <a:pt x="217" y="129"/>
                    </a:lnTo>
                    <a:lnTo>
                      <a:pt x="215" y="129"/>
                    </a:lnTo>
                    <a:lnTo>
                      <a:pt x="216" y="137"/>
                    </a:lnTo>
                    <a:lnTo>
                      <a:pt x="217" y="143"/>
                    </a:lnTo>
                    <a:lnTo>
                      <a:pt x="220" y="148"/>
                    </a:lnTo>
                    <a:lnTo>
                      <a:pt x="222" y="154"/>
                    </a:lnTo>
                    <a:lnTo>
                      <a:pt x="220" y="156"/>
                    </a:lnTo>
                    <a:lnTo>
                      <a:pt x="216" y="156"/>
                    </a:lnTo>
                    <a:lnTo>
                      <a:pt x="214" y="155"/>
                    </a:lnTo>
                    <a:lnTo>
                      <a:pt x="212" y="155"/>
                    </a:lnTo>
                    <a:lnTo>
                      <a:pt x="211" y="153"/>
                    </a:lnTo>
                    <a:lnTo>
                      <a:pt x="209" y="150"/>
                    </a:lnTo>
                    <a:lnTo>
                      <a:pt x="207" y="148"/>
                    </a:lnTo>
                    <a:lnTo>
                      <a:pt x="206" y="145"/>
                    </a:lnTo>
                    <a:lnTo>
                      <a:pt x="205" y="145"/>
                    </a:lnTo>
                    <a:lnTo>
                      <a:pt x="202" y="145"/>
                    </a:lnTo>
                    <a:lnTo>
                      <a:pt x="201" y="145"/>
                    </a:lnTo>
                    <a:lnTo>
                      <a:pt x="199" y="144"/>
                    </a:lnTo>
                    <a:lnTo>
                      <a:pt x="202" y="154"/>
                    </a:lnTo>
                    <a:lnTo>
                      <a:pt x="205" y="161"/>
                    </a:lnTo>
                    <a:lnTo>
                      <a:pt x="205" y="169"/>
                    </a:lnTo>
                    <a:lnTo>
                      <a:pt x="205" y="176"/>
                    </a:lnTo>
                    <a:lnTo>
                      <a:pt x="204" y="176"/>
                    </a:lnTo>
                    <a:lnTo>
                      <a:pt x="201" y="176"/>
                    </a:lnTo>
                    <a:lnTo>
                      <a:pt x="200" y="176"/>
                    </a:lnTo>
                    <a:lnTo>
                      <a:pt x="198" y="176"/>
                    </a:lnTo>
                    <a:lnTo>
                      <a:pt x="196" y="172"/>
                    </a:lnTo>
                    <a:lnTo>
                      <a:pt x="194" y="168"/>
                    </a:lnTo>
                    <a:lnTo>
                      <a:pt x="193" y="164"/>
                    </a:lnTo>
                    <a:lnTo>
                      <a:pt x="190" y="159"/>
                    </a:lnTo>
                    <a:lnTo>
                      <a:pt x="186" y="159"/>
                    </a:lnTo>
                    <a:lnTo>
                      <a:pt x="185" y="159"/>
                    </a:lnTo>
                    <a:lnTo>
                      <a:pt x="184" y="160"/>
                    </a:lnTo>
                    <a:lnTo>
                      <a:pt x="183" y="163"/>
                    </a:lnTo>
                    <a:lnTo>
                      <a:pt x="186" y="169"/>
                    </a:lnTo>
                    <a:lnTo>
                      <a:pt x="189" y="174"/>
                    </a:lnTo>
                    <a:lnTo>
                      <a:pt x="191" y="181"/>
                    </a:lnTo>
                    <a:lnTo>
                      <a:pt x="194" y="192"/>
                    </a:lnTo>
                    <a:lnTo>
                      <a:pt x="193" y="193"/>
                    </a:lnTo>
                    <a:lnTo>
                      <a:pt x="191" y="195"/>
                    </a:lnTo>
                    <a:lnTo>
                      <a:pt x="191" y="197"/>
                    </a:lnTo>
                    <a:lnTo>
                      <a:pt x="190" y="198"/>
                    </a:lnTo>
                    <a:lnTo>
                      <a:pt x="189" y="198"/>
                    </a:lnTo>
                    <a:lnTo>
                      <a:pt x="186" y="198"/>
                    </a:lnTo>
                    <a:lnTo>
                      <a:pt x="185" y="198"/>
                    </a:lnTo>
                    <a:lnTo>
                      <a:pt x="184" y="198"/>
                    </a:lnTo>
                    <a:lnTo>
                      <a:pt x="181" y="195"/>
                    </a:lnTo>
                    <a:lnTo>
                      <a:pt x="180" y="191"/>
                    </a:lnTo>
                    <a:lnTo>
                      <a:pt x="179" y="187"/>
                    </a:lnTo>
                    <a:lnTo>
                      <a:pt x="178" y="180"/>
                    </a:lnTo>
                    <a:lnTo>
                      <a:pt x="175" y="179"/>
                    </a:lnTo>
                    <a:lnTo>
                      <a:pt x="173" y="179"/>
                    </a:lnTo>
                    <a:lnTo>
                      <a:pt x="170" y="179"/>
                    </a:lnTo>
                    <a:lnTo>
                      <a:pt x="168" y="177"/>
                    </a:lnTo>
                    <a:lnTo>
                      <a:pt x="173" y="191"/>
                    </a:lnTo>
                    <a:lnTo>
                      <a:pt x="178" y="203"/>
                    </a:lnTo>
                    <a:lnTo>
                      <a:pt x="178" y="212"/>
                    </a:lnTo>
                    <a:lnTo>
                      <a:pt x="170" y="217"/>
                    </a:lnTo>
                    <a:lnTo>
                      <a:pt x="167" y="210"/>
                    </a:lnTo>
                    <a:lnTo>
                      <a:pt x="164" y="205"/>
                    </a:lnTo>
                    <a:lnTo>
                      <a:pt x="162" y="201"/>
                    </a:lnTo>
                    <a:lnTo>
                      <a:pt x="159" y="196"/>
                    </a:lnTo>
                    <a:lnTo>
                      <a:pt x="158" y="197"/>
                    </a:lnTo>
                    <a:lnTo>
                      <a:pt x="157" y="197"/>
                    </a:lnTo>
                    <a:lnTo>
                      <a:pt x="155" y="198"/>
                    </a:lnTo>
                    <a:lnTo>
                      <a:pt x="154" y="200"/>
                    </a:lnTo>
                    <a:lnTo>
                      <a:pt x="159" y="214"/>
                    </a:lnTo>
                    <a:lnTo>
                      <a:pt x="164" y="226"/>
                    </a:lnTo>
                    <a:lnTo>
                      <a:pt x="163" y="233"/>
                    </a:lnTo>
                    <a:lnTo>
                      <a:pt x="153" y="238"/>
                    </a:lnTo>
                    <a:lnTo>
                      <a:pt x="151" y="233"/>
                    </a:lnTo>
                    <a:lnTo>
                      <a:pt x="148" y="227"/>
                    </a:lnTo>
                    <a:lnTo>
                      <a:pt x="143" y="222"/>
                    </a:lnTo>
                    <a:lnTo>
                      <a:pt x="138" y="217"/>
                    </a:lnTo>
                    <a:lnTo>
                      <a:pt x="137" y="218"/>
                    </a:lnTo>
                    <a:lnTo>
                      <a:pt x="136" y="218"/>
                    </a:lnTo>
                    <a:lnTo>
                      <a:pt x="141" y="233"/>
                    </a:lnTo>
                    <a:lnTo>
                      <a:pt x="143" y="242"/>
                    </a:lnTo>
                    <a:lnTo>
                      <a:pt x="144" y="247"/>
                    </a:lnTo>
                    <a:lnTo>
                      <a:pt x="146" y="254"/>
                    </a:lnTo>
                    <a:lnTo>
                      <a:pt x="144" y="256"/>
                    </a:lnTo>
                    <a:lnTo>
                      <a:pt x="143" y="258"/>
                    </a:lnTo>
                    <a:lnTo>
                      <a:pt x="141" y="258"/>
                    </a:lnTo>
                    <a:lnTo>
                      <a:pt x="136" y="259"/>
                    </a:lnTo>
                    <a:lnTo>
                      <a:pt x="133" y="255"/>
                    </a:lnTo>
                    <a:lnTo>
                      <a:pt x="132" y="252"/>
                    </a:lnTo>
                    <a:lnTo>
                      <a:pt x="130" y="248"/>
                    </a:lnTo>
                    <a:lnTo>
                      <a:pt x="127" y="244"/>
                    </a:lnTo>
                    <a:lnTo>
                      <a:pt x="123" y="244"/>
                    </a:lnTo>
                    <a:lnTo>
                      <a:pt x="121" y="244"/>
                    </a:lnTo>
                    <a:lnTo>
                      <a:pt x="120" y="245"/>
                    </a:lnTo>
                    <a:lnTo>
                      <a:pt x="118" y="247"/>
                    </a:lnTo>
                    <a:lnTo>
                      <a:pt x="123" y="256"/>
                    </a:lnTo>
                    <a:lnTo>
                      <a:pt x="126" y="264"/>
                    </a:lnTo>
                    <a:lnTo>
                      <a:pt x="127" y="271"/>
                    </a:lnTo>
                    <a:lnTo>
                      <a:pt x="127" y="279"/>
                    </a:lnTo>
                    <a:lnTo>
                      <a:pt x="126" y="279"/>
                    </a:lnTo>
                    <a:lnTo>
                      <a:pt x="123" y="277"/>
                    </a:lnTo>
                    <a:lnTo>
                      <a:pt x="122" y="277"/>
                    </a:lnTo>
                    <a:lnTo>
                      <a:pt x="120" y="277"/>
                    </a:lnTo>
                    <a:lnTo>
                      <a:pt x="117" y="273"/>
                    </a:lnTo>
                    <a:lnTo>
                      <a:pt x="113" y="265"/>
                    </a:lnTo>
                    <a:lnTo>
                      <a:pt x="109" y="260"/>
                    </a:lnTo>
                    <a:lnTo>
                      <a:pt x="104" y="256"/>
                    </a:lnTo>
                    <a:lnTo>
                      <a:pt x="106" y="269"/>
                    </a:lnTo>
                    <a:lnTo>
                      <a:pt x="111" y="285"/>
                    </a:lnTo>
                    <a:lnTo>
                      <a:pt x="112" y="297"/>
                    </a:lnTo>
                    <a:lnTo>
                      <a:pt x="104" y="300"/>
                    </a:lnTo>
                    <a:lnTo>
                      <a:pt x="101" y="295"/>
                    </a:lnTo>
                    <a:lnTo>
                      <a:pt x="97" y="290"/>
                    </a:lnTo>
                    <a:lnTo>
                      <a:pt x="94" y="284"/>
                    </a:lnTo>
                    <a:lnTo>
                      <a:pt x="91" y="277"/>
                    </a:lnTo>
                    <a:lnTo>
                      <a:pt x="88" y="279"/>
                    </a:lnTo>
                    <a:lnTo>
                      <a:pt x="85" y="280"/>
                    </a:lnTo>
                    <a:lnTo>
                      <a:pt x="84" y="281"/>
                    </a:lnTo>
                    <a:lnTo>
                      <a:pt x="83" y="282"/>
                    </a:lnTo>
                    <a:lnTo>
                      <a:pt x="89" y="291"/>
                    </a:lnTo>
                    <a:lnTo>
                      <a:pt x="92" y="300"/>
                    </a:lnTo>
                    <a:lnTo>
                      <a:pt x="96" y="308"/>
                    </a:lnTo>
                    <a:lnTo>
                      <a:pt x="97" y="316"/>
                    </a:lnTo>
                    <a:lnTo>
                      <a:pt x="94" y="319"/>
                    </a:lnTo>
                    <a:lnTo>
                      <a:pt x="90" y="319"/>
                    </a:lnTo>
                    <a:lnTo>
                      <a:pt x="88" y="319"/>
                    </a:lnTo>
                    <a:lnTo>
                      <a:pt x="85" y="319"/>
                    </a:lnTo>
                    <a:lnTo>
                      <a:pt x="83" y="313"/>
                    </a:lnTo>
                    <a:lnTo>
                      <a:pt x="80" y="306"/>
                    </a:lnTo>
                    <a:lnTo>
                      <a:pt x="75" y="301"/>
                    </a:lnTo>
                    <a:lnTo>
                      <a:pt x="68" y="298"/>
                    </a:lnTo>
                    <a:lnTo>
                      <a:pt x="73" y="308"/>
                    </a:lnTo>
                    <a:lnTo>
                      <a:pt x="78" y="322"/>
                    </a:lnTo>
                    <a:lnTo>
                      <a:pt x="78" y="333"/>
                    </a:lnTo>
                    <a:lnTo>
                      <a:pt x="71" y="338"/>
                    </a:lnTo>
                    <a:lnTo>
                      <a:pt x="68" y="331"/>
                    </a:lnTo>
                    <a:lnTo>
                      <a:pt x="64" y="324"/>
                    </a:lnTo>
                    <a:lnTo>
                      <a:pt x="58" y="318"/>
                    </a:lnTo>
                    <a:lnTo>
                      <a:pt x="52" y="313"/>
                    </a:lnTo>
                    <a:lnTo>
                      <a:pt x="54" y="326"/>
                    </a:lnTo>
                    <a:lnTo>
                      <a:pt x="58" y="335"/>
                    </a:lnTo>
                    <a:lnTo>
                      <a:pt x="62" y="344"/>
                    </a:lnTo>
                    <a:lnTo>
                      <a:pt x="64" y="353"/>
                    </a:lnTo>
                    <a:lnTo>
                      <a:pt x="62" y="355"/>
                    </a:lnTo>
                    <a:lnTo>
                      <a:pt x="60" y="356"/>
                    </a:lnTo>
                    <a:lnTo>
                      <a:pt x="58" y="356"/>
                    </a:lnTo>
                    <a:lnTo>
                      <a:pt x="54" y="358"/>
                    </a:lnTo>
                    <a:lnTo>
                      <a:pt x="53" y="354"/>
                    </a:lnTo>
                    <a:lnTo>
                      <a:pt x="52" y="352"/>
                    </a:lnTo>
                    <a:lnTo>
                      <a:pt x="49" y="350"/>
                    </a:lnTo>
                    <a:lnTo>
                      <a:pt x="47" y="348"/>
                    </a:lnTo>
                    <a:lnTo>
                      <a:pt x="45" y="348"/>
                    </a:lnTo>
                    <a:lnTo>
                      <a:pt x="45" y="349"/>
                    </a:lnTo>
                    <a:lnTo>
                      <a:pt x="44" y="349"/>
                    </a:lnTo>
                    <a:lnTo>
                      <a:pt x="44" y="356"/>
                    </a:lnTo>
                    <a:lnTo>
                      <a:pt x="45" y="361"/>
                    </a:lnTo>
                    <a:lnTo>
                      <a:pt x="45" y="366"/>
                    </a:lnTo>
                    <a:lnTo>
                      <a:pt x="45" y="370"/>
                    </a:lnTo>
                    <a:lnTo>
                      <a:pt x="43" y="366"/>
                    </a:lnTo>
                    <a:lnTo>
                      <a:pt x="39" y="359"/>
                    </a:lnTo>
                    <a:lnTo>
                      <a:pt x="33" y="349"/>
                    </a:lnTo>
                    <a:lnTo>
                      <a:pt x="28" y="340"/>
                    </a:lnTo>
                    <a:lnTo>
                      <a:pt x="21" y="335"/>
                    </a:lnTo>
                    <a:lnTo>
                      <a:pt x="15" y="331"/>
                    </a:lnTo>
                    <a:lnTo>
                      <a:pt x="7" y="328"/>
                    </a:lnTo>
                    <a:lnTo>
                      <a:pt x="0" y="326"/>
                    </a:lnTo>
                    <a:lnTo>
                      <a:pt x="2" y="318"/>
                    </a:lnTo>
                    <a:lnTo>
                      <a:pt x="8" y="310"/>
                    </a:lnTo>
                    <a:lnTo>
                      <a:pt x="17" y="301"/>
                    </a:lnTo>
                    <a:lnTo>
                      <a:pt x="27" y="290"/>
                    </a:lnTo>
                    <a:lnTo>
                      <a:pt x="37" y="280"/>
                    </a:lnTo>
                    <a:lnTo>
                      <a:pt x="47" y="271"/>
                    </a:lnTo>
                    <a:lnTo>
                      <a:pt x="57" y="263"/>
                    </a:lnTo>
                    <a:lnTo>
                      <a:pt x="64" y="255"/>
                    </a:lnTo>
                    <a:lnTo>
                      <a:pt x="76" y="242"/>
                    </a:lnTo>
                    <a:lnTo>
                      <a:pt x="89" y="228"/>
                    </a:lnTo>
                    <a:lnTo>
                      <a:pt x="102" y="214"/>
                    </a:lnTo>
                    <a:lnTo>
                      <a:pt x="115" y="201"/>
                    </a:lnTo>
                    <a:lnTo>
                      <a:pt x="128" y="187"/>
                    </a:lnTo>
                    <a:lnTo>
                      <a:pt x="141" y="175"/>
                    </a:lnTo>
                    <a:lnTo>
                      <a:pt x="154" y="161"/>
                    </a:lnTo>
                    <a:lnTo>
                      <a:pt x="168" y="148"/>
                    </a:lnTo>
                    <a:lnTo>
                      <a:pt x="181" y="135"/>
                    </a:lnTo>
                    <a:lnTo>
                      <a:pt x="194" y="122"/>
                    </a:lnTo>
                    <a:lnTo>
                      <a:pt x="207" y="108"/>
                    </a:lnTo>
                    <a:lnTo>
                      <a:pt x="221" y="95"/>
                    </a:lnTo>
                    <a:lnTo>
                      <a:pt x="235" y="81"/>
                    </a:lnTo>
                    <a:lnTo>
                      <a:pt x="249" y="68"/>
                    </a:lnTo>
                    <a:lnTo>
                      <a:pt x="263" y="54"/>
                    </a:lnTo>
                    <a:lnTo>
                      <a:pt x="277" y="39"/>
                    </a:lnTo>
                    <a:lnTo>
                      <a:pt x="280" y="34"/>
                    </a:lnTo>
                    <a:lnTo>
                      <a:pt x="287" y="27"/>
                    </a:lnTo>
                    <a:lnTo>
                      <a:pt x="295" y="18"/>
                    </a:lnTo>
                    <a:lnTo>
                      <a:pt x="305" y="9"/>
                    </a:lnTo>
                    <a:lnTo>
                      <a:pt x="314" y="3"/>
                    </a:lnTo>
                    <a:lnTo>
                      <a:pt x="321" y="0"/>
                    </a:lnTo>
                    <a:lnTo>
                      <a:pt x="326" y="3"/>
                    </a:lnTo>
                    <a:lnTo>
                      <a:pt x="329" y="14"/>
                    </a:lnTo>
                    <a:close/>
                  </a:path>
                </a:pathLst>
              </a:custGeom>
              <a:solidFill>
                <a:srgbClr val="FFCC99"/>
              </a:solidFill>
              <a:ln w="9525">
                <a:noFill/>
                <a:round/>
                <a:headEnd/>
                <a:tailEnd/>
              </a:ln>
            </p:spPr>
            <p:txBody>
              <a:bodyPr/>
              <a:lstStyle/>
              <a:p>
                <a:endParaRPr lang="el-GR"/>
              </a:p>
            </p:txBody>
          </p:sp>
          <p:sp>
            <p:nvSpPr>
              <p:cNvPr id="40993" name="Freeform 1053"/>
              <p:cNvSpPr>
                <a:spLocks/>
              </p:cNvSpPr>
              <p:nvPr/>
            </p:nvSpPr>
            <p:spPr bwMode="auto">
              <a:xfrm>
                <a:off x="3251" y="3221"/>
                <a:ext cx="163" cy="250"/>
              </a:xfrm>
              <a:custGeom>
                <a:avLst/>
                <a:gdLst>
                  <a:gd name="T0" fmla="*/ 131 w 163"/>
                  <a:gd name="T1" fmla="*/ 99 h 250"/>
                  <a:gd name="T2" fmla="*/ 83 w 163"/>
                  <a:gd name="T3" fmla="*/ 175 h 250"/>
                  <a:gd name="T4" fmla="*/ 34 w 163"/>
                  <a:gd name="T5" fmla="*/ 249 h 250"/>
                  <a:gd name="T6" fmla="*/ 29 w 163"/>
                  <a:gd name="T7" fmla="*/ 250 h 250"/>
                  <a:gd name="T8" fmla="*/ 16 w 163"/>
                  <a:gd name="T9" fmla="*/ 229 h 250"/>
                  <a:gd name="T10" fmla="*/ 0 w 163"/>
                  <a:gd name="T11" fmla="*/ 196 h 250"/>
                  <a:gd name="T12" fmla="*/ 8 w 163"/>
                  <a:gd name="T13" fmla="*/ 163 h 250"/>
                  <a:gd name="T14" fmla="*/ 20 w 163"/>
                  <a:gd name="T15" fmla="*/ 194 h 250"/>
                  <a:gd name="T16" fmla="*/ 22 w 163"/>
                  <a:gd name="T17" fmla="*/ 176 h 250"/>
                  <a:gd name="T18" fmla="*/ 21 w 163"/>
                  <a:gd name="T19" fmla="*/ 147 h 250"/>
                  <a:gd name="T20" fmla="*/ 25 w 163"/>
                  <a:gd name="T21" fmla="*/ 144 h 250"/>
                  <a:gd name="T22" fmla="*/ 37 w 163"/>
                  <a:gd name="T23" fmla="*/ 176 h 250"/>
                  <a:gd name="T24" fmla="*/ 38 w 163"/>
                  <a:gd name="T25" fmla="*/ 158 h 250"/>
                  <a:gd name="T26" fmla="*/ 36 w 163"/>
                  <a:gd name="T27" fmla="*/ 131 h 250"/>
                  <a:gd name="T28" fmla="*/ 38 w 163"/>
                  <a:gd name="T29" fmla="*/ 127 h 250"/>
                  <a:gd name="T30" fmla="*/ 42 w 163"/>
                  <a:gd name="T31" fmla="*/ 128 h 250"/>
                  <a:gd name="T32" fmla="*/ 57 w 163"/>
                  <a:gd name="T33" fmla="*/ 168 h 250"/>
                  <a:gd name="T34" fmla="*/ 59 w 163"/>
                  <a:gd name="T35" fmla="*/ 163 h 250"/>
                  <a:gd name="T36" fmla="*/ 50 w 163"/>
                  <a:gd name="T37" fmla="*/ 115 h 250"/>
                  <a:gd name="T38" fmla="*/ 57 w 163"/>
                  <a:gd name="T39" fmla="*/ 108 h 250"/>
                  <a:gd name="T40" fmla="*/ 62 w 163"/>
                  <a:gd name="T41" fmla="*/ 113 h 250"/>
                  <a:gd name="T42" fmla="*/ 73 w 163"/>
                  <a:gd name="T43" fmla="*/ 146 h 250"/>
                  <a:gd name="T44" fmla="*/ 78 w 163"/>
                  <a:gd name="T45" fmla="*/ 146 h 250"/>
                  <a:gd name="T46" fmla="*/ 70 w 163"/>
                  <a:gd name="T47" fmla="*/ 112 h 250"/>
                  <a:gd name="T48" fmla="*/ 73 w 163"/>
                  <a:gd name="T49" fmla="*/ 89 h 250"/>
                  <a:gd name="T50" fmla="*/ 80 w 163"/>
                  <a:gd name="T51" fmla="*/ 91 h 250"/>
                  <a:gd name="T52" fmla="*/ 92 w 163"/>
                  <a:gd name="T53" fmla="*/ 131 h 250"/>
                  <a:gd name="T54" fmla="*/ 97 w 163"/>
                  <a:gd name="T55" fmla="*/ 132 h 250"/>
                  <a:gd name="T56" fmla="*/ 92 w 163"/>
                  <a:gd name="T57" fmla="*/ 102 h 250"/>
                  <a:gd name="T58" fmla="*/ 89 w 163"/>
                  <a:gd name="T59" fmla="*/ 66 h 250"/>
                  <a:gd name="T60" fmla="*/ 95 w 163"/>
                  <a:gd name="T61" fmla="*/ 65 h 250"/>
                  <a:gd name="T62" fmla="*/ 105 w 163"/>
                  <a:gd name="T63" fmla="*/ 92 h 250"/>
                  <a:gd name="T64" fmla="*/ 111 w 163"/>
                  <a:gd name="T65" fmla="*/ 101 h 250"/>
                  <a:gd name="T66" fmla="*/ 112 w 163"/>
                  <a:gd name="T67" fmla="*/ 94 h 250"/>
                  <a:gd name="T68" fmla="*/ 104 w 163"/>
                  <a:gd name="T69" fmla="*/ 48 h 250"/>
                  <a:gd name="T70" fmla="*/ 110 w 163"/>
                  <a:gd name="T71" fmla="*/ 43 h 250"/>
                  <a:gd name="T72" fmla="*/ 115 w 163"/>
                  <a:gd name="T73" fmla="*/ 46 h 250"/>
                  <a:gd name="T74" fmla="*/ 122 w 163"/>
                  <a:gd name="T75" fmla="*/ 69 h 250"/>
                  <a:gd name="T76" fmla="*/ 127 w 163"/>
                  <a:gd name="T77" fmla="*/ 70 h 250"/>
                  <a:gd name="T78" fmla="*/ 125 w 163"/>
                  <a:gd name="T79" fmla="*/ 41 h 250"/>
                  <a:gd name="T80" fmla="*/ 126 w 163"/>
                  <a:gd name="T81" fmla="*/ 23 h 250"/>
                  <a:gd name="T82" fmla="*/ 130 w 163"/>
                  <a:gd name="T83" fmla="*/ 25 h 250"/>
                  <a:gd name="T84" fmla="*/ 136 w 163"/>
                  <a:gd name="T85" fmla="*/ 39 h 250"/>
                  <a:gd name="T86" fmla="*/ 141 w 163"/>
                  <a:gd name="T87" fmla="*/ 39 h 250"/>
                  <a:gd name="T88" fmla="*/ 137 w 163"/>
                  <a:gd name="T89" fmla="*/ 20 h 250"/>
                  <a:gd name="T90" fmla="*/ 153 w 163"/>
                  <a:gd name="T91" fmla="*/ 8 h 250"/>
                  <a:gd name="T92" fmla="*/ 163 w 163"/>
                  <a:gd name="T93" fmla="*/ 44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3"/>
                  <a:gd name="T142" fmla="*/ 0 h 250"/>
                  <a:gd name="T143" fmla="*/ 163 w 163"/>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3" h="250">
                    <a:moveTo>
                      <a:pt x="163" y="44"/>
                    </a:moveTo>
                    <a:lnTo>
                      <a:pt x="147" y="71"/>
                    </a:lnTo>
                    <a:lnTo>
                      <a:pt x="131" y="99"/>
                    </a:lnTo>
                    <a:lnTo>
                      <a:pt x="115" y="125"/>
                    </a:lnTo>
                    <a:lnTo>
                      <a:pt x="99" y="150"/>
                    </a:lnTo>
                    <a:lnTo>
                      <a:pt x="83" y="175"/>
                    </a:lnTo>
                    <a:lnTo>
                      <a:pt x="67" y="201"/>
                    </a:lnTo>
                    <a:lnTo>
                      <a:pt x="50" y="225"/>
                    </a:lnTo>
                    <a:lnTo>
                      <a:pt x="34" y="249"/>
                    </a:lnTo>
                    <a:lnTo>
                      <a:pt x="33" y="249"/>
                    </a:lnTo>
                    <a:lnTo>
                      <a:pt x="31" y="249"/>
                    </a:lnTo>
                    <a:lnTo>
                      <a:pt x="29" y="250"/>
                    </a:lnTo>
                    <a:lnTo>
                      <a:pt x="27" y="250"/>
                    </a:lnTo>
                    <a:lnTo>
                      <a:pt x="22" y="239"/>
                    </a:lnTo>
                    <a:lnTo>
                      <a:pt x="16" y="229"/>
                    </a:lnTo>
                    <a:lnTo>
                      <a:pt x="10" y="218"/>
                    </a:lnTo>
                    <a:lnTo>
                      <a:pt x="3" y="207"/>
                    </a:lnTo>
                    <a:lnTo>
                      <a:pt x="0" y="196"/>
                    </a:lnTo>
                    <a:lnTo>
                      <a:pt x="0" y="185"/>
                    </a:lnTo>
                    <a:lnTo>
                      <a:pt x="1" y="174"/>
                    </a:lnTo>
                    <a:lnTo>
                      <a:pt x="8" y="163"/>
                    </a:lnTo>
                    <a:lnTo>
                      <a:pt x="15" y="174"/>
                    </a:lnTo>
                    <a:lnTo>
                      <a:pt x="18" y="184"/>
                    </a:lnTo>
                    <a:lnTo>
                      <a:pt x="20" y="194"/>
                    </a:lnTo>
                    <a:lnTo>
                      <a:pt x="23" y="202"/>
                    </a:lnTo>
                    <a:lnTo>
                      <a:pt x="23" y="190"/>
                    </a:lnTo>
                    <a:lnTo>
                      <a:pt x="22" y="176"/>
                    </a:lnTo>
                    <a:lnTo>
                      <a:pt x="21" y="163"/>
                    </a:lnTo>
                    <a:lnTo>
                      <a:pt x="21" y="148"/>
                    </a:lnTo>
                    <a:lnTo>
                      <a:pt x="21" y="147"/>
                    </a:lnTo>
                    <a:lnTo>
                      <a:pt x="22" y="146"/>
                    </a:lnTo>
                    <a:lnTo>
                      <a:pt x="23" y="146"/>
                    </a:lnTo>
                    <a:lnTo>
                      <a:pt x="25" y="144"/>
                    </a:lnTo>
                    <a:lnTo>
                      <a:pt x="28" y="150"/>
                    </a:lnTo>
                    <a:lnTo>
                      <a:pt x="33" y="164"/>
                    </a:lnTo>
                    <a:lnTo>
                      <a:pt x="37" y="176"/>
                    </a:lnTo>
                    <a:lnTo>
                      <a:pt x="41" y="184"/>
                    </a:lnTo>
                    <a:lnTo>
                      <a:pt x="41" y="170"/>
                    </a:lnTo>
                    <a:lnTo>
                      <a:pt x="38" y="158"/>
                    </a:lnTo>
                    <a:lnTo>
                      <a:pt x="37" y="144"/>
                    </a:lnTo>
                    <a:lnTo>
                      <a:pt x="34" y="132"/>
                    </a:lnTo>
                    <a:lnTo>
                      <a:pt x="36" y="131"/>
                    </a:lnTo>
                    <a:lnTo>
                      <a:pt x="37" y="129"/>
                    </a:lnTo>
                    <a:lnTo>
                      <a:pt x="37" y="128"/>
                    </a:lnTo>
                    <a:lnTo>
                      <a:pt x="38" y="127"/>
                    </a:lnTo>
                    <a:lnTo>
                      <a:pt x="39" y="128"/>
                    </a:lnTo>
                    <a:lnTo>
                      <a:pt x="41" y="128"/>
                    </a:lnTo>
                    <a:lnTo>
                      <a:pt x="42" y="128"/>
                    </a:lnTo>
                    <a:lnTo>
                      <a:pt x="43" y="128"/>
                    </a:lnTo>
                    <a:lnTo>
                      <a:pt x="52" y="154"/>
                    </a:lnTo>
                    <a:lnTo>
                      <a:pt x="57" y="168"/>
                    </a:lnTo>
                    <a:lnTo>
                      <a:pt x="59" y="174"/>
                    </a:lnTo>
                    <a:lnTo>
                      <a:pt x="60" y="176"/>
                    </a:lnTo>
                    <a:lnTo>
                      <a:pt x="59" y="163"/>
                    </a:lnTo>
                    <a:lnTo>
                      <a:pt x="57" y="147"/>
                    </a:lnTo>
                    <a:lnTo>
                      <a:pt x="53" y="131"/>
                    </a:lnTo>
                    <a:lnTo>
                      <a:pt x="50" y="115"/>
                    </a:lnTo>
                    <a:lnTo>
                      <a:pt x="53" y="112"/>
                    </a:lnTo>
                    <a:lnTo>
                      <a:pt x="54" y="111"/>
                    </a:lnTo>
                    <a:lnTo>
                      <a:pt x="57" y="108"/>
                    </a:lnTo>
                    <a:lnTo>
                      <a:pt x="58" y="107"/>
                    </a:lnTo>
                    <a:lnTo>
                      <a:pt x="59" y="108"/>
                    </a:lnTo>
                    <a:lnTo>
                      <a:pt x="62" y="113"/>
                    </a:lnTo>
                    <a:lnTo>
                      <a:pt x="65" y="125"/>
                    </a:lnTo>
                    <a:lnTo>
                      <a:pt x="71" y="146"/>
                    </a:lnTo>
                    <a:lnTo>
                      <a:pt x="73" y="146"/>
                    </a:lnTo>
                    <a:lnTo>
                      <a:pt x="75" y="146"/>
                    </a:lnTo>
                    <a:lnTo>
                      <a:pt x="76" y="146"/>
                    </a:lnTo>
                    <a:lnTo>
                      <a:pt x="78" y="146"/>
                    </a:lnTo>
                    <a:lnTo>
                      <a:pt x="75" y="132"/>
                    </a:lnTo>
                    <a:lnTo>
                      <a:pt x="73" y="122"/>
                    </a:lnTo>
                    <a:lnTo>
                      <a:pt x="70" y="112"/>
                    </a:lnTo>
                    <a:lnTo>
                      <a:pt x="68" y="95"/>
                    </a:lnTo>
                    <a:lnTo>
                      <a:pt x="70" y="92"/>
                    </a:lnTo>
                    <a:lnTo>
                      <a:pt x="73" y="89"/>
                    </a:lnTo>
                    <a:lnTo>
                      <a:pt x="75" y="86"/>
                    </a:lnTo>
                    <a:lnTo>
                      <a:pt x="78" y="84"/>
                    </a:lnTo>
                    <a:lnTo>
                      <a:pt x="80" y="91"/>
                    </a:lnTo>
                    <a:lnTo>
                      <a:pt x="85" y="105"/>
                    </a:lnTo>
                    <a:lnTo>
                      <a:pt x="90" y="121"/>
                    </a:lnTo>
                    <a:lnTo>
                      <a:pt x="92" y="131"/>
                    </a:lnTo>
                    <a:lnTo>
                      <a:pt x="94" y="132"/>
                    </a:lnTo>
                    <a:lnTo>
                      <a:pt x="96" y="132"/>
                    </a:lnTo>
                    <a:lnTo>
                      <a:pt x="97" y="132"/>
                    </a:lnTo>
                    <a:lnTo>
                      <a:pt x="99" y="132"/>
                    </a:lnTo>
                    <a:lnTo>
                      <a:pt x="95" y="115"/>
                    </a:lnTo>
                    <a:lnTo>
                      <a:pt x="92" y="102"/>
                    </a:lnTo>
                    <a:lnTo>
                      <a:pt x="90" y="89"/>
                    </a:lnTo>
                    <a:lnTo>
                      <a:pt x="88" y="68"/>
                    </a:lnTo>
                    <a:lnTo>
                      <a:pt x="89" y="66"/>
                    </a:lnTo>
                    <a:lnTo>
                      <a:pt x="90" y="65"/>
                    </a:lnTo>
                    <a:lnTo>
                      <a:pt x="92" y="65"/>
                    </a:lnTo>
                    <a:lnTo>
                      <a:pt x="95" y="65"/>
                    </a:lnTo>
                    <a:lnTo>
                      <a:pt x="99" y="74"/>
                    </a:lnTo>
                    <a:lnTo>
                      <a:pt x="101" y="83"/>
                    </a:lnTo>
                    <a:lnTo>
                      <a:pt x="105" y="92"/>
                    </a:lnTo>
                    <a:lnTo>
                      <a:pt x="107" y="101"/>
                    </a:lnTo>
                    <a:lnTo>
                      <a:pt x="109" y="101"/>
                    </a:lnTo>
                    <a:lnTo>
                      <a:pt x="111" y="101"/>
                    </a:lnTo>
                    <a:lnTo>
                      <a:pt x="112" y="101"/>
                    </a:lnTo>
                    <a:lnTo>
                      <a:pt x="113" y="101"/>
                    </a:lnTo>
                    <a:lnTo>
                      <a:pt x="112" y="94"/>
                    </a:lnTo>
                    <a:lnTo>
                      <a:pt x="110" y="79"/>
                    </a:lnTo>
                    <a:lnTo>
                      <a:pt x="106" y="62"/>
                    </a:lnTo>
                    <a:lnTo>
                      <a:pt x="104" y="48"/>
                    </a:lnTo>
                    <a:lnTo>
                      <a:pt x="106" y="47"/>
                    </a:lnTo>
                    <a:lnTo>
                      <a:pt x="107" y="46"/>
                    </a:lnTo>
                    <a:lnTo>
                      <a:pt x="110" y="43"/>
                    </a:lnTo>
                    <a:lnTo>
                      <a:pt x="112" y="42"/>
                    </a:lnTo>
                    <a:lnTo>
                      <a:pt x="113" y="43"/>
                    </a:lnTo>
                    <a:lnTo>
                      <a:pt x="115" y="46"/>
                    </a:lnTo>
                    <a:lnTo>
                      <a:pt x="117" y="54"/>
                    </a:lnTo>
                    <a:lnTo>
                      <a:pt x="121" y="69"/>
                    </a:lnTo>
                    <a:lnTo>
                      <a:pt x="122" y="69"/>
                    </a:lnTo>
                    <a:lnTo>
                      <a:pt x="125" y="69"/>
                    </a:lnTo>
                    <a:lnTo>
                      <a:pt x="126" y="70"/>
                    </a:lnTo>
                    <a:lnTo>
                      <a:pt x="127" y="70"/>
                    </a:lnTo>
                    <a:lnTo>
                      <a:pt x="127" y="63"/>
                    </a:lnTo>
                    <a:lnTo>
                      <a:pt x="126" y="53"/>
                    </a:lnTo>
                    <a:lnTo>
                      <a:pt x="125" y="41"/>
                    </a:lnTo>
                    <a:lnTo>
                      <a:pt x="123" y="25"/>
                    </a:lnTo>
                    <a:lnTo>
                      <a:pt x="125" y="23"/>
                    </a:lnTo>
                    <a:lnTo>
                      <a:pt x="126" y="23"/>
                    </a:lnTo>
                    <a:lnTo>
                      <a:pt x="127" y="22"/>
                    </a:lnTo>
                    <a:lnTo>
                      <a:pt x="130" y="25"/>
                    </a:lnTo>
                    <a:lnTo>
                      <a:pt x="131" y="27"/>
                    </a:lnTo>
                    <a:lnTo>
                      <a:pt x="133" y="32"/>
                    </a:lnTo>
                    <a:lnTo>
                      <a:pt x="136" y="39"/>
                    </a:lnTo>
                    <a:lnTo>
                      <a:pt x="137" y="39"/>
                    </a:lnTo>
                    <a:lnTo>
                      <a:pt x="139" y="39"/>
                    </a:lnTo>
                    <a:lnTo>
                      <a:pt x="141" y="39"/>
                    </a:lnTo>
                    <a:lnTo>
                      <a:pt x="142" y="41"/>
                    </a:lnTo>
                    <a:lnTo>
                      <a:pt x="139" y="28"/>
                    </a:lnTo>
                    <a:lnTo>
                      <a:pt x="137" y="20"/>
                    </a:lnTo>
                    <a:lnTo>
                      <a:pt x="138" y="11"/>
                    </a:lnTo>
                    <a:lnTo>
                      <a:pt x="146" y="0"/>
                    </a:lnTo>
                    <a:lnTo>
                      <a:pt x="153" y="8"/>
                    </a:lnTo>
                    <a:lnTo>
                      <a:pt x="158" y="21"/>
                    </a:lnTo>
                    <a:lnTo>
                      <a:pt x="162" y="34"/>
                    </a:lnTo>
                    <a:lnTo>
                      <a:pt x="163" y="44"/>
                    </a:lnTo>
                    <a:close/>
                  </a:path>
                </a:pathLst>
              </a:custGeom>
              <a:solidFill>
                <a:srgbClr val="990000"/>
              </a:solidFill>
              <a:ln w="9525">
                <a:noFill/>
                <a:round/>
                <a:headEnd/>
                <a:tailEnd/>
              </a:ln>
            </p:spPr>
            <p:txBody>
              <a:bodyPr/>
              <a:lstStyle/>
              <a:p>
                <a:endParaRPr lang="el-GR"/>
              </a:p>
            </p:txBody>
          </p:sp>
          <p:sp>
            <p:nvSpPr>
              <p:cNvPr id="40994" name="Freeform 1054"/>
              <p:cNvSpPr>
                <a:spLocks/>
              </p:cNvSpPr>
              <p:nvPr/>
            </p:nvSpPr>
            <p:spPr bwMode="auto">
              <a:xfrm>
                <a:off x="3068" y="3139"/>
                <a:ext cx="268" cy="187"/>
              </a:xfrm>
              <a:custGeom>
                <a:avLst/>
                <a:gdLst>
                  <a:gd name="T0" fmla="*/ 256 w 268"/>
                  <a:gd name="T1" fmla="*/ 26 h 187"/>
                  <a:gd name="T2" fmla="*/ 227 w 268"/>
                  <a:gd name="T3" fmla="*/ 24 h 187"/>
                  <a:gd name="T4" fmla="*/ 205 w 268"/>
                  <a:gd name="T5" fmla="*/ 20 h 187"/>
                  <a:gd name="T6" fmla="*/ 206 w 268"/>
                  <a:gd name="T7" fmla="*/ 25 h 187"/>
                  <a:gd name="T8" fmla="*/ 217 w 268"/>
                  <a:gd name="T9" fmla="*/ 30 h 187"/>
                  <a:gd name="T10" fmla="*/ 233 w 268"/>
                  <a:gd name="T11" fmla="*/ 34 h 187"/>
                  <a:gd name="T12" fmla="*/ 250 w 268"/>
                  <a:gd name="T13" fmla="*/ 40 h 187"/>
                  <a:gd name="T14" fmla="*/ 245 w 268"/>
                  <a:gd name="T15" fmla="*/ 45 h 187"/>
                  <a:gd name="T16" fmla="*/ 224 w 268"/>
                  <a:gd name="T17" fmla="*/ 46 h 187"/>
                  <a:gd name="T18" fmla="*/ 195 w 268"/>
                  <a:gd name="T19" fmla="*/ 45 h 187"/>
                  <a:gd name="T20" fmla="*/ 168 w 268"/>
                  <a:gd name="T21" fmla="*/ 42 h 187"/>
                  <a:gd name="T22" fmla="*/ 165 w 268"/>
                  <a:gd name="T23" fmla="*/ 47 h 187"/>
                  <a:gd name="T24" fmla="*/ 179 w 268"/>
                  <a:gd name="T25" fmla="*/ 50 h 187"/>
                  <a:gd name="T26" fmla="*/ 205 w 268"/>
                  <a:gd name="T27" fmla="*/ 53 h 187"/>
                  <a:gd name="T28" fmla="*/ 229 w 268"/>
                  <a:gd name="T29" fmla="*/ 62 h 187"/>
                  <a:gd name="T30" fmla="*/ 224 w 268"/>
                  <a:gd name="T31" fmla="*/ 68 h 187"/>
                  <a:gd name="T32" fmla="*/ 199 w 268"/>
                  <a:gd name="T33" fmla="*/ 69 h 187"/>
                  <a:gd name="T34" fmla="*/ 179 w 268"/>
                  <a:gd name="T35" fmla="*/ 67 h 187"/>
                  <a:gd name="T36" fmla="*/ 161 w 268"/>
                  <a:gd name="T37" fmla="*/ 65 h 187"/>
                  <a:gd name="T38" fmla="*/ 161 w 268"/>
                  <a:gd name="T39" fmla="*/ 68 h 187"/>
                  <a:gd name="T40" fmla="*/ 189 w 268"/>
                  <a:gd name="T41" fmla="*/ 76 h 187"/>
                  <a:gd name="T42" fmla="*/ 208 w 268"/>
                  <a:gd name="T43" fmla="*/ 81 h 187"/>
                  <a:gd name="T44" fmla="*/ 212 w 268"/>
                  <a:gd name="T45" fmla="*/ 83 h 187"/>
                  <a:gd name="T46" fmla="*/ 205 w 268"/>
                  <a:gd name="T47" fmla="*/ 93 h 187"/>
                  <a:gd name="T48" fmla="*/ 180 w 268"/>
                  <a:gd name="T49" fmla="*/ 94 h 187"/>
                  <a:gd name="T50" fmla="*/ 148 w 268"/>
                  <a:gd name="T51" fmla="*/ 92 h 187"/>
                  <a:gd name="T52" fmla="*/ 117 w 268"/>
                  <a:gd name="T53" fmla="*/ 90 h 187"/>
                  <a:gd name="T54" fmla="*/ 116 w 268"/>
                  <a:gd name="T55" fmla="*/ 94 h 187"/>
                  <a:gd name="T56" fmla="*/ 133 w 268"/>
                  <a:gd name="T57" fmla="*/ 98 h 187"/>
                  <a:gd name="T58" fmla="*/ 161 w 268"/>
                  <a:gd name="T59" fmla="*/ 102 h 187"/>
                  <a:gd name="T60" fmla="*/ 188 w 268"/>
                  <a:gd name="T61" fmla="*/ 109 h 187"/>
                  <a:gd name="T62" fmla="*/ 158 w 268"/>
                  <a:gd name="T63" fmla="*/ 120 h 187"/>
                  <a:gd name="T64" fmla="*/ 122 w 268"/>
                  <a:gd name="T65" fmla="*/ 118 h 187"/>
                  <a:gd name="T66" fmla="*/ 105 w 268"/>
                  <a:gd name="T67" fmla="*/ 118 h 187"/>
                  <a:gd name="T68" fmla="*/ 133 w 268"/>
                  <a:gd name="T69" fmla="*/ 124 h 187"/>
                  <a:gd name="T70" fmla="*/ 161 w 268"/>
                  <a:gd name="T71" fmla="*/ 130 h 187"/>
                  <a:gd name="T72" fmla="*/ 158 w 268"/>
                  <a:gd name="T73" fmla="*/ 137 h 187"/>
                  <a:gd name="T74" fmla="*/ 141 w 268"/>
                  <a:gd name="T75" fmla="*/ 142 h 187"/>
                  <a:gd name="T76" fmla="*/ 110 w 268"/>
                  <a:gd name="T77" fmla="*/ 140 h 187"/>
                  <a:gd name="T78" fmla="*/ 76 w 268"/>
                  <a:gd name="T79" fmla="*/ 137 h 187"/>
                  <a:gd name="T80" fmla="*/ 80 w 268"/>
                  <a:gd name="T81" fmla="*/ 142 h 187"/>
                  <a:gd name="T82" fmla="*/ 109 w 268"/>
                  <a:gd name="T83" fmla="*/ 148 h 187"/>
                  <a:gd name="T84" fmla="*/ 137 w 268"/>
                  <a:gd name="T85" fmla="*/ 155 h 187"/>
                  <a:gd name="T86" fmla="*/ 138 w 268"/>
                  <a:gd name="T87" fmla="*/ 157 h 187"/>
                  <a:gd name="T88" fmla="*/ 135 w 268"/>
                  <a:gd name="T89" fmla="*/ 162 h 187"/>
                  <a:gd name="T90" fmla="*/ 122 w 268"/>
                  <a:gd name="T91" fmla="*/ 166 h 187"/>
                  <a:gd name="T92" fmla="*/ 95 w 268"/>
                  <a:gd name="T93" fmla="*/ 162 h 187"/>
                  <a:gd name="T94" fmla="*/ 94 w 268"/>
                  <a:gd name="T95" fmla="*/ 167 h 187"/>
                  <a:gd name="T96" fmla="*/ 107 w 268"/>
                  <a:gd name="T97" fmla="*/ 173 h 187"/>
                  <a:gd name="T98" fmla="*/ 115 w 268"/>
                  <a:gd name="T99" fmla="*/ 183 h 187"/>
                  <a:gd name="T100" fmla="*/ 106 w 268"/>
                  <a:gd name="T101" fmla="*/ 187 h 187"/>
                  <a:gd name="T102" fmla="*/ 65 w 268"/>
                  <a:gd name="T103" fmla="*/ 176 h 187"/>
                  <a:gd name="T104" fmla="*/ 26 w 268"/>
                  <a:gd name="T105" fmla="*/ 165 h 187"/>
                  <a:gd name="T106" fmla="*/ 2 w 268"/>
                  <a:gd name="T107" fmla="*/ 155 h 187"/>
                  <a:gd name="T108" fmla="*/ 27 w 268"/>
                  <a:gd name="T109" fmla="*/ 132 h 187"/>
                  <a:gd name="T110" fmla="*/ 72 w 268"/>
                  <a:gd name="T111" fmla="*/ 99 h 187"/>
                  <a:gd name="T112" fmla="*/ 123 w 268"/>
                  <a:gd name="T113" fmla="*/ 61 h 187"/>
                  <a:gd name="T114" fmla="*/ 172 w 268"/>
                  <a:gd name="T115" fmla="*/ 25 h 187"/>
                  <a:gd name="T116" fmla="*/ 204 w 268"/>
                  <a:gd name="T117" fmla="*/ 0 h 187"/>
                  <a:gd name="T118" fmla="*/ 229 w 268"/>
                  <a:gd name="T119" fmla="*/ 4 h 187"/>
                  <a:gd name="T120" fmla="*/ 252 w 268"/>
                  <a:gd name="T121" fmla="*/ 11 h 187"/>
                  <a:gd name="T122" fmla="*/ 268 w 268"/>
                  <a:gd name="T123" fmla="*/ 18 h 187"/>
                  <a:gd name="T124" fmla="*/ 268 w 268"/>
                  <a:gd name="T125" fmla="*/ 21 h 1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
                  <a:gd name="T190" fmla="*/ 0 h 187"/>
                  <a:gd name="T191" fmla="*/ 268 w 268"/>
                  <a:gd name="T192" fmla="*/ 187 h 1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 h="187">
                    <a:moveTo>
                      <a:pt x="268" y="21"/>
                    </a:moveTo>
                    <a:lnTo>
                      <a:pt x="263" y="25"/>
                    </a:lnTo>
                    <a:lnTo>
                      <a:pt x="256" y="26"/>
                    </a:lnTo>
                    <a:lnTo>
                      <a:pt x="246" y="26"/>
                    </a:lnTo>
                    <a:lnTo>
                      <a:pt x="237" y="25"/>
                    </a:lnTo>
                    <a:lnTo>
                      <a:pt x="227" y="24"/>
                    </a:lnTo>
                    <a:lnTo>
                      <a:pt x="219" y="23"/>
                    </a:lnTo>
                    <a:lnTo>
                      <a:pt x="210" y="21"/>
                    </a:lnTo>
                    <a:lnTo>
                      <a:pt x="205" y="20"/>
                    </a:lnTo>
                    <a:lnTo>
                      <a:pt x="206" y="21"/>
                    </a:lnTo>
                    <a:lnTo>
                      <a:pt x="206" y="24"/>
                    </a:lnTo>
                    <a:lnTo>
                      <a:pt x="206" y="25"/>
                    </a:lnTo>
                    <a:lnTo>
                      <a:pt x="208" y="27"/>
                    </a:lnTo>
                    <a:lnTo>
                      <a:pt x="212" y="29"/>
                    </a:lnTo>
                    <a:lnTo>
                      <a:pt x="217" y="30"/>
                    </a:lnTo>
                    <a:lnTo>
                      <a:pt x="224" y="30"/>
                    </a:lnTo>
                    <a:lnTo>
                      <a:pt x="229" y="31"/>
                    </a:lnTo>
                    <a:lnTo>
                      <a:pt x="233" y="34"/>
                    </a:lnTo>
                    <a:lnTo>
                      <a:pt x="240" y="35"/>
                    </a:lnTo>
                    <a:lnTo>
                      <a:pt x="245" y="37"/>
                    </a:lnTo>
                    <a:lnTo>
                      <a:pt x="250" y="40"/>
                    </a:lnTo>
                    <a:lnTo>
                      <a:pt x="248" y="41"/>
                    </a:lnTo>
                    <a:lnTo>
                      <a:pt x="246" y="44"/>
                    </a:lnTo>
                    <a:lnTo>
                      <a:pt x="245" y="45"/>
                    </a:lnTo>
                    <a:lnTo>
                      <a:pt x="242" y="47"/>
                    </a:lnTo>
                    <a:lnTo>
                      <a:pt x="232" y="47"/>
                    </a:lnTo>
                    <a:lnTo>
                      <a:pt x="224" y="46"/>
                    </a:lnTo>
                    <a:lnTo>
                      <a:pt x="214" y="46"/>
                    </a:lnTo>
                    <a:lnTo>
                      <a:pt x="205" y="45"/>
                    </a:lnTo>
                    <a:lnTo>
                      <a:pt x="195" y="45"/>
                    </a:lnTo>
                    <a:lnTo>
                      <a:pt x="186" y="44"/>
                    </a:lnTo>
                    <a:lnTo>
                      <a:pt x="177" y="44"/>
                    </a:lnTo>
                    <a:lnTo>
                      <a:pt x="168" y="42"/>
                    </a:lnTo>
                    <a:lnTo>
                      <a:pt x="167" y="44"/>
                    </a:lnTo>
                    <a:lnTo>
                      <a:pt x="167" y="46"/>
                    </a:lnTo>
                    <a:lnTo>
                      <a:pt x="165" y="47"/>
                    </a:lnTo>
                    <a:lnTo>
                      <a:pt x="164" y="48"/>
                    </a:lnTo>
                    <a:lnTo>
                      <a:pt x="172" y="50"/>
                    </a:lnTo>
                    <a:lnTo>
                      <a:pt x="179" y="50"/>
                    </a:lnTo>
                    <a:lnTo>
                      <a:pt x="188" y="51"/>
                    </a:lnTo>
                    <a:lnTo>
                      <a:pt x="196" y="51"/>
                    </a:lnTo>
                    <a:lnTo>
                      <a:pt x="205" y="53"/>
                    </a:lnTo>
                    <a:lnTo>
                      <a:pt x="214" y="55"/>
                    </a:lnTo>
                    <a:lnTo>
                      <a:pt x="221" y="58"/>
                    </a:lnTo>
                    <a:lnTo>
                      <a:pt x="229" y="62"/>
                    </a:lnTo>
                    <a:lnTo>
                      <a:pt x="227" y="65"/>
                    </a:lnTo>
                    <a:lnTo>
                      <a:pt x="226" y="66"/>
                    </a:lnTo>
                    <a:lnTo>
                      <a:pt x="224" y="68"/>
                    </a:lnTo>
                    <a:lnTo>
                      <a:pt x="222" y="71"/>
                    </a:lnTo>
                    <a:lnTo>
                      <a:pt x="209" y="69"/>
                    </a:lnTo>
                    <a:lnTo>
                      <a:pt x="199" y="69"/>
                    </a:lnTo>
                    <a:lnTo>
                      <a:pt x="191" y="68"/>
                    </a:lnTo>
                    <a:lnTo>
                      <a:pt x="185" y="68"/>
                    </a:lnTo>
                    <a:lnTo>
                      <a:pt x="179" y="67"/>
                    </a:lnTo>
                    <a:lnTo>
                      <a:pt x="174" y="67"/>
                    </a:lnTo>
                    <a:lnTo>
                      <a:pt x="168" y="66"/>
                    </a:lnTo>
                    <a:lnTo>
                      <a:pt x="161" y="65"/>
                    </a:lnTo>
                    <a:lnTo>
                      <a:pt x="161" y="66"/>
                    </a:lnTo>
                    <a:lnTo>
                      <a:pt x="161" y="67"/>
                    </a:lnTo>
                    <a:lnTo>
                      <a:pt x="161" y="68"/>
                    </a:lnTo>
                    <a:lnTo>
                      <a:pt x="161" y="69"/>
                    </a:lnTo>
                    <a:lnTo>
                      <a:pt x="177" y="73"/>
                    </a:lnTo>
                    <a:lnTo>
                      <a:pt x="189" y="76"/>
                    </a:lnTo>
                    <a:lnTo>
                      <a:pt x="198" y="78"/>
                    </a:lnTo>
                    <a:lnTo>
                      <a:pt x="204" y="79"/>
                    </a:lnTo>
                    <a:lnTo>
                      <a:pt x="208" y="81"/>
                    </a:lnTo>
                    <a:lnTo>
                      <a:pt x="210" y="82"/>
                    </a:lnTo>
                    <a:lnTo>
                      <a:pt x="211" y="82"/>
                    </a:lnTo>
                    <a:lnTo>
                      <a:pt x="212" y="83"/>
                    </a:lnTo>
                    <a:lnTo>
                      <a:pt x="210" y="87"/>
                    </a:lnTo>
                    <a:lnTo>
                      <a:pt x="208" y="89"/>
                    </a:lnTo>
                    <a:lnTo>
                      <a:pt x="205" y="93"/>
                    </a:lnTo>
                    <a:lnTo>
                      <a:pt x="203" y="95"/>
                    </a:lnTo>
                    <a:lnTo>
                      <a:pt x="191" y="95"/>
                    </a:lnTo>
                    <a:lnTo>
                      <a:pt x="180" y="94"/>
                    </a:lnTo>
                    <a:lnTo>
                      <a:pt x="170" y="93"/>
                    </a:lnTo>
                    <a:lnTo>
                      <a:pt x="159" y="93"/>
                    </a:lnTo>
                    <a:lnTo>
                      <a:pt x="148" y="92"/>
                    </a:lnTo>
                    <a:lnTo>
                      <a:pt x="137" y="90"/>
                    </a:lnTo>
                    <a:lnTo>
                      <a:pt x="127" y="90"/>
                    </a:lnTo>
                    <a:lnTo>
                      <a:pt x="117" y="90"/>
                    </a:lnTo>
                    <a:lnTo>
                      <a:pt x="116" y="92"/>
                    </a:lnTo>
                    <a:lnTo>
                      <a:pt x="116" y="93"/>
                    </a:lnTo>
                    <a:lnTo>
                      <a:pt x="116" y="94"/>
                    </a:lnTo>
                    <a:lnTo>
                      <a:pt x="117" y="95"/>
                    </a:lnTo>
                    <a:lnTo>
                      <a:pt x="126" y="97"/>
                    </a:lnTo>
                    <a:lnTo>
                      <a:pt x="133" y="98"/>
                    </a:lnTo>
                    <a:lnTo>
                      <a:pt x="142" y="99"/>
                    </a:lnTo>
                    <a:lnTo>
                      <a:pt x="151" y="100"/>
                    </a:lnTo>
                    <a:lnTo>
                      <a:pt x="161" y="102"/>
                    </a:lnTo>
                    <a:lnTo>
                      <a:pt x="169" y="104"/>
                    </a:lnTo>
                    <a:lnTo>
                      <a:pt x="179" y="107"/>
                    </a:lnTo>
                    <a:lnTo>
                      <a:pt x="188" y="109"/>
                    </a:lnTo>
                    <a:lnTo>
                      <a:pt x="179" y="115"/>
                    </a:lnTo>
                    <a:lnTo>
                      <a:pt x="169" y="119"/>
                    </a:lnTo>
                    <a:lnTo>
                      <a:pt x="158" y="120"/>
                    </a:lnTo>
                    <a:lnTo>
                      <a:pt x="146" y="120"/>
                    </a:lnTo>
                    <a:lnTo>
                      <a:pt x="133" y="119"/>
                    </a:lnTo>
                    <a:lnTo>
                      <a:pt x="122" y="118"/>
                    </a:lnTo>
                    <a:lnTo>
                      <a:pt x="110" y="116"/>
                    </a:lnTo>
                    <a:lnTo>
                      <a:pt x="100" y="115"/>
                    </a:lnTo>
                    <a:lnTo>
                      <a:pt x="105" y="118"/>
                    </a:lnTo>
                    <a:lnTo>
                      <a:pt x="112" y="120"/>
                    </a:lnTo>
                    <a:lnTo>
                      <a:pt x="122" y="121"/>
                    </a:lnTo>
                    <a:lnTo>
                      <a:pt x="133" y="124"/>
                    </a:lnTo>
                    <a:lnTo>
                      <a:pt x="144" y="125"/>
                    </a:lnTo>
                    <a:lnTo>
                      <a:pt x="153" y="128"/>
                    </a:lnTo>
                    <a:lnTo>
                      <a:pt x="161" y="130"/>
                    </a:lnTo>
                    <a:lnTo>
                      <a:pt x="164" y="132"/>
                    </a:lnTo>
                    <a:lnTo>
                      <a:pt x="162" y="135"/>
                    </a:lnTo>
                    <a:lnTo>
                      <a:pt x="158" y="137"/>
                    </a:lnTo>
                    <a:lnTo>
                      <a:pt x="154" y="141"/>
                    </a:lnTo>
                    <a:lnTo>
                      <a:pt x="152" y="144"/>
                    </a:lnTo>
                    <a:lnTo>
                      <a:pt x="141" y="142"/>
                    </a:lnTo>
                    <a:lnTo>
                      <a:pt x="131" y="142"/>
                    </a:lnTo>
                    <a:lnTo>
                      <a:pt x="121" y="141"/>
                    </a:lnTo>
                    <a:lnTo>
                      <a:pt x="110" y="140"/>
                    </a:lnTo>
                    <a:lnTo>
                      <a:pt x="100" y="139"/>
                    </a:lnTo>
                    <a:lnTo>
                      <a:pt x="89" y="137"/>
                    </a:lnTo>
                    <a:lnTo>
                      <a:pt x="76" y="137"/>
                    </a:lnTo>
                    <a:lnTo>
                      <a:pt x="64" y="136"/>
                    </a:lnTo>
                    <a:lnTo>
                      <a:pt x="72" y="140"/>
                    </a:lnTo>
                    <a:lnTo>
                      <a:pt x="80" y="142"/>
                    </a:lnTo>
                    <a:lnTo>
                      <a:pt x="89" y="145"/>
                    </a:lnTo>
                    <a:lnTo>
                      <a:pt x="99" y="146"/>
                    </a:lnTo>
                    <a:lnTo>
                      <a:pt x="109" y="148"/>
                    </a:lnTo>
                    <a:lnTo>
                      <a:pt x="119" y="150"/>
                    </a:lnTo>
                    <a:lnTo>
                      <a:pt x="127" y="152"/>
                    </a:lnTo>
                    <a:lnTo>
                      <a:pt x="137" y="155"/>
                    </a:lnTo>
                    <a:lnTo>
                      <a:pt x="138" y="156"/>
                    </a:lnTo>
                    <a:lnTo>
                      <a:pt x="138" y="157"/>
                    </a:lnTo>
                    <a:lnTo>
                      <a:pt x="140" y="157"/>
                    </a:lnTo>
                    <a:lnTo>
                      <a:pt x="137" y="160"/>
                    </a:lnTo>
                    <a:lnTo>
                      <a:pt x="135" y="162"/>
                    </a:lnTo>
                    <a:lnTo>
                      <a:pt x="133" y="165"/>
                    </a:lnTo>
                    <a:lnTo>
                      <a:pt x="131" y="167"/>
                    </a:lnTo>
                    <a:lnTo>
                      <a:pt x="122" y="166"/>
                    </a:lnTo>
                    <a:lnTo>
                      <a:pt x="112" y="165"/>
                    </a:lnTo>
                    <a:lnTo>
                      <a:pt x="104" y="163"/>
                    </a:lnTo>
                    <a:lnTo>
                      <a:pt x="95" y="162"/>
                    </a:lnTo>
                    <a:lnTo>
                      <a:pt x="94" y="163"/>
                    </a:lnTo>
                    <a:lnTo>
                      <a:pt x="94" y="166"/>
                    </a:lnTo>
                    <a:lnTo>
                      <a:pt x="94" y="167"/>
                    </a:lnTo>
                    <a:lnTo>
                      <a:pt x="94" y="169"/>
                    </a:lnTo>
                    <a:lnTo>
                      <a:pt x="101" y="171"/>
                    </a:lnTo>
                    <a:lnTo>
                      <a:pt x="107" y="173"/>
                    </a:lnTo>
                    <a:lnTo>
                      <a:pt x="114" y="176"/>
                    </a:lnTo>
                    <a:lnTo>
                      <a:pt x="120" y="178"/>
                    </a:lnTo>
                    <a:lnTo>
                      <a:pt x="115" y="183"/>
                    </a:lnTo>
                    <a:lnTo>
                      <a:pt x="112" y="186"/>
                    </a:lnTo>
                    <a:lnTo>
                      <a:pt x="110" y="187"/>
                    </a:lnTo>
                    <a:lnTo>
                      <a:pt x="106" y="187"/>
                    </a:lnTo>
                    <a:lnTo>
                      <a:pt x="93" y="183"/>
                    </a:lnTo>
                    <a:lnTo>
                      <a:pt x="79" y="179"/>
                    </a:lnTo>
                    <a:lnTo>
                      <a:pt x="65" y="176"/>
                    </a:lnTo>
                    <a:lnTo>
                      <a:pt x="53" y="172"/>
                    </a:lnTo>
                    <a:lnTo>
                      <a:pt x="39" y="168"/>
                    </a:lnTo>
                    <a:lnTo>
                      <a:pt x="26" y="165"/>
                    </a:lnTo>
                    <a:lnTo>
                      <a:pt x="13" y="161"/>
                    </a:lnTo>
                    <a:lnTo>
                      <a:pt x="0" y="157"/>
                    </a:lnTo>
                    <a:lnTo>
                      <a:pt x="2" y="155"/>
                    </a:lnTo>
                    <a:lnTo>
                      <a:pt x="7" y="148"/>
                    </a:lnTo>
                    <a:lnTo>
                      <a:pt x="16" y="141"/>
                    </a:lnTo>
                    <a:lnTo>
                      <a:pt x="27" y="132"/>
                    </a:lnTo>
                    <a:lnTo>
                      <a:pt x="39" y="123"/>
                    </a:lnTo>
                    <a:lnTo>
                      <a:pt x="55" y="111"/>
                    </a:lnTo>
                    <a:lnTo>
                      <a:pt x="72" y="99"/>
                    </a:lnTo>
                    <a:lnTo>
                      <a:pt x="89" y="87"/>
                    </a:lnTo>
                    <a:lnTo>
                      <a:pt x="106" y="73"/>
                    </a:lnTo>
                    <a:lnTo>
                      <a:pt x="123" y="61"/>
                    </a:lnTo>
                    <a:lnTo>
                      <a:pt x="141" y="48"/>
                    </a:lnTo>
                    <a:lnTo>
                      <a:pt x="157" y="36"/>
                    </a:lnTo>
                    <a:lnTo>
                      <a:pt x="172" y="25"/>
                    </a:lnTo>
                    <a:lnTo>
                      <a:pt x="185" y="15"/>
                    </a:lnTo>
                    <a:lnTo>
                      <a:pt x="195" y="6"/>
                    </a:lnTo>
                    <a:lnTo>
                      <a:pt x="204" y="0"/>
                    </a:lnTo>
                    <a:lnTo>
                      <a:pt x="212" y="2"/>
                    </a:lnTo>
                    <a:lnTo>
                      <a:pt x="220" y="3"/>
                    </a:lnTo>
                    <a:lnTo>
                      <a:pt x="229" y="4"/>
                    </a:lnTo>
                    <a:lnTo>
                      <a:pt x="236" y="6"/>
                    </a:lnTo>
                    <a:lnTo>
                      <a:pt x="245" y="9"/>
                    </a:lnTo>
                    <a:lnTo>
                      <a:pt x="252" y="11"/>
                    </a:lnTo>
                    <a:lnTo>
                      <a:pt x="261" y="14"/>
                    </a:lnTo>
                    <a:lnTo>
                      <a:pt x="268" y="16"/>
                    </a:lnTo>
                    <a:lnTo>
                      <a:pt x="268" y="18"/>
                    </a:lnTo>
                    <a:lnTo>
                      <a:pt x="268" y="19"/>
                    </a:lnTo>
                    <a:lnTo>
                      <a:pt x="268" y="20"/>
                    </a:lnTo>
                    <a:lnTo>
                      <a:pt x="268" y="21"/>
                    </a:lnTo>
                    <a:close/>
                  </a:path>
                </a:pathLst>
              </a:custGeom>
              <a:solidFill>
                <a:srgbClr val="990000"/>
              </a:solidFill>
              <a:ln w="9525">
                <a:noFill/>
                <a:round/>
                <a:headEnd/>
                <a:tailEnd/>
              </a:ln>
            </p:spPr>
            <p:txBody>
              <a:bodyPr/>
              <a:lstStyle/>
              <a:p>
                <a:endParaRPr lang="el-GR"/>
              </a:p>
            </p:txBody>
          </p:sp>
        </p:grpSp>
        <p:sp>
          <p:nvSpPr>
            <p:cNvPr id="40989" name="Freeform 1055"/>
            <p:cNvSpPr>
              <a:spLocks/>
            </p:cNvSpPr>
            <p:nvPr/>
          </p:nvSpPr>
          <p:spPr bwMode="auto">
            <a:xfrm>
              <a:off x="3168" y="3264"/>
              <a:ext cx="73" cy="68"/>
            </a:xfrm>
            <a:custGeom>
              <a:avLst/>
              <a:gdLst>
                <a:gd name="T0" fmla="*/ 73 w 73"/>
                <a:gd name="T1" fmla="*/ 36 h 68"/>
                <a:gd name="T2" fmla="*/ 68 w 73"/>
                <a:gd name="T3" fmla="*/ 48 h 68"/>
                <a:gd name="T4" fmla="*/ 61 w 73"/>
                <a:gd name="T5" fmla="*/ 57 h 68"/>
                <a:gd name="T6" fmla="*/ 52 w 73"/>
                <a:gd name="T7" fmla="*/ 63 h 68"/>
                <a:gd name="T8" fmla="*/ 43 w 73"/>
                <a:gd name="T9" fmla="*/ 68 h 68"/>
                <a:gd name="T10" fmla="*/ 20 w 73"/>
                <a:gd name="T11" fmla="*/ 64 h 68"/>
                <a:gd name="T12" fmla="*/ 6 w 73"/>
                <a:gd name="T13" fmla="*/ 55 h 68"/>
                <a:gd name="T14" fmla="*/ 0 w 73"/>
                <a:gd name="T15" fmla="*/ 41 h 68"/>
                <a:gd name="T16" fmla="*/ 2 w 73"/>
                <a:gd name="T17" fmla="*/ 26 h 68"/>
                <a:gd name="T18" fmla="*/ 11 w 73"/>
                <a:gd name="T19" fmla="*/ 14 h 68"/>
                <a:gd name="T20" fmla="*/ 23 w 73"/>
                <a:gd name="T21" fmla="*/ 4 h 68"/>
                <a:gd name="T22" fmla="*/ 41 w 73"/>
                <a:gd name="T23" fmla="*/ 0 h 68"/>
                <a:gd name="T24" fmla="*/ 59 w 73"/>
                <a:gd name="T25" fmla="*/ 4 h 68"/>
                <a:gd name="T26" fmla="*/ 64 w 73"/>
                <a:gd name="T27" fmla="*/ 11 h 68"/>
                <a:gd name="T28" fmla="*/ 69 w 73"/>
                <a:gd name="T29" fmla="*/ 20 h 68"/>
                <a:gd name="T30" fmla="*/ 72 w 73"/>
                <a:gd name="T31" fmla="*/ 29 h 68"/>
                <a:gd name="T32" fmla="*/ 73 w 73"/>
                <a:gd name="T33" fmla="*/ 3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68"/>
                <a:gd name="T53" fmla="*/ 73 w 7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68">
                  <a:moveTo>
                    <a:pt x="73" y="36"/>
                  </a:moveTo>
                  <a:lnTo>
                    <a:pt x="68" y="48"/>
                  </a:lnTo>
                  <a:lnTo>
                    <a:pt x="61" y="57"/>
                  </a:lnTo>
                  <a:lnTo>
                    <a:pt x="52" y="63"/>
                  </a:lnTo>
                  <a:lnTo>
                    <a:pt x="43" y="68"/>
                  </a:lnTo>
                  <a:lnTo>
                    <a:pt x="20" y="64"/>
                  </a:lnTo>
                  <a:lnTo>
                    <a:pt x="6" y="55"/>
                  </a:lnTo>
                  <a:lnTo>
                    <a:pt x="0" y="41"/>
                  </a:lnTo>
                  <a:lnTo>
                    <a:pt x="2" y="26"/>
                  </a:lnTo>
                  <a:lnTo>
                    <a:pt x="11" y="14"/>
                  </a:lnTo>
                  <a:lnTo>
                    <a:pt x="23" y="4"/>
                  </a:lnTo>
                  <a:lnTo>
                    <a:pt x="41" y="0"/>
                  </a:lnTo>
                  <a:lnTo>
                    <a:pt x="59" y="4"/>
                  </a:lnTo>
                  <a:lnTo>
                    <a:pt x="64" y="11"/>
                  </a:lnTo>
                  <a:lnTo>
                    <a:pt x="69" y="20"/>
                  </a:lnTo>
                  <a:lnTo>
                    <a:pt x="72" y="29"/>
                  </a:lnTo>
                  <a:lnTo>
                    <a:pt x="73" y="36"/>
                  </a:lnTo>
                  <a:close/>
                </a:path>
              </a:pathLst>
            </a:custGeom>
            <a:solidFill>
              <a:srgbClr val="CC9933"/>
            </a:solidFill>
            <a:ln w="9525">
              <a:noFill/>
              <a:round/>
              <a:headEnd/>
              <a:tailEnd/>
            </a:ln>
          </p:spPr>
          <p:txBody>
            <a:bodyPr/>
            <a:lstStyle/>
            <a:p>
              <a:endParaRPr lang="el-G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l-GR" b="1" smtClean="0">
                <a:solidFill>
                  <a:schemeClr val="bg1"/>
                </a:solidFill>
              </a:rPr>
              <a:t>Εξασφάλιση Αξιοπιστίας και Εγκυρότητας</a:t>
            </a:r>
            <a:endParaRPr lang="en-US" b="1" smtClean="0">
              <a:solidFill>
                <a:schemeClr val="bg1"/>
              </a:solidFill>
            </a:endParaRPr>
          </a:p>
        </p:txBody>
      </p:sp>
      <p:sp>
        <p:nvSpPr>
          <p:cNvPr id="41987" name="Rectangle 3"/>
          <p:cNvSpPr>
            <a:spLocks noGrp="1" noChangeArrowheads="1"/>
          </p:cNvSpPr>
          <p:nvPr>
            <p:ph type="body" idx="1"/>
          </p:nvPr>
        </p:nvSpPr>
        <p:spPr>
          <a:xfrm>
            <a:off x="685800" y="1981200"/>
            <a:ext cx="7848600" cy="4572000"/>
          </a:xfrm>
        </p:spPr>
        <p:txBody>
          <a:bodyPr/>
          <a:lstStyle/>
          <a:p>
            <a:pPr algn="just" eaLnBrk="1" hangingPunct="1">
              <a:lnSpc>
                <a:spcPct val="90000"/>
              </a:lnSpc>
            </a:pPr>
            <a:r>
              <a:rPr lang="el-GR" sz="2800" b="1" smtClean="0">
                <a:solidFill>
                  <a:srgbClr val="FFFF00"/>
                </a:solidFill>
              </a:rPr>
              <a:t>Με σωστό σχεδιασμό της έρευνας μπορούν να αποφευχθούν σε μεγάλο βαθμό τα συστηματικά σφάλματα</a:t>
            </a:r>
          </a:p>
          <a:p>
            <a:pPr algn="just" eaLnBrk="1" hangingPunct="1">
              <a:lnSpc>
                <a:spcPct val="90000"/>
              </a:lnSpc>
            </a:pPr>
            <a:r>
              <a:rPr lang="el-GR" sz="2800" b="1" smtClean="0">
                <a:solidFill>
                  <a:srgbClr val="FFFF00"/>
                </a:solidFill>
              </a:rPr>
              <a:t>Όμως, μεμονωμένα στοιχεία (ερωτήσεις) του ερωτηματολογίου εμπεριέχουν σημαντικό τυχαίο σφάλμα μέτρησης, είναι δηλαδή αναξιόπιστα</a:t>
            </a:r>
          </a:p>
          <a:p>
            <a:pPr algn="just" eaLnBrk="1" hangingPunct="1">
              <a:lnSpc>
                <a:spcPct val="90000"/>
              </a:lnSpc>
            </a:pPr>
            <a:r>
              <a:rPr lang="el-GR" sz="2800" b="1" smtClean="0">
                <a:solidFill>
                  <a:srgbClr val="FFFF00"/>
                </a:solidFill>
              </a:rPr>
              <a:t>Ακόμη δηλαδή και αν δεν έχει αλλάξει η ποιότητα των υπηρεσιών, ενδέχεται να λάβουμε διαφορετικές βαθμολογίες σε μεμονωμένες ερωτήσεις σε δύο διαδοχικές μετρήσεις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143000"/>
          </a:xfrm>
        </p:spPr>
        <p:txBody>
          <a:bodyPr/>
          <a:lstStyle/>
          <a:p>
            <a:pPr eaLnBrk="1" hangingPunct="1"/>
            <a:r>
              <a:rPr lang="el-GR" sz="4000" b="1" smtClean="0">
                <a:solidFill>
                  <a:schemeClr val="bg1"/>
                </a:solidFill>
              </a:rPr>
              <a:t>Ορισμός της «Ικανοποίησης»</a:t>
            </a:r>
            <a:endParaRPr lang="en-US" sz="4000" b="1" smtClean="0">
              <a:solidFill>
                <a:schemeClr val="bg1"/>
              </a:solidFill>
            </a:endParaRPr>
          </a:p>
        </p:txBody>
      </p:sp>
      <p:sp>
        <p:nvSpPr>
          <p:cNvPr id="6147" name="Rectangle 3"/>
          <p:cNvSpPr>
            <a:spLocks noGrp="1" noChangeArrowheads="1"/>
          </p:cNvSpPr>
          <p:nvPr>
            <p:ph type="body" idx="1"/>
          </p:nvPr>
        </p:nvSpPr>
        <p:spPr>
          <a:xfrm>
            <a:off x="685800" y="1447800"/>
            <a:ext cx="7848600" cy="5105400"/>
          </a:xfrm>
        </p:spPr>
        <p:txBody>
          <a:bodyPr/>
          <a:lstStyle/>
          <a:p>
            <a:pPr algn="just" eaLnBrk="1" hangingPunct="1">
              <a:lnSpc>
                <a:spcPct val="90000"/>
              </a:lnSpc>
            </a:pPr>
            <a:r>
              <a:rPr lang="el-GR" sz="2800" b="1" smtClean="0">
                <a:solidFill>
                  <a:srgbClr val="FFFF00"/>
                </a:solidFill>
              </a:rPr>
              <a:t>Η ικανοποίηση (ή δυσαρέσκεια) προκύπτει ως η ΔΙΑΦΟΡΑ</a:t>
            </a:r>
          </a:p>
          <a:p>
            <a:pPr lvl="1" algn="just" eaLnBrk="1" hangingPunct="1">
              <a:lnSpc>
                <a:spcPct val="90000"/>
              </a:lnSpc>
            </a:pPr>
            <a:r>
              <a:rPr lang="el-GR" sz="2400" b="1" smtClean="0">
                <a:solidFill>
                  <a:srgbClr val="FFFF00"/>
                </a:solidFill>
              </a:rPr>
              <a:t>προσδοκιών χρήστη και</a:t>
            </a:r>
          </a:p>
          <a:p>
            <a:pPr lvl="1" algn="just" eaLnBrk="1" hangingPunct="1">
              <a:lnSpc>
                <a:spcPct val="90000"/>
              </a:lnSpc>
            </a:pPr>
            <a:r>
              <a:rPr lang="el-GR" sz="2400" b="1" smtClean="0">
                <a:solidFill>
                  <a:srgbClr val="FFFF00"/>
                </a:solidFill>
              </a:rPr>
              <a:t>βιωμάτων χρήστη σε κάποια επαφή </a:t>
            </a:r>
          </a:p>
          <a:p>
            <a:pPr algn="just" eaLnBrk="1" hangingPunct="1">
              <a:lnSpc>
                <a:spcPct val="90000"/>
              </a:lnSpc>
            </a:pPr>
            <a:r>
              <a:rPr lang="el-GR" sz="2800" b="1" smtClean="0">
                <a:solidFill>
                  <a:srgbClr val="FFFF00"/>
                </a:solidFill>
              </a:rPr>
              <a:t>Αν βιώματα &gt; προσδοκίες, τότε η εμπειρία είναι ικανοποιητική</a:t>
            </a:r>
          </a:p>
          <a:p>
            <a:pPr algn="just" eaLnBrk="1" hangingPunct="1">
              <a:lnSpc>
                <a:spcPct val="90000"/>
              </a:lnSpc>
            </a:pPr>
            <a:r>
              <a:rPr lang="el-GR" sz="2800" b="1" smtClean="0">
                <a:solidFill>
                  <a:srgbClr val="FFFF00"/>
                </a:solidFill>
              </a:rPr>
              <a:t>Αν βιώματα &lt; προσδοκίες, τότε η εμπειρία είναι δυσάρεστη </a:t>
            </a:r>
          </a:p>
          <a:p>
            <a:pPr algn="just" eaLnBrk="1" hangingPunct="1">
              <a:lnSpc>
                <a:spcPct val="90000"/>
              </a:lnSpc>
            </a:pPr>
            <a:r>
              <a:rPr lang="el-GR" sz="2800" b="1" smtClean="0">
                <a:solidFill>
                  <a:srgbClr val="FFFF00"/>
                </a:solidFill>
              </a:rPr>
              <a:t>Όταν ο χρήστης δεν κατανοεί πλήρως τις καταστάσεις, περιορίζει τις προσδοκίες του (π.χ. για αυτό ίσως παρατηρείται υψηλότερη ικανοποίηση από ιατρούς)</a:t>
            </a:r>
            <a:endParaRPr lang="en-US" sz="2800" b="1" smtClean="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304800"/>
            <a:ext cx="7696200" cy="1295400"/>
          </a:xfrm>
        </p:spPr>
        <p:txBody>
          <a:bodyPr/>
          <a:lstStyle/>
          <a:p>
            <a:pPr eaLnBrk="1" hangingPunct="1"/>
            <a:r>
              <a:rPr lang="el-GR" b="1" smtClean="0">
                <a:solidFill>
                  <a:schemeClr val="bg1"/>
                </a:solidFill>
              </a:rPr>
              <a:t>Εξασφάλιση Αξιοπιστίας και Εγκυρότητας</a:t>
            </a:r>
            <a:endParaRPr lang="en-US" b="1" smtClean="0">
              <a:solidFill>
                <a:schemeClr val="bg1"/>
              </a:solidFill>
            </a:endParaRPr>
          </a:p>
        </p:txBody>
      </p:sp>
      <p:sp>
        <p:nvSpPr>
          <p:cNvPr id="43011" name="Rectangle 3"/>
          <p:cNvSpPr>
            <a:spLocks noGrp="1" noChangeArrowheads="1"/>
          </p:cNvSpPr>
          <p:nvPr>
            <p:ph type="body" idx="1"/>
          </p:nvPr>
        </p:nvSpPr>
        <p:spPr>
          <a:xfrm>
            <a:off x="685800" y="1524000"/>
            <a:ext cx="7924800" cy="5334000"/>
          </a:xfrm>
        </p:spPr>
        <p:txBody>
          <a:bodyPr/>
          <a:lstStyle/>
          <a:p>
            <a:pPr algn="just" eaLnBrk="1" hangingPunct="1"/>
            <a:r>
              <a:rPr lang="el-GR" sz="2800" b="1" smtClean="0">
                <a:solidFill>
                  <a:srgbClr val="FFFF00"/>
                </a:solidFill>
              </a:rPr>
              <a:t>Για το λόγο αυτό ομαδοποιούμε (π.χ. με διάφορες στατιστικές τεχνικές</a:t>
            </a:r>
            <a:r>
              <a:rPr lang="en-US" sz="2800" b="1" smtClean="0">
                <a:solidFill>
                  <a:srgbClr val="FFFF00"/>
                </a:solidFill>
              </a:rPr>
              <a:t>)</a:t>
            </a:r>
            <a:r>
              <a:rPr lang="el-GR" sz="2800" b="1" smtClean="0">
                <a:solidFill>
                  <a:srgbClr val="FFFF00"/>
                </a:solidFill>
              </a:rPr>
              <a:t> τις ερωτήσεις και δημιουργούμε «κλίμακες πολλαπλών στοιχείων ή αθροιστικές κλίμακες» (</a:t>
            </a:r>
            <a:r>
              <a:rPr lang="en-US" sz="2800" b="1" smtClean="0">
                <a:solidFill>
                  <a:srgbClr val="FFFF00"/>
                </a:solidFill>
              </a:rPr>
              <a:t>multi-item or summated scales)</a:t>
            </a:r>
          </a:p>
          <a:p>
            <a:pPr algn="just" eaLnBrk="1" hangingPunct="1"/>
            <a:r>
              <a:rPr lang="el-GR" sz="2800" b="1" smtClean="0">
                <a:solidFill>
                  <a:srgbClr val="FFFF00"/>
                </a:solidFill>
              </a:rPr>
              <a:t>Έτσι, αθροίζουμε τις μεμονωμένες βαθμολογίες, π.χ. για τη νοσηλευτική φροντίδα</a:t>
            </a:r>
          </a:p>
          <a:p>
            <a:pPr lvl="1" algn="just" eaLnBrk="1" hangingPunct="1"/>
            <a:r>
              <a:rPr lang="el-GR" sz="2400" b="1" smtClean="0">
                <a:solidFill>
                  <a:srgbClr val="FFFF00"/>
                </a:solidFill>
              </a:rPr>
              <a:t> ικανοποίηση από την ευγένεια των νοσοκόμων = 5</a:t>
            </a:r>
          </a:p>
          <a:p>
            <a:pPr lvl="1" algn="just" eaLnBrk="1" hangingPunct="1"/>
            <a:r>
              <a:rPr lang="el-GR" sz="2400" b="1" smtClean="0">
                <a:solidFill>
                  <a:srgbClr val="FFFF00"/>
                </a:solidFill>
              </a:rPr>
              <a:t>ικανοποίηση από την ταχύτητα ανταπόκρισης των νοσοκόμων = 3</a:t>
            </a:r>
          </a:p>
          <a:p>
            <a:pPr lvl="1" algn="just" eaLnBrk="1" hangingPunct="1"/>
            <a:r>
              <a:rPr lang="el-GR" sz="2400" b="1" smtClean="0">
                <a:solidFill>
                  <a:srgbClr val="FFFF00"/>
                </a:solidFill>
              </a:rPr>
              <a:t>ικανοποίηση από την επαγγελματική κατάρτιση των νοσοκόμων = 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228600"/>
            <a:ext cx="7772400" cy="1143000"/>
          </a:xfrm>
        </p:spPr>
        <p:txBody>
          <a:bodyPr/>
          <a:lstStyle/>
          <a:p>
            <a:pPr eaLnBrk="1" hangingPunct="1"/>
            <a:r>
              <a:rPr lang="el-GR" b="1" smtClean="0">
                <a:solidFill>
                  <a:schemeClr val="bg1"/>
                </a:solidFill>
              </a:rPr>
              <a:t>Εξασφάλιση Αξιοπιστίας και Εγκυρότητας</a:t>
            </a:r>
            <a:endParaRPr lang="en-US" b="1" smtClean="0">
              <a:solidFill>
                <a:schemeClr val="bg1"/>
              </a:solidFill>
            </a:endParaRPr>
          </a:p>
        </p:txBody>
      </p:sp>
      <p:sp>
        <p:nvSpPr>
          <p:cNvPr id="44035" name="Rectangle 3"/>
          <p:cNvSpPr>
            <a:spLocks noGrp="1" noChangeArrowheads="1"/>
          </p:cNvSpPr>
          <p:nvPr>
            <p:ph type="body" idx="1"/>
          </p:nvPr>
        </p:nvSpPr>
        <p:spPr>
          <a:xfrm>
            <a:off x="685800" y="1600200"/>
            <a:ext cx="7924800" cy="4953000"/>
          </a:xfrm>
        </p:spPr>
        <p:txBody>
          <a:bodyPr/>
          <a:lstStyle/>
          <a:p>
            <a:pPr algn="just" eaLnBrk="1" hangingPunct="1">
              <a:lnSpc>
                <a:spcPct val="90000"/>
              </a:lnSpc>
            </a:pPr>
            <a:r>
              <a:rPr lang="el-GR" sz="2800" b="1" smtClean="0">
                <a:solidFill>
                  <a:srgbClr val="FFFF00"/>
                </a:solidFill>
              </a:rPr>
              <a:t>Αθροιστική βαθμολογία = 5 + 3 + 4 = 12</a:t>
            </a:r>
          </a:p>
          <a:p>
            <a:pPr algn="just" eaLnBrk="1" hangingPunct="1">
              <a:lnSpc>
                <a:spcPct val="90000"/>
              </a:lnSpc>
            </a:pPr>
            <a:r>
              <a:rPr lang="el-GR" sz="2800" b="1" smtClean="0">
                <a:solidFill>
                  <a:srgbClr val="FFFF00"/>
                </a:solidFill>
              </a:rPr>
              <a:t>Στη 2η μέτρηση ενός ερευνητή κάποια από τα μεμονωμένα χαρακτηριστικά θα βαθμολογηθούν με υψηλότερο βαθμό ικανοποίησης, ενώ άλλα με χαμηλότερο</a:t>
            </a:r>
          </a:p>
          <a:p>
            <a:pPr algn="just" eaLnBrk="1" hangingPunct="1">
              <a:lnSpc>
                <a:spcPct val="90000"/>
              </a:lnSpc>
            </a:pPr>
            <a:r>
              <a:rPr lang="el-GR" sz="2800" b="1" smtClean="0">
                <a:solidFill>
                  <a:srgbClr val="FFFF00"/>
                </a:solidFill>
              </a:rPr>
              <a:t>Άρα, η άθροιση αναμένεται να εξαλείψει τις διαφορές αυτές και να οδηγήσει διαχρονικά σε σταθερή και συνεπώς αξιόπιστη μέτρηση</a:t>
            </a:r>
          </a:p>
          <a:p>
            <a:pPr algn="just" eaLnBrk="1" hangingPunct="1">
              <a:lnSpc>
                <a:spcPct val="90000"/>
              </a:lnSpc>
            </a:pPr>
            <a:r>
              <a:rPr lang="el-GR" sz="2800" b="1" smtClean="0">
                <a:solidFill>
                  <a:srgbClr val="FFFF00"/>
                </a:solidFill>
              </a:rPr>
              <a:t>Πρέπει όμως η διαδικασία δημιουργίας των κλιμάκων να είναι τέτοια ώστε οι αθροιστικές κλίμακες να είναι εξακριβωμένης αξιοπιστίας και εγκυρότητας</a:t>
            </a:r>
            <a:endParaRPr lang="en-US" sz="28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4213" y="333375"/>
            <a:ext cx="7772400" cy="1143000"/>
          </a:xfrm>
        </p:spPr>
        <p:txBody>
          <a:bodyPr/>
          <a:lstStyle/>
          <a:p>
            <a:pPr eaLnBrk="1" hangingPunct="1"/>
            <a:r>
              <a:rPr lang="el-GR" sz="4000" b="1" smtClean="0">
                <a:solidFill>
                  <a:schemeClr val="bg1"/>
                </a:solidFill>
              </a:rPr>
              <a:t>Εξασφάλιση Αξιοπιστίας και Εγκυρότητας</a:t>
            </a:r>
            <a:endParaRPr lang="en-US" sz="4000" b="1" smtClean="0">
              <a:solidFill>
                <a:schemeClr val="bg1"/>
              </a:solidFill>
            </a:endParaRPr>
          </a:p>
        </p:txBody>
      </p:sp>
      <p:sp>
        <p:nvSpPr>
          <p:cNvPr id="45059" name="Rectangle 3"/>
          <p:cNvSpPr>
            <a:spLocks noGrp="1" noChangeArrowheads="1"/>
          </p:cNvSpPr>
          <p:nvPr>
            <p:ph type="body" idx="1"/>
          </p:nvPr>
        </p:nvSpPr>
        <p:spPr>
          <a:xfrm>
            <a:off x="684213" y="1700213"/>
            <a:ext cx="7772400" cy="4114800"/>
          </a:xfrm>
        </p:spPr>
        <p:txBody>
          <a:bodyPr/>
          <a:lstStyle/>
          <a:p>
            <a:pPr algn="just" eaLnBrk="1" hangingPunct="1">
              <a:lnSpc>
                <a:spcPct val="90000"/>
              </a:lnSpc>
            </a:pPr>
            <a:r>
              <a:rPr lang="el-GR" sz="2800" b="1" smtClean="0">
                <a:solidFill>
                  <a:srgbClr val="FFFF00"/>
                </a:solidFill>
              </a:rPr>
              <a:t>Επίσης μπορούν να πραγματοποιηθούν διάφοροι έλεγχοι </a:t>
            </a:r>
          </a:p>
          <a:p>
            <a:pPr algn="just" eaLnBrk="1" hangingPunct="1">
              <a:lnSpc>
                <a:spcPct val="90000"/>
              </a:lnSpc>
            </a:pPr>
            <a:endParaRPr lang="el-GR" sz="2800" b="1" smtClean="0">
              <a:solidFill>
                <a:srgbClr val="FFFF00"/>
              </a:solidFill>
            </a:endParaRPr>
          </a:p>
          <a:p>
            <a:pPr algn="just" eaLnBrk="1" hangingPunct="1">
              <a:lnSpc>
                <a:spcPct val="90000"/>
              </a:lnSpc>
            </a:pPr>
            <a:r>
              <a:rPr lang="el-GR" sz="2800" b="1" smtClean="0">
                <a:solidFill>
                  <a:srgbClr val="FFFF00"/>
                </a:solidFill>
              </a:rPr>
              <a:t>Παραδείγματος χάριν, μπορεί να ελεγχθεί η σταθερότητα των αποτελεσμάτων με τη συμπλήρωση του ερωτηματολογίου δύο φορές από τους ίδιους ασθενείς εντός μιας εβδομάδας (αξιοπιστία επαναληπτικών μετρήσεων)</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sz="4000" b="1" smtClean="0">
                <a:solidFill>
                  <a:schemeClr val="bg1"/>
                </a:solidFill>
              </a:rPr>
              <a:t>Εξασφάλιση Αξιοπιστίας και Εγκυρότητας</a:t>
            </a:r>
          </a:p>
        </p:txBody>
      </p:sp>
      <p:sp>
        <p:nvSpPr>
          <p:cNvPr id="46083" name="Rectangle 3"/>
          <p:cNvSpPr>
            <a:spLocks noGrp="1" noChangeArrowheads="1"/>
          </p:cNvSpPr>
          <p:nvPr>
            <p:ph type="body" idx="1"/>
          </p:nvPr>
        </p:nvSpPr>
        <p:spPr/>
        <p:txBody>
          <a:bodyPr/>
          <a:lstStyle/>
          <a:p>
            <a:pPr algn="just" eaLnBrk="1" hangingPunct="1">
              <a:lnSpc>
                <a:spcPct val="80000"/>
              </a:lnSpc>
            </a:pPr>
            <a:r>
              <a:rPr lang="el-GR" sz="2800" b="1" smtClean="0">
                <a:solidFill>
                  <a:srgbClr val="FFFF00"/>
                </a:solidFill>
              </a:rPr>
              <a:t>Ή μπορεί –όταν η έρευνα διεξάγεται μέσω τηλεφώνου- να τηλεφωνούν εντός μιας εβδομάδας δύο διαφορετικοί ερευνητές στους ίδιους ασθενείς (αξιοπιστία διαφορετικών ερευνητών)</a:t>
            </a:r>
          </a:p>
          <a:p>
            <a:pPr algn="just" eaLnBrk="1" hangingPunct="1">
              <a:lnSpc>
                <a:spcPct val="80000"/>
              </a:lnSpc>
            </a:pPr>
            <a:endParaRPr lang="el-GR" sz="2800" b="1" smtClean="0">
              <a:solidFill>
                <a:srgbClr val="FFFF00"/>
              </a:solidFill>
            </a:endParaRPr>
          </a:p>
          <a:p>
            <a:pPr algn="just" eaLnBrk="1" hangingPunct="1">
              <a:lnSpc>
                <a:spcPct val="80000"/>
              </a:lnSpc>
            </a:pPr>
            <a:r>
              <a:rPr lang="el-GR" sz="2800" b="1" smtClean="0">
                <a:solidFill>
                  <a:srgbClr val="FFFF00"/>
                </a:solidFill>
              </a:rPr>
              <a:t>Η εγκυρότητα μπορεί να διαπιστωθεί αν π.χ. ρωτάμε τους ασθενείς για το χρόνο που διήρκησε η επίσκεψη στο ιατρείο και τον βαθμό ικανοποίησής τους από την επάρκεια του χρόνου επίσκεψης (δομική εγκυρότητα)</a:t>
            </a:r>
            <a:endParaRPr lang="el-GR" sz="28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b="1" smtClean="0">
                <a:solidFill>
                  <a:schemeClr val="bg1"/>
                </a:solidFill>
              </a:rPr>
              <a:t>Ικανοποίηση στα νοσοκομεία Βέροιας και Σερρών</a:t>
            </a:r>
            <a:endParaRPr lang="en-US" b="1" smtClean="0">
              <a:solidFill>
                <a:schemeClr val="bg1"/>
              </a:solidFill>
            </a:endParaRPr>
          </a:p>
        </p:txBody>
      </p:sp>
      <p:sp>
        <p:nvSpPr>
          <p:cNvPr id="47107" name="Rectangle 3"/>
          <p:cNvSpPr>
            <a:spLocks noGrp="1" noChangeArrowheads="1"/>
          </p:cNvSpPr>
          <p:nvPr>
            <p:ph type="body" idx="1"/>
          </p:nvPr>
        </p:nvSpPr>
        <p:spPr/>
        <p:txBody>
          <a:bodyPr/>
          <a:lstStyle/>
          <a:p>
            <a:pPr eaLnBrk="1" hangingPunct="1">
              <a:lnSpc>
                <a:spcPct val="90000"/>
              </a:lnSpc>
            </a:pPr>
            <a:r>
              <a:rPr lang="el-GR" sz="2800" b="1" smtClean="0">
                <a:solidFill>
                  <a:srgbClr val="FFFF00"/>
                </a:solidFill>
              </a:rPr>
              <a:t>Ερωτηματολόγια διαμορφώθηκαν και συμπληρώθηκαν στα ΕΙ των νοσοκομείων  Βέροιας και Σερρών κατά το πρώτο εξάμηνο του 2004</a:t>
            </a:r>
          </a:p>
          <a:p>
            <a:pPr eaLnBrk="1" hangingPunct="1">
              <a:lnSpc>
                <a:spcPct val="90000"/>
              </a:lnSpc>
              <a:buFontTx/>
              <a:buNone/>
            </a:pPr>
            <a:endParaRPr lang="el-GR" sz="2800" b="1" smtClean="0">
              <a:solidFill>
                <a:srgbClr val="FFFF00"/>
              </a:solidFill>
            </a:endParaRPr>
          </a:p>
          <a:p>
            <a:pPr eaLnBrk="1" hangingPunct="1">
              <a:lnSpc>
                <a:spcPct val="90000"/>
              </a:lnSpc>
            </a:pPr>
            <a:r>
              <a:rPr lang="el-GR" sz="2800" b="1" smtClean="0">
                <a:solidFill>
                  <a:srgbClr val="FFFF00"/>
                </a:solidFill>
              </a:rPr>
              <a:t>Η έρευνα έγινε τηλεφωνικώς από δύο σπουδαστές του ΕΑΠ εντός μίας εβδομάδος από την επίσκεψη, ώστε να διασφαλιστεί η ανάκληση των γεγονότων στη μνήμη των ερωτώμενων</a:t>
            </a:r>
            <a:endParaRPr lang="en-US" sz="2800" smtClean="0">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b="1" smtClean="0">
                <a:solidFill>
                  <a:schemeClr val="bg1"/>
                </a:solidFill>
              </a:rPr>
              <a:t>Ικανοποίηση στα νοσοκομεία Βέροιας και Σερρών</a:t>
            </a:r>
            <a:endParaRPr lang="en-US" b="1" smtClean="0">
              <a:solidFill>
                <a:schemeClr val="bg1"/>
              </a:solidFill>
            </a:endParaRPr>
          </a:p>
        </p:txBody>
      </p:sp>
      <p:sp>
        <p:nvSpPr>
          <p:cNvPr id="48131" name="Rectangle 3"/>
          <p:cNvSpPr>
            <a:spLocks noGrp="1" noChangeArrowheads="1"/>
          </p:cNvSpPr>
          <p:nvPr>
            <p:ph type="body" idx="1"/>
          </p:nvPr>
        </p:nvSpPr>
        <p:spPr/>
        <p:txBody>
          <a:bodyPr/>
          <a:lstStyle/>
          <a:p>
            <a:pPr eaLnBrk="1" hangingPunct="1">
              <a:lnSpc>
                <a:spcPct val="90000"/>
              </a:lnSpc>
            </a:pPr>
            <a:r>
              <a:rPr lang="el-GR" sz="2400" b="1" smtClean="0">
                <a:solidFill>
                  <a:srgbClr val="FFFF00"/>
                </a:solidFill>
              </a:rPr>
              <a:t>Ο προέλεγχος έγινε με τη διαδικασία των «γνωστικών συνεντεύξεων» (</a:t>
            </a:r>
            <a:r>
              <a:rPr lang="en-US" sz="2400" b="1" smtClean="0">
                <a:solidFill>
                  <a:srgbClr val="FFFF00"/>
                </a:solidFill>
              </a:rPr>
              <a:t>cognitive interviews) </a:t>
            </a:r>
            <a:r>
              <a:rPr lang="el-GR" sz="2400" b="1" smtClean="0">
                <a:solidFill>
                  <a:srgbClr val="FFFF00"/>
                </a:solidFill>
              </a:rPr>
              <a:t>σε 12 επισκέπτες</a:t>
            </a:r>
          </a:p>
          <a:p>
            <a:pPr eaLnBrk="1" hangingPunct="1">
              <a:lnSpc>
                <a:spcPct val="90000"/>
              </a:lnSpc>
              <a:buFontTx/>
              <a:buNone/>
            </a:pPr>
            <a:endParaRPr lang="el-GR" sz="2400" b="1" smtClean="0">
              <a:solidFill>
                <a:srgbClr val="FFFF00"/>
              </a:solidFill>
            </a:endParaRPr>
          </a:p>
          <a:p>
            <a:pPr eaLnBrk="1" hangingPunct="1">
              <a:lnSpc>
                <a:spcPct val="90000"/>
              </a:lnSpc>
            </a:pPr>
            <a:r>
              <a:rPr lang="el-GR" sz="2400" b="1" smtClean="0">
                <a:solidFill>
                  <a:srgbClr val="FFFF00"/>
                </a:solidFill>
              </a:rPr>
              <a:t>Οι επισημάνσεις συζητήθηκαν από </a:t>
            </a:r>
            <a:r>
              <a:rPr lang="en-US" sz="2400" b="1" smtClean="0">
                <a:solidFill>
                  <a:srgbClr val="FFFF00"/>
                </a:solidFill>
              </a:rPr>
              <a:t>expert panel</a:t>
            </a:r>
            <a:r>
              <a:rPr lang="el-GR" sz="2400" b="1" smtClean="0">
                <a:solidFill>
                  <a:srgbClr val="FFFF00"/>
                </a:solidFill>
              </a:rPr>
              <a:t> και ερωτήσεις τροποποιήθηκαν, αφαιρέθηκαν ή προστέθηκαν</a:t>
            </a:r>
          </a:p>
          <a:p>
            <a:pPr eaLnBrk="1" hangingPunct="1">
              <a:lnSpc>
                <a:spcPct val="90000"/>
              </a:lnSpc>
              <a:buFontTx/>
              <a:buNone/>
            </a:pPr>
            <a:endParaRPr lang="el-GR" sz="2400" b="1" smtClean="0">
              <a:solidFill>
                <a:srgbClr val="FFFF00"/>
              </a:solidFill>
            </a:endParaRPr>
          </a:p>
          <a:p>
            <a:pPr eaLnBrk="1" hangingPunct="1">
              <a:lnSpc>
                <a:spcPct val="90000"/>
              </a:lnSpc>
            </a:pPr>
            <a:r>
              <a:rPr lang="el-GR" sz="2400" b="1" smtClean="0">
                <a:solidFill>
                  <a:srgbClr val="FFFF00"/>
                </a:solidFill>
              </a:rPr>
              <a:t>Ακολούθησε άλλες δύο φορές προέλεγχος και καταλήξαμε στο τελικό ερωτηματολόγιο που διαρκεί 12-15 λεπτά</a:t>
            </a:r>
            <a:endParaRPr lang="en-US" sz="2400" smtClean="0">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7772400" cy="1143000"/>
          </a:xfrm>
        </p:spPr>
        <p:txBody>
          <a:bodyPr/>
          <a:lstStyle/>
          <a:p>
            <a:pPr eaLnBrk="1" hangingPunct="1"/>
            <a:r>
              <a:rPr lang="el-GR" b="1" smtClean="0">
                <a:solidFill>
                  <a:schemeClr val="bg1"/>
                </a:solidFill>
              </a:rPr>
              <a:t>Ικανοποίηση στα νοσοκομεία Βέροιας και Σερρών</a:t>
            </a:r>
            <a:endParaRPr lang="en-US" b="1" smtClean="0">
              <a:solidFill>
                <a:schemeClr val="bg1"/>
              </a:solidFill>
            </a:endParaRPr>
          </a:p>
        </p:txBody>
      </p:sp>
      <p:sp>
        <p:nvSpPr>
          <p:cNvPr id="49155" name="Rectangle 3"/>
          <p:cNvSpPr>
            <a:spLocks noGrp="1" noChangeArrowheads="1"/>
          </p:cNvSpPr>
          <p:nvPr>
            <p:ph type="body" idx="1"/>
          </p:nvPr>
        </p:nvSpPr>
        <p:spPr>
          <a:xfrm>
            <a:off x="685800" y="1752600"/>
            <a:ext cx="7848600" cy="4572000"/>
          </a:xfrm>
        </p:spPr>
        <p:txBody>
          <a:bodyPr/>
          <a:lstStyle/>
          <a:p>
            <a:pPr eaLnBrk="1" hangingPunct="1">
              <a:lnSpc>
                <a:spcPct val="90000"/>
              </a:lnSpc>
            </a:pPr>
            <a:r>
              <a:rPr lang="el-GR" sz="2800" b="1" smtClean="0">
                <a:solidFill>
                  <a:srgbClr val="FFFF00"/>
                </a:solidFill>
              </a:rPr>
              <a:t>Το ερωτηματολόγιο περιλαμβάνει 46 ερωτήσεις και δημογραφικά στοιχεία, ενώ οι απαντήσεις αφορούν σε 5βαθμη κλίμακα ικανοποίησης</a:t>
            </a:r>
          </a:p>
          <a:p>
            <a:pPr lvl="1" eaLnBrk="1" hangingPunct="1">
              <a:lnSpc>
                <a:spcPct val="90000"/>
              </a:lnSpc>
            </a:pPr>
            <a:r>
              <a:rPr lang="el-GR" sz="2400" b="1" smtClean="0">
                <a:solidFill>
                  <a:srgbClr val="FFFF00"/>
                </a:solidFill>
              </a:rPr>
              <a:t>Πολύ ικανοποιημένος</a:t>
            </a:r>
          </a:p>
          <a:p>
            <a:pPr lvl="1" eaLnBrk="1" hangingPunct="1">
              <a:lnSpc>
                <a:spcPct val="90000"/>
              </a:lnSpc>
            </a:pPr>
            <a:r>
              <a:rPr lang="el-GR" sz="2400" b="1" smtClean="0">
                <a:solidFill>
                  <a:srgbClr val="FFFF00"/>
                </a:solidFill>
              </a:rPr>
              <a:t>Αρκετά ικανοποιημένος </a:t>
            </a:r>
          </a:p>
          <a:p>
            <a:pPr lvl="1" eaLnBrk="1" hangingPunct="1">
              <a:lnSpc>
                <a:spcPct val="90000"/>
              </a:lnSpc>
            </a:pPr>
            <a:r>
              <a:rPr lang="el-GR" sz="2400" b="1" smtClean="0">
                <a:solidFill>
                  <a:srgbClr val="FFFF00"/>
                </a:solidFill>
              </a:rPr>
              <a:t>Ούτε ικανοποιημένος / Ούτε δυσαρεστημένος</a:t>
            </a:r>
          </a:p>
          <a:p>
            <a:pPr lvl="1" eaLnBrk="1" hangingPunct="1">
              <a:lnSpc>
                <a:spcPct val="90000"/>
              </a:lnSpc>
            </a:pPr>
            <a:r>
              <a:rPr lang="el-GR" sz="2400" b="1" smtClean="0">
                <a:solidFill>
                  <a:srgbClr val="FFFF00"/>
                </a:solidFill>
              </a:rPr>
              <a:t>Αρκετά δυσαρεστημένος</a:t>
            </a:r>
          </a:p>
          <a:p>
            <a:pPr lvl="1" eaLnBrk="1" hangingPunct="1">
              <a:lnSpc>
                <a:spcPct val="90000"/>
              </a:lnSpc>
            </a:pPr>
            <a:r>
              <a:rPr lang="el-GR" sz="2400" b="1" smtClean="0">
                <a:solidFill>
                  <a:srgbClr val="FFFF00"/>
                </a:solidFill>
              </a:rPr>
              <a:t>Πολύ δυσαρεστημένος</a:t>
            </a:r>
          </a:p>
          <a:p>
            <a:pPr lvl="1" eaLnBrk="1" hangingPunct="1">
              <a:lnSpc>
                <a:spcPct val="90000"/>
              </a:lnSpc>
            </a:pPr>
            <a:r>
              <a:rPr lang="el-GR" sz="2400" b="1" smtClean="0">
                <a:solidFill>
                  <a:srgbClr val="FFFF00"/>
                </a:solidFill>
              </a:rPr>
              <a:t>Δεν Ξέρω / Δεν Απαντώ</a:t>
            </a:r>
          </a:p>
          <a:p>
            <a:pPr eaLnBrk="1" hangingPunct="1">
              <a:lnSpc>
                <a:spcPct val="90000"/>
              </a:lnSpc>
            </a:pPr>
            <a:r>
              <a:rPr lang="el-GR" sz="2800" b="1" smtClean="0">
                <a:solidFill>
                  <a:srgbClr val="FFFF00"/>
                </a:solidFill>
              </a:rPr>
              <a:t>Έγινε κατά στρώμα δειγματοληψία με αναλογικό δείγμα</a:t>
            </a:r>
            <a:endParaRPr lang="en-US" sz="2800" smtClean="0">
              <a:solidFill>
                <a:srgbClr val="FFFF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l-GR" b="1" smtClean="0">
                <a:solidFill>
                  <a:schemeClr val="bg1"/>
                </a:solidFill>
              </a:rPr>
              <a:t>Ικανοποίηση στα νοσοκομεία Βέροιας και Σερρών</a:t>
            </a:r>
            <a:endParaRPr lang="en-US" b="1" smtClean="0">
              <a:solidFill>
                <a:schemeClr val="bg1"/>
              </a:solidFill>
            </a:endParaRPr>
          </a:p>
        </p:txBody>
      </p:sp>
      <p:sp>
        <p:nvSpPr>
          <p:cNvPr id="50179" name="Rectangle 3"/>
          <p:cNvSpPr>
            <a:spLocks noGrp="1" noChangeArrowheads="1"/>
          </p:cNvSpPr>
          <p:nvPr>
            <p:ph type="body" idx="1"/>
          </p:nvPr>
        </p:nvSpPr>
        <p:spPr/>
        <p:txBody>
          <a:bodyPr/>
          <a:lstStyle/>
          <a:p>
            <a:pPr eaLnBrk="1" hangingPunct="1">
              <a:lnSpc>
                <a:spcPct val="90000"/>
              </a:lnSpc>
            </a:pPr>
            <a:r>
              <a:rPr lang="el-GR" sz="2800" b="1" smtClean="0">
                <a:solidFill>
                  <a:srgbClr val="FFFF00"/>
                </a:solidFill>
              </a:rPr>
              <a:t>Συλλέξαμε απαντήσεις από</a:t>
            </a:r>
          </a:p>
          <a:p>
            <a:pPr lvl="1" eaLnBrk="1" hangingPunct="1">
              <a:lnSpc>
                <a:spcPct val="90000"/>
              </a:lnSpc>
            </a:pPr>
            <a:r>
              <a:rPr lang="el-GR" sz="2400" b="1" smtClean="0">
                <a:solidFill>
                  <a:srgbClr val="FFFF00"/>
                </a:solidFill>
              </a:rPr>
              <a:t>285 άτομα στο νοσοκομείο Βέροιας</a:t>
            </a:r>
          </a:p>
          <a:p>
            <a:pPr lvl="1" eaLnBrk="1" hangingPunct="1">
              <a:lnSpc>
                <a:spcPct val="90000"/>
              </a:lnSpc>
            </a:pPr>
            <a:r>
              <a:rPr lang="el-GR" sz="2400" b="1" smtClean="0">
                <a:solidFill>
                  <a:srgbClr val="FFFF00"/>
                </a:solidFill>
              </a:rPr>
              <a:t>50 από αυτούς ξανά, επαναλαμβάνοντας τη διαδικασία των ερωτήσεων από τον δεύτερο σπουδαστή του ΕΑΠ</a:t>
            </a:r>
          </a:p>
          <a:p>
            <a:pPr lvl="1" eaLnBrk="1" hangingPunct="1">
              <a:lnSpc>
                <a:spcPct val="90000"/>
              </a:lnSpc>
            </a:pPr>
            <a:r>
              <a:rPr lang="el-GR" sz="2400" b="1" smtClean="0">
                <a:solidFill>
                  <a:srgbClr val="FFFF00"/>
                </a:solidFill>
              </a:rPr>
              <a:t>100 ερωτηματολόγια από επισκέπτες του νοσοκομείου Σερρών που πραγματοποιήθηκαν δύο φορές</a:t>
            </a:r>
          </a:p>
          <a:p>
            <a:pPr eaLnBrk="1" hangingPunct="1">
              <a:lnSpc>
                <a:spcPct val="90000"/>
              </a:lnSpc>
            </a:pPr>
            <a:r>
              <a:rPr lang="el-GR" sz="2800" b="1" smtClean="0">
                <a:solidFill>
                  <a:srgbClr val="FFFF00"/>
                </a:solidFill>
              </a:rPr>
              <a:t>Δημιουργήσαμε αθροιστικές κλίμακες και εξετάσαμε την αξιοπιστία και εγκυρότητα</a:t>
            </a:r>
            <a:endParaRPr lang="en-US" sz="2800" smtClean="0">
              <a:solidFill>
                <a:srgbClr val="FFFF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l-GR" b="1" smtClean="0">
                <a:solidFill>
                  <a:schemeClr val="bg1"/>
                </a:solidFill>
              </a:rPr>
              <a:t>Ικανοποίηση στα νοσοκομεία Βέροιας και Σερρών</a:t>
            </a:r>
            <a:endParaRPr lang="en-US" b="1" smtClean="0">
              <a:solidFill>
                <a:schemeClr val="bg1"/>
              </a:solidFill>
            </a:endParaRPr>
          </a:p>
        </p:txBody>
      </p:sp>
      <p:sp>
        <p:nvSpPr>
          <p:cNvPr id="51203" name="Rectangle 3"/>
          <p:cNvSpPr>
            <a:spLocks noGrp="1" noChangeArrowheads="1"/>
          </p:cNvSpPr>
          <p:nvPr>
            <p:ph type="body" idx="1"/>
          </p:nvPr>
        </p:nvSpPr>
        <p:spPr/>
        <p:txBody>
          <a:bodyPr/>
          <a:lstStyle/>
          <a:p>
            <a:pPr eaLnBrk="1" hangingPunct="1">
              <a:lnSpc>
                <a:spcPct val="90000"/>
              </a:lnSpc>
            </a:pPr>
            <a:r>
              <a:rPr lang="el-GR" sz="2800" b="1" smtClean="0">
                <a:solidFill>
                  <a:srgbClr val="FFFF00"/>
                </a:solidFill>
              </a:rPr>
              <a:t>Στατιστική ανάλυση</a:t>
            </a:r>
            <a:r>
              <a:rPr lang="en-US" sz="2800" b="1" smtClean="0">
                <a:solidFill>
                  <a:srgbClr val="FFFF00"/>
                </a:solidFill>
              </a:rPr>
              <a:t> </a:t>
            </a:r>
            <a:r>
              <a:rPr lang="el-GR" sz="2800" b="1" smtClean="0">
                <a:solidFill>
                  <a:srgbClr val="FFFF00"/>
                </a:solidFill>
              </a:rPr>
              <a:t>ανέδειξε τις εξής βασικές κλίμακες, οι βαθμολογίες των οποίων αποτελούν άθροισμα των επιμέρους στοιχείων-ερωτήσεων:</a:t>
            </a:r>
          </a:p>
          <a:p>
            <a:pPr lvl="1" eaLnBrk="1" hangingPunct="1">
              <a:lnSpc>
                <a:spcPct val="90000"/>
              </a:lnSpc>
            </a:pPr>
            <a:r>
              <a:rPr lang="el-GR" sz="2400" b="1" smtClean="0">
                <a:solidFill>
                  <a:srgbClr val="FFFF00"/>
                </a:solidFill>
              </a:rPr>
              <a:t>Γιατροί (8 ερωτήσεις)</a:t>
            </a:r>
          </a:p>
          <a:p>
            <a:pPr lvl="1" eaLnBrk="1" hangingPunct="1">
              <a:lnSpc>
                <a:spcPct val="90000"/>
              </a:lnSpc>
            </a:pPr>
            <a:r>
              <a:rPr lang="el-GR" sz="2400" b="1" smtClean="0">
                <a:solidFill>
                  <a:srgbClr val="FFFF00"/>
                </a:solidFill>
              </a:rPr>
              <a:t>Καθαριότητα &amp; Ευκολία (5 ερωτήσεις)</a:t>
            </a:r>
          </a:p>
          <a:p>
            <a:pPr lvl="1" eaLnBrk="1" hangingPunct="1">
              <a:lnSpc>
                <a:spcPct val="90000"/>
              </a:lnSpc>
            </a:pPr>
            <a:r>
              <a:rPr lang="el-GR" sz="2400" b="1" smtClean="0">
                <a:solidFill>
                  <a:srgbClr val="FFFF00"/>
                </a:solidFill>
              </a:rPr>
              <a:t>Άνεση κατά την αναμονή και την εξέταση (3 ερωτήσεις)</a:t>
            </a:r>
          </a:p>
          <a:p>
            <a:pPr lvl="1" eaLnBrk="1" hangingPunct="1">
              <a:lnSpc>
                <a:spcPct val="90000"/>
              </a:lnSpc>
            </a:pPr>
            <a:r>
              <a:rPr lang="el-GR" sz="2400" b="1" smtClean="0">
                <a:solidFill>
                  <a:srgbClr val="FFFF00"/>
                </a:solidFill>
              </a:rPr>
              <a:t>Χρόνος ραντεβού (2 ερωτήσεις)</a:t>
            </a:r>
          </a:p>
          <a:p>
            <a:pPr lvl="1" eaLnBrk="1" hangingPunct="1">
              <a:lnSpc>
                <a:spcPct val="90000"/>
              </a:lnSpc>
            </a:pPr>
            <a:r>
              <a:rPr lang="el-GR" sz="2400" b="1" smtClean="0">
                <a:solidFill>
                  <a:srgbClr val="FFFF00"/>
                </a:solidFill>
              </a:rPr>
              <a:t>Άλλες που αφορούν εργαστηριακές εξετάσεις</a:t>
            </a:r>
            <a:endParaRPr lang="en-US" sz="2400" smtClean="0">
              <a:solidFill>
                <a:srgbClr val="FFFF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l-GR" b="1" smtClean="0">
                <a:solidFill>
                  <a:schemeClr val="bg1"/>
                </a:solidFill>
              </a:rPr>
              <a:t>Μέση Ικανοποίηση</a:t>
            </a:r>
            <a:r>
              <a:rPr lang="el-GR" b="1" smtClean="0">
                <a:solidFill>
                  <a:srgbClr val="FFCC00"/>
                </a:solidFill>
              </a:rPr>
              <a:t> </a:t>
            </a:r>
            <a:endParaRPr lang="en-US" b="1" smtClean="0">
              <a:solidFill>
                <a:srgbClr val="FFCC00"/>
              </a:solidFill>
            </a:endParaRPr>
          </a:p>
        </p:txBody>
      </p:sp>
      <p:graphicFrame>
        <p:nvGraphicFramePr>
          <p:cNvPr id="1026" name="Object 3"/>
          <p:cNvGraphicFramePr>
            <a:graphicFrameLocks noChangeAspect="1"/>
          </p:cNvGraphicFramePr>
          <p:nvPr/>
        </p:nvGraphicFramePr>
        <p:xfrm>
          <a:off x="0" y="1384300"/>
          <a:ext cx="9144000" cy="5473700"/>
        </p:xfrm>
        <a:graphic>
          <a:graphicData uri="http://schemas.openxmlformats.org/presentationml/2006/ole">
            <p:oleObj spid="_x0000_s1026" name="Chart" r:id="rId3" imgW="7573680" imgH="5676120" progId="MSGraph.Chart.8">
              <p:embed followColorScheme="full"/>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pPr eaLnBrk="1" hangingPunct="1"/>
            <a:r>
              <a:rPr lang="el-GR" sz="4000" b="1" smtClean="0">
                <a:solidFill>
                  <a:schemeClr val="bg1"/>
                </a:solidFill>
              </a:rPr>
              <a:t>Βιώματα του Χρήστη</a:t>
            </a:r>
            <a:endParaRPr lang="en-US" sz="4000" b="1" smtClean="0">
              <a:solidFill>
                <a:schemeClr val="bg1"/>
              </a:solidFill>
            </a:endParaRPr>
          </a:p>
        </p:txBody>
      </p:sp>
      <p:sp>
        <p:nvSpPr>
          <p:cNvPr id="7171" name="Rectangle 3"/>
          <p:cNvSpPr>
            <a:spLocks noGrp="1" noChangeArrowheads="1"/>
          </p:cNvSpPr>
          <p:nvPr>
            <p:ph type="body" idx="1"/>
          </p:nvPr>
        </p:nvSpPr>
        <p:spPr>
          <a:xfrm>
            <a:off x="685800" y="1447800"/>
            <a:ext cx="7848600" cy="4648200"/>
          </a:xfrm>
        </p:spPr>
        <p:txBody>
          <a:bodyPr/>
          <a:lstStyle/>
          <a:p>
            <a:pPr algn="just" eaLnBrk="1" hangingPunct="1">
              <a:lnSpc>
                <a:spcPct val="90000"/>
              </a:lnSpc>
            </a:pPr>
            <a:r>
              <a:rPr lang="el-GR" sz="2800" b="1" smtClean="0">
                <a:solidFill>
                  <a:srgbClr val="FFFF00"/>
                </a:solidFill>
              </a:rPr>
              <a:t>ΑΡΧΙΚΑ, ο χρήστης προσπαθεί να εξοικειωθεί με το περιβάλλον ή την εμπειρία που βιώνει</a:t>
            </a:r>
          </a:p>
          <a:p>
            <a:pPr algn="just" eaLnBrk="1" hangingPunct="1">
              <a:lnSpc>
                <a:spcPct val="90000"/>
              </a:lnSpc>
            </a:pPr>
            <a:r>
              <a:rPr lang="el-GR" sz="2800" b="1" smtClean="0">
                <a:solidFill>
                  <a:srgbClr val="FFFF00"/>
                </a:solidFill>
              </a:rPr>
              <a:t>Για τον λόγο αυτό αναγνωρίζει κάποιες προεξέχουσες </a:t>
            </a:r>
            <a:r>
              <a:rPr lang="el-GR" sz="2800" b="1" i="1" smtClean="0">
                <a:solidFill>
                  <a:srgbClr val="FFFF00"/>
                </a:solidFill>
              </a:rPr>
              <a:t>ΚΑΤΗΓΟΡΙΕΣ</a:t>
            </a:r>
            <a:r>
              <a:rPr lang="el-GR" sz="2800" b="1" smtClean="0">
                <a:solidFill>
                  <a:srgbClr val="FFFF00"/>
                </a:solidFill>
              </a:rPr>
              <a:t> </a:t>
            </a:r>
            <a:r>
              <a:rPr lang="en-US" sz="2800" b="1" smtClean="0">
                <a:solidFill>
                  <a:srgbClr val="FFFF00"/>
                </a:solidFill>
              </a:rPr>
              <a:t>(categories, </a:t>
            </a:r>
            <a:r>
              <a:rPr lang="el-GR" sz="2800" b="1" smtClean="0">
                <a:solidFill>
                  <a:srgbClr val="FFFF00"/>
                </a:solidFill>
              </a:rPr>
              <a:t>π.χ. το νοσηλευτικό προσωπικό) </a:t>
            </a:r>
          </a:p>
          <a:p>
            <a:pPr algn="just" eaLnBrk="1" hangingPunct="1">
              <a:lnSpc>
                <a:spcPct val="90000"/>
              </a:lnSpc>
            </a:pPr>
            <a:r>
              <a:rPr lang="el-GR" sz="2800" b="1" smtClean="0">
                <a:solidFill>
                  <a:srgbClr val="FFFF00"/>
                </a:solidFill>
              </a:rPr>
              <a:t>Οι κατηγορίες αυτές περιγράφουν συνολικά τη δομή της εμπειρίας</a:t>
            </a:r>
          </a:p>
          <a:p>
            <a:pPr algn="just" eaLnBrk="1" hangingPunct="1">
              <a:lnSpc>
                <a:spcPct val="90000"/>
              </a:lnSpc>
            </a:pPr>
            <a:r>
              <a:rPr lang="el-GR" sz="2800" b="1" smtClean="0">
                <a:solidFill>
                  <a:srgbClr val="FFFF00"/>
                </a:solidFill>
              </a:rPr>
              <a:t>ΚΑΤΟΠΙΝ, εντός των κατηγοριών, προσπαθεί να αναγνωρίσει τις προσδιοριστικές τους ΔΙΑΔΙΚΑΣΙΕΣ (</a:t>
            </a:r>
            <a:r>
              <a:rPr lang="en-US" sz="2800" b="1" smtClean="0">
                <a:solidFill>
                  <a:srgbClr val="FFFF00"/>
                </a:solidFill>
              </a:rPr>
              <a:t>processes, </a:t>
            </a:r>
            <a:r>
              <a:rPr lang="el-GR" sz="2800" b="1" smtClean="0">
                <a:solidFill>
                  <a:srgbClr val="FFFF00"/>
                </a:solidFill>
              </a:rPr>
              <a:t>π.χ. επικοινωνία, έγκαιρη ανταπόκριση, αποτελεσματικότητα)</a:t>
            </a:r>
            <a:endParaRPr lang="en-US" sz="2800" b="1" smtClean="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0"/>
            <a:ext cx="7772400" cy="1143000"/>
          </a:xfrm>
        </p:spPr>
        <p:txBody>
          <a:bodyPr/>
          <a:lstStyle/>
          <a:p>
            <a:pPr eaLnBrk="1" hangingPunct="1"/>
            <a:r>
              <a:rPr lang="el-GR" sz="4000" b="1" smtClean="0">
                <a:solidFill>
                  <a:schemeClr val="bg1"/>
                </a:solidFill>
              </a:rPr>
              <a:t>Βιώματα του Χρήστη</a:t>
            </a:r>
            <a:endParaRPr lang="en-US" sz="4000" b="1" smtClean="0">
              <a:solidFill>
                <a:schemeClr val="bg1"/>
              </a:solidFill>
            </a:endParaRPr>
          </a:p>
        </p:txBody>
      </p:sp>
      <p:sp>
        <p:nvSpPr>
          <p:cNvPr id="8195" name="Rectangle 3"/>
          <p:cNvSpPr>
            <a:spLocks noGrp="1" noChangeArrowheads="1"/>
          </p:cNvSpPr>
          <p:nvPr>
            <p:ph type="body" idx="1"/>
          </p:nvPr>
        </p:nvSpPr>
        <p:spPr>
          <a:xfrm>
            <a:off x="685800" y="1143000"/>
            <a:ext cx="7924800" cy="5334000"/>
          </a:xfrm>
        </p:spPr>
        <p:txBody>
          <a:bodyPr/>
          <a:lstStyle/>
          <a:p>
            <a:pPr algn="just" eaLnBrk="1" hangingPunct="1">
              <a:lnSpc>
                <a:spcPct val="90000"/>
              </a:lnSpc>
            </a:pPr>
            <a:r>
              <a:rPr lang="el-GR" sz="2800" b="1" smtClean="0">
                <a:solidFill>
                  <a:srgbClr val="FFFF00"/>
                </a:solidFill>
              </a:rPr>
              <a:t>ΤΕΛΟΣ, βάσει των διαδικασιών αυτών ο χρήστης θα αξιολογήσει συγκεκριμένες ιδιότητες ή χαρακτηριστικά των υπηρεσιών (</a:t>
            </a:r>
            <a:r>
              <a:rPr lang="en-US" sz="2800" b="1" smtClean="0">
                <a:solidFill>
                  <a:srgbClr val="FFFF00"/>
                </a:solidFill>
              </a:rPr>
              <a:t>service attributes, </a:t>
            </a:r>
            <a:r>
              <a:rPr lang="el-GR" sz="2800" b="1" smtClean="0">
                <a:solidFill>
                  <a:srgbClr val="FFFF00"/>
                </a:solidFill>
              </a:rPr>
              <a:t>π.χ. βιούμενος χρόνος ανταπόκρισης της νοσηλεύτριας στο κάλεσμα του ασθενή, ευγένεια του νοσηλευτικού προσωπικού, βοήθεια για την αντιμετώπιση του πόνου</a:t>
            </a:r>
            <a:r>
              <a:rPr lang="en-US" sz="2800" b="1" smtClean="0">
                <a:solidFill>
                  <a:srgbClr val="FFFF00"/>
                </a:solidFill>
              </a:rPr>
              <a:t>)</a:t>
            </a:r>
            <a:endParaRPr lang="el-GR" sz="2800" b="1" smtClean="0">
              <a:solidFill>
                <a:srgbClr val="FFFF00"/>
              </a:solidFill>
            </a:endParaRPr>
          </a:p>
          <a:p>
            <a:pPr algn="just" eaLnBrk="1" hangingPunct="1">
              <a:lnSpc>
                <a:spcPct val="90000"/>
              </a:lnSpc>
            </a:pPr>
            <a:r>
              <a:rPr lang="el-GR" sz="2800" b="1" smtClean="0">
                <a:solidFill>
                  <a:srgbClr val="FFFF00"/>
                </a:solidFill>
              </a:rPr>
              <a:t>Τα παραπάνω είναι σημαντικά λ.χ. για τον τρόπο παρουσίασης των ερωτήσεων ικανοποίησης στους χρήστες (δηλ. πρέπει να γίνει βάσει των κατηγοριών για να βοηθηθεί η ανάκληση πληροφοριών)</a:t>
            </a:r>
            <a:endParaRPr lang="en-US" sz="2800" b="1"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lstStyle/>
          <a:p>
            <a:pPr eaLnBrk="1" hangingPunct="1"/>
            <a:r>
              <a:rPr lang="el-GR" sz="4000" b="1" smtClean="0">
                <a:solidFill>
                  <a:schemeClr val="bg1"/>
                </a:solidFill>
              </a:rPr>
              <a:t>Διαδικασία Εκδήλωσης της Ικανοποίησης ή Δυσαρέσκειας</a:t>
            </a:r>
            <a:endParaRPr lang="en-US" sz="4000" b="1" smtClean="0">
              <a:solidFill>
                <a:schemeClr val="bg1"/>
              </a:solidFill>
            </a:endParaRPr>
          </a:p>
        </p:txBody>
      </p:sp>
      <p:sp>
        <p:nvSpPr>
          <p:cNvPr id="9219" name="Rectangle 3"/>
          <p:cNvSpPr>
            <a:spLocks noGrp="1" noChangeArrowheads="1"/>
          </p:cNvSpPr>
          <p:nvPr>
            <p:ph type="body" idx="1"/>
          </p:nvPr>
        </p:nvSpPr>
        <p:spPr>
          <a:xfrm>
            <a:off x="685800" y="1752600"/>
            <a:ext cx="8229600" cy="4419600"/>
          </a:xfrm>
        </p:spPr>
        <p:txBody>
          <a:bodyPr/>
          <a:lstStyle/>
          <a:p>
            <a:pPr algn="just" eaLnBrk="1" hangingPunct="1"/>
            <a:r>
              <a:rPr lang="el-GR" b="1" dirty="0" smtClean="0">
                <a:solidFill>
                  <a:srgbClr val="FFFF00"/>
                </a:solidFill>
              </a:rPr>
              <a:t>Η συνολική ικανοποίηση διαμορφώνεται </a:t>
            </a:r>
          </a:p>
          <a:p>
            <a:pPr lvl="1" algn="just" eaLnBrk="1" hangingPunct="1"/>
            <a:r>
              <a:rPr lang="el-GR" b="1" dirty="0" smtClean="0">
                <a:solidFill>
                  <a:srgbClr val="FFFF00"/>
                </a:solidFill>
              </a:rPr>
              <a:t>από επαφές με ΕΠΙΜΕΡΟΥΣ ΥΠΗΡΕΣΙΕΣ (λ.χ. επαφή με νοσηλευτές) </a:t>
            </a:r>
          </a:p>
          <a:p>
            <a:pPr lvl="1" algn="just" eaLnBrk="1" hangingPunct="1"/>
            <a:r>
              <a:rPr lang="el-GR" b="1" dirty="0" smtClean="0">
                <a:solidFill>
                  <a:srgbClr val="FFFF00"/>
                </a:solidFill>
              </a:rPr>
              <a:t>οι οποίες αξιολογούνται με βάση τα ΧΑΡΑΚΤΗΡΙΣΤΙΚΑ ΓΝΩΡΙΣΜΑΤΑ τους (λ.χ. ταχύτητα ανταπόκρισης, ευγένεια)</a:t>
            </a:r>
          </a:p>
          <a:p>
            <a:pPr lvl="1" algn="just" eaLnBrk="1" hangingPunct="1"/>
            <a:r>
              <a:rPr lang="el-GR" b="1" dirty="0" smtClean="0">
                <a:solidFill>
                  <a:srgbClr val="FFFF00"/>
                </a:solidFill>
              </a:rPr>
              <a:t>τα οποία αξιολογεί ο χρήστης βάσει θετικών ή αρνητικών ΓΕΓΟΝΟΤΩΝ που έλαβαν χώρα κατά </a:t>
            </a:r>
            <a:r>
              <a:rPr lang="el-GR" b="1" smtClean="0">
                <a:solidFill>
                  <a:srgbClr val="FFFF00"/>
                </a:solidFill>
              </a:rPr>
              <a:t>την </a:t>
            </a:r>
            <a:r>
              <a:rPr lang="el-GR" b="1" smtClean="0">
                <a:solidFill>
                  <a:srgbClr val="FFFF00"/>
                </a:solidFill>
              </a:rPr>
              <a:t>επαφή</a:t>
            </a:r>
            <a:endParaRPr lang="el-GR" b="1" dirty="0"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sz="4000" b="1" smtClean="0">
                <a:solidFill>
                  <a:schemeClr val="bg1"/>
                </a:solidFill>
              </a:rPr>
              <a:t>Διαδικασία Αξιολόγησης κάθε Χαρακτηριστικού Γνωρίσματος</a:t>
            </a:r>
            <a:endParaRPr lang="en-US" sz="4000" b="1" smtClean="0">
              <a:solidFill>
                <a:schemeClr val="bg1"/>
              </a:solidFill>
            </a:endParaRPr>
          </a:p>
        </p:txBody>
      </p:sp>
      <p:sp>
        <p:nvSpPr>
          <p:cNvPr id="10243" name="Rectangle 3"/>
          <p:cNvSpPr>
            <a:spLocks noGrp="1" noChangeArrowheads="1"/>
          </p:cNvSpPr>
          <p:nvPr>
            <p:ph type="body" idx="1"/>
          </p:nvPr>
        </p:nvSpPr>
        <p:spPr/>
        <p:txBody>
          <a:bodyPr/>
          <a:lstStyle/>
          <a:p>
            <a:pPr algn="just" eaLnBrk="1" hangingPunct="1"/>
            <a:r>
              <a:rPr lang="el-GR" sz="2800" b="1" smtClean="0">
                <a:solidFill>
                  <a:srgbClr val="FFFF00"/>
                </a:solidFill>
              </a:rPr>
              <a:t>Η αξιολόγηση κάθε χαρακτηριστικού γνωρίσματος (π.χ. η αξιολόγηση ευγένειας νοσηλευτών) είναι ένας σταθμικός μέσος θετικών (π.χ. ΘΓ1) και αρνητικών (π.χ. ΑΓ1) γεγονότων, με βάρη στάθμισης τη σημασία που αποδίδει ο ασθενής σε κάθε γεγονός (σ):</a:t>
            </a:r>
          </a:p>
          <a:p>
            <a:pPr algn="ctr" eaLnBrk="1" hangingPunct="1">
              <a:buFontTx/>
              <a:buNone/>
            </a:pPr>
            <a:r>
              <a:rPr lang="el-GR" sz="2800" b="1" smtClean="0">
                <a:solidFill>
                  <a:srgbClr val="FFFF00"/>
                </a:solidFill>
              </a:rPr>
              <a:t>	ΑΞΙΟΛΟΓΗΣΗ ΕΥΓΕΝΕΙΑΣ ΝΟΣΗΛΕΥΤΩΝ  = σ1 * ΘΓ1 + σ2 * ΑΓ1 </a:t>
            </a:r>
          </a:p>
          <a:p>
            <a:pPr algn="just" eaLnBrk="1" hangingPunct="1">
              <a:buFontTx/>
              <a:buNone/>
            </a:pPr>
            <a:r>
              <a:rPr lang="el-GR" sz="2800" b="1" smtClean="0">
                <a:solidFill>
                  <a:srgbClr val="FFFF00"/>
                </a:solidFill>
              </a:rPr>
              <a:t> όπου σ1, σ2 τα βάρη (π.χ. σ1 = 0,2 και σ2 = 0,8)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a:lstStyle/>
          <a:p>
            <a:pPr eaLnBrk="1" hangingPunct="1"/>
            <a:r>
              <a:rPr lang="el-GR" sz="4000" b="1" smtClean="0">
                <a:solidFill>
                  <a:schemeClr val="bg1"/>
                </a:solidFill>
              </a:rPr>
              <a:t>Διαδικασία Αξιολόγησης κάθε Επιμέρους Υπηρεσίας</a:t>
            </a:r>
            <a:endParaRPr lang="en-US" sz="4000" b="1" smtClean="0">
              <a:solidFill>
                <a:schemeClr val="bg1"/>
              </a:solidFill>
            </a:endParaRPr>
          </a:p>
        </p:txBody>
      </p:sp>
      <p:sp>
        <p:nvSpPr>
          <p:cNvPr id="11267" name="Rectangle 3"/>
          <p:cNvSpPr>
            <a:spLocks noGrp="1" noChangeArrowheads="1"/>
          </p:cNvSpPr>
          <p:nvPr>
            <p:ph type="body" idx="1"/>
          </p:nvPr>
        </p:nvSpPr>
        <p:spPr>
          <a:xfrm>
            <a:off x="685800" y="1371600"/>
            <a:ext cx="7772400" cy="5257800"/>
          </a:xfrm>
        </p:spPr>
        <p:txBody>
          <a:bodyPr/>
          <a:lstStyle/>
          <a:p>
            <a:pPr algn="just" eaLnBrk="1" hangingPunct="1">
              <a:lnSpc>
                <a:spcPct val="90000"/>
              </a:lnSpc>
            </a:pPr>
            <a:r>
              <a:rPr lang="el-GR" sz="2800" b="1" smtClean="0">
                <a:solidFill>
                  <a:srgbClr val="FFFF00"/>
                </a:solidFill>
              </a:rPr>
              <a:t>Η αξιολόγηση κάθε επιμέρους υπηρεσίας (π.χ. η αξιολόγηση του έργου των νοσηλευτών) είναι ένας σταθμικός μέσος των αξιολογήσεων όλων των χαρακτηριστικών γνωρισμάτων που σχετίζονται με την επιμέρους υπηρεσία, με βάρη στάθμισης τη σημασία που αποδίδει ο ασθενής σε κάθε χαρακτηριστικό γνώρισμα (κ):</a:t>
            </a:r>
          </a:p>
          <a:p>
            <a:pPr algn="ctr" eaLnBrk="1" hangingPunct="1">
              <a:lnSpc>
                <a:spcPct val="90000"/>
              </a:lnSpc>
              <a:buFontTx/>
              <a:buNone/>
            </a:pPr>
            <a:r>
              <a:rPr lang="el-GR" sz="2800" b="1" smtClean="0">
                <a:solidFill>
                  <a:srgbClr val="FFFF00"/>
                </a:solidFill>
              </a:rPr>
              <a:t>	ΑΞΙΟΛΟΓΗΣΗ ΝΟΣΗΛΕΥΤΩΝ = κ1 * Αξιολόγηση Ευγένειας Νοσηλευτών + κ2 * Αξιολόγηση Βαθμού Ανταπόκρισης Νοσηλευτών + κ3 * Αξιολόγηση Εξυπηρετικότητας Νοσηλευτών</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rgbClr val="00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44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5669</TotalTime>
  <Words>2657</Words>
  <Application>Microsoft Office PowerPoint</Application>
  <PresentationFormat>Προβολή στην οθόνη (4:3)</PresentationFormat>
  <Paragraphs>277</Paragraphs>
  <Slides>49</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49</vt:i4>
      </vt:variant>
    </vt:vector>
  </HeadingPairs>
  <TitlesOfParts>
    <vt:vector size="51" baseType="lpstr">
      <vt:lpstr>Default Design</vt:lpstr>
      <vt:lpstr>Chart</vt:lpstr>
      <vt:lpstr>Η ικανοποίηση των ασθενών και η μέτρησή της</vt:lpstr>
      <vt:lpstr>Ωφέλειες από την Εκπόνηση Μελετών Ικανοποίησης</vt:lpstr>
      <vt:lpstr>Η Σημασία των «Εκπλήξεων» </vt:lpstr>
      <vt:lpstr>Ορισμός της «Ικανοποίησης»</vt:lpstr>
      <vt:lpstr>Βιώματα του Χρήστη</vt:lpstr>
      <vt:lpstr>Βιώματα του Χρήστη</vt:lpstr>
      <vt:lpstr>Διαδικασία Εκδήλωσης της Ικανοποίησης ή Δυσαρέσκειας</vt:lpstr>
      <vt:lpstr>Διαδικασία Αξιολόγησης κάθε Χαρακτηριστικού Γνωρίσματος</vt:lpstr>
      <vt:lpstr>Διαδικασία Αξιολόγησης κάθε Επιμέρους Υπηρεσίας</vt:lpstr>
      <vt:lpstr>Διαδικασία Έκφρασης της Ικανοποίησης και Αξιολόγησης της Ποιότητας</vt:lpstr>
      <vt:lpstr>Αξιολόγηση Ικανοποίησης ή Ποιότητας;</vt:lpstr>
      <vt:lpstr>Αξιολόγηση Ικανοποίησης ή Ποιότητας (Εμπειρίας); </vt:lpstr>
      <vt:lpstr>Προβλήματα με μελέτες ικανοποίησης</vt:lpstr>
      <vt:lpstr>Προβλήματα με μελέτες ικανοποίησης</vt:lpstr>
      <vt:lpstr>Patient Experiences?</vt:lpstr>
      <vt:lpstr>Εμπειρική Διερεύνηση</vt:lpstr>
      <vt:lpstr>  Επιλογή Ερωτήσεων  </vt:lpstr>
      <vt:lpstr>Επιλογή Ερωτήσεων</vt:lpstr>
      <vt:lpstr>Είδη Πληροφόρησης</vt:lpstr>
      <vt:lpstr>Διατύπωση Ερωτήσεων</vt:lpstr>
      <vt:lpstr>Διατύπωση Ερωτήσεων</vt:lpstr>
      <vt:lpstr>Διατύπωση Ερωτήσεων</vt:lpstr>
      <vt:lpstr>Προέλεγχος Ερωτηματολογίου</vt:lpstr>
      <vt:lpstr>Προέλεγχος Ερωτηματολογίου</vt:lpstr>
      <vt:lpstr>Προέλεγχος Ερωτηματολογίου</vt:lpstr>
      <vt:lpstr>Προέλεγχος Ερωτηματολογίου</vt:lpstr>
      <vt:lpstr>Προέλεγχος Ερωτηματολογίου</vt:lpstr>
      <vt:lpstr>Μέθοδοι Προελέγχου</vt:lpstr>
      <vt:lpstr>Μέθοδοι Προελέγχου</vt:lpstr>
      <vt:lpstr>Δειγματοληψία</vt:lpstr>
      <vt:lpstr>Μέθοδοι Διεξαγωγής της Έρευνας</vt:lpstr>
      <vt:lpstr>Σφάλματα Μέτρησης</vt:lpstr>
      <vt:lpstr>Σφάλματα Μέτρησης</vt:lpstr>
      <vt:lpstr>Σφάλματα Μέτρησης</vt:lpstr>
      <vt:lpstr>Σφάλματα Μέτρησης</vt:lpstr>
      <vt:lpstr>Αξιοπιστία</vt:lpstr>
      <vt:lpstr>Εγκυρότητα</vt:lpstr>
      <vt:lpstr>Διαφάνεια 38</vt:lpstr>
      <vt:lpstr>Εξασφάλιση Αξιοπιστίας και Εγκυρότητας</vt:lpstr>
      <vt:lpstr>Εξασφάλιση Αξιοπιστίας και Εγκυρότητας</vt:lpstr>
      <vt:lpstr>Εξασφάλιση Αξιοπιστίας και Εγκυρότητας</vt:lpstr>
      <vt:lpstr>Εξασφάλιση Αξιοπιστίας και Εγκυρότητας</vt:lpstr>
      <vt:lpstr>Εξασφάλιση Αξιοπιστίας και Εγκυρότητας</vt:lpstr>
      <vt:lpstr>Ικανοποίηση στα νοσοκομεία Βέροιας και Σερρών</vt:lpstr>
      <vt:lpstr>Ικανοποίηση στα νοσοκομεία Βέροιας και Σερρών</vt:lpstr>
      <vt:lpstr>Ικανοποίηση στα νοσοκομεία Βέροιας και Σερρών</vt:lpstr>
      <vt:lpstr>Ικανοποίηση στα νοσοκομεία Βέροιας και Σερρών</vt:lpstr>
      <vt:lpstr>Ικανοποίηση στα νοσοκομεία Βέροιας και Σερρών</vt:lpstr>
      <vt:lpstr>Μέση Ικανοποίηση </vt:lpstr>
    </vt:vector>
  </TitlesOfParts>
  <Company>NHLBI-LCE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ealetra</dc:creator>
  <cp:lastModifiedBy>user</cp:lastModifiedBy>
  <cp:revision>236</cp:revision>
  <dcterms:created xsi:type="dcterms:W3CDTF">2003-03-22T16:21:06Z</dcterms:created>
  <dcterms:modified xsi:type="dcterms:W3CDTF">2022-03-18T07:36:20Z</dcterms:modified>
</cp:coreProperties>
</file>