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59" r:id="rId3"/>
    <p:sldId id="354" r:id="rId4"/>
    <p:sldId id="367" r:id="rId5"/>
    <p:sldId id="296" r:id="rId6"/>
    <p:sldId id="298" r:id="rId7"/>
    <p:sldId id="364" r:id="rId8"/>
    <p:sldId id="299" r:id="rId9"/>
    <p:sldId id="319" r:id="rId10"/>
    <p:sldId id="300" r:id="rId11"/>
    <p:sldId id="304" r:id="rId12"/>
    <p:sldId id="302" r:id="rId13"/>
    <p:sldId id="301" r:id="rId14"/>
    <p:sldId id="361" r:id="rId15"/>
    <p:sldId id="303" r:id="rId16"/>
    <p:sldId id="306" r:id="rId17"/>
    <p:sldId id="330" r:id="rId18"/>
    <p:sldId id="308" r:id="rId19"/>
    <p:sldId id="362" r:id="rId20"/>
    <p:sldId id="309" r:id="rId21"/>
    <p:sldId id="310" r:id="rId22"/>
    <p:sldId id="331" r:id="rId23"/>
    <p:sldId id="311" r:id="rId24"/>
    <p:sldId id="353" r:id="rId25"/>
    <p:sldId id="323" r:id="rId26"/>
    <p:sldId id="313" r:id="rId27"/>
    <p:sldId id="334" r:id="rId28"/>
    <p:sldId id="314" r:id="rId29"/>
    <p:sldId id="315" r:id="rId30"/>
    <p:sldId id="365" r:id="rId31"/>
    <p:sldId id="366" r:id="rId32"/>
    <p:sldId id="320" r:id="rId33"/>
    <p:sldId id="318" r:id="rId34"/>
    <p:sldId id="324" r:id="rId35"/>
    <p:sldId id="321" r:id="rId36"/>
    <p:sldId id="325" r:id="rId37"/>
    <p:sldId id="326" r:id="rId38"/>
    <p:sldId id="327" r:id="rId39"/>
    <p:sldId id="332" r:id="rId40"/>
    <p:sldId id="337" r:id="rId41"/>
    <p:sldId id="363" r:id="rId42"/>
    <p:sldId id="335" r:id="rId43"/>
    <p:sldId id="338" r:id="rId44"/>
    <p:sldId id="339" r:id="rId45"/>
    <p:sldId id="336" r:id="rId46"/>
    <p:sldId id="341" r:id="rId47"/>
    <p:sldId id="343" r:id="rId48"/>
    <p:sldId id="344" r:id="rId49"/>
    <p:sldId id="352" r:id="rId50"/>
    <p:sldId id="346" r:id="rId51"/>
    <p:sldId id="347" r:id="rId52"/>
    <p:sldId id="349" r:id="rId53"/>
    <p:sldId id="368" r:id="rId54"/>
    <p:sldId id="369" r:id="rId55"/>
    <p:sldId id="350" r:id="rId56"/>
    <p:sldId id="351" r:id="rId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2" autoAdjust="0"/>
    <p:restoredTop sz="99834" autoAdjust="0"/>
  </p:normalViewPr>
  <p:slideViewPr>
    <p:cSldViewPr>
      <p:cViewPr varScale="1">
        <p:scale>
          <a:sx n="116" d="100"/>
          <a:sy n="116" d="100"/>
        </p:scale>
        <p:origin x="-1812" y="-114"/>
      </p:cViewPr>
      <p:guideLst>
        <p:guide orient="horz" pos="2160"/>
        <p:guide pos="2880"/>
      </p:guideLst>
    </p:cSldViewPr>
  </p:slideViewPr>
  <p:outlineViewPr>
    <p:cViewPr>
      <p:scale>
        <a:sx n="33" d="100"/>
        <a:sy n="33" d="100"/>
      </p:scale>
      <p:origin x="0" y="69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64E58-6B87-408C-BB53-3BAA4B53EFE2}" type="datetimeFigureOut">
              <a:rPr lang="el-GR" smtClean="0"/>
              <a:pPr/>
              <a:t>23/5/2025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6AD6A-0574-42BB-9D9A-CE759067752F}" type="slidenum">
              <a:rPr lang="el-GR" smtClean="0"/>
              <a:pPr/>
              <a:t>‹#›</a:t>
            </a:fld>
            <a:endParaRPr lang="el-GR"/>
          </a:p>
        </p:txBody>
      </p:sp>
    </p:spTree>
    <p:extLst>
      <p:ext uri="{BB962C8B-B14F-4D97-AF65-F5344CB8AC3E}">
        <p14:creationId xmlns="" xmlns:p14="http://schemas.microsoft.com/office/powerpoint/2010/main" val="394082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Επιτεύγματα</a:t>
            </a:r>
            <a:r>
              <a:rPr lang="el-GR" baseline="0" dirty="0" smtClean="0"/>
              <a:t> – αφορά στην αυτοπραγμάτωση του ατόμου. Η ικανοποίηση από το αίσθημα πληρότητας που δημιουργείται ως ακόλουθο της αυτοπραγμάτωσης είναι υψηλή.</a:t>
            </a:r>
            <a:endParaRPr lang="el-GR" dirty="0"/>
          </a:p>
        </p:txBody>
      </p:sp>
      <p:sp>
        <p:nvSpPr>
          <p:cNvPr id="4" name="Slide Number Placeholder 3"/>
          <p:cNvSpPr>
            <a:spLocks noGrp="1"/>
          </p:cNvSpPr>
          <p:nvPr>
            <p:ph type="sldNum" sz="quarter" idx="10"/>
          </p:nvPr>
        </p:nvSpPr>
        <p:spPr/>
        <p:txBody>
          <a:bodyPr/>
          <a:lstStyle/>
          <a:p>
            <a:fld id="{68C6AD6A-0574-42BB-9D9A-CE759067752F}" type="slidenum">
              <a:rPr lang="el-GR" smtClean="0"/>
              <a:pPr/>
              <a:t>43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baseline="0" dirty="0" smtClean="0"/>
          </a:p>
        </p:txBody>
      </p:sp>
      <p:sp>
        <p:nvSpPr>
          <p:cNvPr id="4" name="Slide Number Placeholder 3"/>
          <p:cNvSpPr>
            <a:spLocks noGrp="1"/>
          </p:cNvSpPr>
          <p:nvPr>
            <p:ph type="sldNum" sz="quarter" idx="10"/>
          </p:nvPr>
        </p:nvSpPr>
        <p:spPr/>
        <p:txBody>
          <a:bodyPr/>
          <a:lstStyle/>
          <a:p>
            <a:fld id="{68C6AD6A-0574-42BB-9D9A-CE759067752F}" type="slidenum">
              <a:rPr lang="el-GR" smtClean="0"/>
              <a:pPr/>
              <a:t>47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baseline="0" dirty="0" smtClean="0"/>
          </a:p>
        </p:txBody>
      </p:sp>
      <p:sp>
        <p:nvSpPr>
          <p:cNvPr id="4" name="Slide Number Placeholder 3"/>
          <p:cNvSpPr>
            <a:spLocks noGrp="1"/>
          </p:cNvSpPr>
          <p:nvPr>
            <p:ph type="sldNum" sz="quarter" idx="10"/>
          </p:nvPr>
        </p:nvSpPr>
        <p:spPr/>
        <p:txBody>
          <a:bodyPr/>
          <a:lstStyle/>
          <a:p>
            <a:fld id="{68C6AD6A-0574-42BB-9D9A-CE759067752F}" type="slidenum">
              <a:rPr lang="el-GR" smtClean="0"/>
              <a:pPr/>
              <a:t>51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B9C32BD-A813-41C6-A06B-6F1CE184D3B7}" type="datetimeFigureOut">
              <a:rPr lang="el-GR" smtClean="0"/>
              <a:pPr/>
              <a:t>23/5/2025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B9C32BD-A813-41C6-A06B-6F1CE184D3B7}" type="datetimeFigureOut">
              <a:rPr lang="el-GR" smtClean="0"/>
              <a:pPr/>
              <a:t>23/5/2025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B9C32BD-A813-41C6-A06B-6F1CE184D3B7}" type="datetimeFigureOut">
              <a:rPr lang="el-GR" smtClean="0"/>
              <a:pPr/>
              <a:t>23/5/2025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B9C32BD-A813-41C6-A06B-6F1CE184D3B7}" type="datetimeFigureOut">
              <a:rPr lang="el-GR" smtClean="0"/>
              <a:pPr/>
              <a:t>23/5/2025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9C32BD-A813-41C6-A06B-6F1CE184D3B7}" type="datetimeFigureOut">
              <a:rPr lang="el-GR" smtClean="0"/>
              <a:pPr/>
              <a:t>23/5/2025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B9C32BD-A813-41C6-A06B-6F1CE184D3B7}" type="datetimeFigureOut">
              <a:rPr lang="el-GR" smtClean="0"/>
              <a:pPr/>
              <a:t>23/5/2025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B9C32BD-A813-41C6-A06B-6F1CE184D3B7}" type="datetimeFigureOut">
              <a:rPr lang="el-GR" smtClean="0"/>
              <a:pPr/>
              <a:t>23/5/2025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B9C32BD-A813-41C6-A06B-6F1CE184D3B7}" type="datetimeFigureOut">
              <a:rPr lang="el-GR" smtClean="0"/>
              <a:pPr/>
              <a:t>23/5/2025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C32BD-A813-41C6-A06B-6F1CE184D3B7}" type="datetimeFigureOut">
              <a:rPr lang="el-GR" smtClean="0"/>
              <a:pPr/>
              <a:t>23/5/2025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C32BD-A813-41C6-A06B-6F1CE184D3B7}" type="datetimeFigureOut">
              <a:rPr lang="el-GR" smtClean="0"/>
              <a:pPr/>
              <a:t>23/5/2025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C32BD-A813-41C6-A06B-6F1CE184D3B7}" type="datetimeFigureOut">
              <a:rPr lang="el-GR" smtClean="0"/>
              <a:pPr/>
              <a:t>23/5/2025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16C2AA-6134-46BF-B9DC-BFBEA0E3E43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C32BD-A813-41C6-A06B-6F1CE184D3B7}" type="datetimeFigureOut">
              <a:rPr lang="el-GR" smtClean="0"/>
              <a:pPr/>
              <a:t>23/5/2025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6C2AA-6134-46BF-B9DC-BFBEA0E3E43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Best Job in the World’ Campaign Turns Simple Idea Into Huge Success.jpg"/>
          <p:cNvPicPr>
            <a:picLocks noChangeAspect="1" noChangeArrowheads="1"/>
          </p:cNvPicPr>
          <p:nvPr/>
        </p:nvPicPr>
        <p:blipFill>
          <a:blip r:embed="rId2" cstate="print"/>
          <a:srcRect/>
          <a:stretch>
            <a:fillRect/>
          </a:stretch>
        </p:blipFill>
        <p:spPr bwMode="auto">
          <a:xfrm>
            <a:off x="5148064" y="404664"/>
            <a:ext cx="3240360" cy="4873641"/>
          </a:xfrm>
          <a:prstGeom prst="rect">
            <a:avLst/>
          </a:prstGeom>
          <a:noFill/>
        </p:spPr>
      </p:pic>
      <p:sp>
        <p:nvSpPr>
          <p:cNvPr id="2" name="Title 1"/>
          <p:cNvSpPr>
            <a:spLocks noGrp="1"/>
          </p:cNvSpPr>
          <p:nvPr>
            <p:ph type="ctrTitle"/>
          </p:nvPr>
        </p:nvSpPr>
        <p:spPr>
          <a:xfrm>
            <a:off x="395536" y="2636912"/>
            <a:ext cx="4680520" cy="1440160"/>
          </a:xfrm>
        </p:spPr>
        <p:txBody>
          <a:bodyPr>
            <a:noAutofit/>
          </a:bodyPr>
          <a:lstStyle/>
          <a:p>
            <a:r>
              <a:rPr lang="el-GR" sz="5400" b="1" dirty="0" smtClean="0">
                <a:solidFill>
                  <a:srgbClr val="FF0000"/>
                </a:solidFill>
              </a:rPr>
              <a:t>ΠΑΡΑΚΙΝΗΣΗ ΠΡΟΣΩΠΙΚΟΥ</a:t>
            </a:r>
            <a:endParaRPr lang="el-GR" sz="5400" b="1" dirty="0">
              <a:solidFill>
                <a:srgbClr val="FF0000"/>
              </a:solidFill>
            </a:endParaRPr>
          </a:p>
        </p:txBody>
      </p:sp>
      <p:sp>
        <p:nvSpPr>
          <p:cNvPr id="3" name="Subtitle 2"/>
          <p:cNvSpPr>
            <a:spLocks noGrp="1"/>
          </p:cNvSpPr>
          <p:nvPr>
            <p:ph type="subTitle" idx="1"/>
          </p:nvPr>
        </p:nvSpPr>
        <p:spPr>
          <a:xfrm>
            <a:off x="755576" y="5157192"/>
            <a:ext cx="7920880" cy="1368152"/>
          </a:xfrm>
        </p:spPr>
        <p:txBody>
          <a:bodyPr>
            <a:normAutofit fontScale="92500" lnSpcReduction="20000"/>
          </a:bodyPr>
          <a:lstStyle/>
          <a:p>
            <a:pPr algn="l"/>
            <a:endParaRPr lang="en-US" sz="2800" dirty="0" smtClean="0">
              <a:solidFill>
                <a:schemeClr val="tx1"/>
              </a:solidFill>
            </a:endParaRPr>
          </a:p>
          <a:p>
            <a:r>
              <a:rPr lang="el-GR" sz="2000" dirty="0" smtClean="0">
                <a:solidFill>
                  <a:schemeClr val="tx1"/>
                </a:solidFill>
              </a:rPr>
              <a:t>ΔΙΟΙΚΗΣΗ ΜΟΝΑΔΩΝ ΥΓΕΙΑΣ</a:t>
            </a:r>
          </a:p>
          <a:p>
            <a:r>
              <a:rPr lang="el-GR" sz="2000" dirty="0" smtClean="0">
                <a:solidFill>
                  <a:schemeClr val="tx1"/>
                </a:solidFill>
              </a:rPr>
              <a:t>ΤΜΗΜΑ ΟΡΓΑΝΩΣΗΣ ΚΑΙ ΔΙΟΙΚΗΣΗΣ ΕΠΙΧΕΙΡΗΣΕΩΝ</a:t>
            </a:r>
          </a:p>
          <a:p>
            <a:r>
              <a:rPr lang="el-GR" sz="2000" dirty="0" smtClean="0">
                <a:solidFill>
                  <a:schemeClr val="tx1"/>
                </a:solidFill>
              </a:rPr>
              <a:t>(Η’ Εξάμηνο)</a:t>
            </a:r>
          </a:p>
          <a:p>
            <a:endParaRPr lang="el-GR" sz="2400" dirty="0" smtClean="0"/>
          </a:p>
        </p:txBody>
      </p:sp>
      <p:pic>
        <p:nvPicPr>
          <p:cNvPr id="4" name="Picture 2" descr="C:\Users\Fenia\Desktop\university_logo.jpg"/>
          <p:cNvPicPr>
            <a:picLocks noChangeAspect="1" noChangeArrowheads="1"/>
          </p:cNvPicPr>
          <p:nvPr/>
        </p:nvPicPr>
        <p:blipFill>
          <a:blip r:embed="rId3" cstate="print"/>
          <a:srcRect/>
          <a:stretch>
            <a:fillRect/>
          </a:stretch>
        </p:blipFill>
        <p:spPr bwMode="auto">
          <a:xfrm>
            <a:off x="0" y="0"/>
            <a:ext cx="2339752" cy="17661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Title 1"/>
          <p:cNvSpPr>
            <a:spLocks noGrp="1"/>
          </p:cNvSpPr>
          <p:nvPr>
            <p:ph type="title"/>
          </p:nvPr>
        </p:nvSpPr>
        <p:spPr>
          <a:xfrm>
            <a:off x="457200" y="274638"/>
            <a:ext cx="8229600" cy="1143000"/>
          </a:xfrm>
        </p:spPr>
        <p:txBody>
          <a:bodyPr>
            <a:normAutofit fontScale="90000"/>
          </a:bodyPr>
          <a:lstStyle/>
          <a:p>
            <a:r>
              <a:rPr lang="el-GR" dirty="0" smtClean="0"/>
              <a:t>ΠΩΣ ΠΑΡΑΚΙΝΕΙΣ ΤΟΥΣ ΕΡΓΑΖΟΜΕΝΟΥΣ;</a:t>
            </a:r>
            <a:endParaRPr lang="el-GR" dirty="0"/>
          </a:p>
        </p:txBody>
      </p:sp>
      <p:sp>
        <p:nvSpPr>
          <p:cNvPr id="8" name="TextBox 7"/>
          <p:cNvSpPr txBox="1"/>
          <p:nvPr/>
        </p:nvSpPr>
        <p:spPr>
          <a:xfrm>
            <a:off x="539552" y="2060848"/>
            <a:ext cx="4104456" cy="1631216"/>
          </a:xfrm>
          <a:prstGeom prst="rect">
            <a:avLst/>
          </a:prstGeom>
          <a:solidFill>
            <a:schemeClr val="accent1">
              <a:lumMod val="40000"/>
              <a:lumOff val="60000"/>
            </a:schemeClr>
          </a:solidFill>
        </p:spPr>
        <p:txBody>
          <a:bodyPr wrap="square" rtlCol="0">
            <a:spAutoFit/>
          </a:bodyPr>
          <a:lstStyle/>
          <a:p>
            <a:r>
              <a:rPr lang="el-GR" sz="2000" dirty="0" smtClean="0"/>
              <a:t>Πρέπει να τους ενδιαφέρουν…</a:t>
            </a:r>
          </a:p>
          <a:p>
            <a:pPr marL="363538">
              <a:buFont typeface="Arial" pitchFamily="34" charset="0"/>
              <a:buChar char="•"/>
            </a:pPr>
            <a:r>
              <a:rPr lang="el-GR" sz="2000" dirty="0" smtClean="0"/>
              <a:t> να καλύπτουν τις ανάγκες τους</a:t>
            </a:r>
          </a:p>
          <a:p>
            <a:pPr marL="363538">
              <a:buFont typeface="Arial" pitchFamily="34" charset="0"/>
              <a:buChar char="•"/>
            </a:pPr>
            <a:r>
              <a:rPr lang="el-GR" sz="2000" dirty="0" smtClean="0"/>
              <a:t> να τους ολοκληρώνουν</a:t>
            </a:r>
            <a:endParaRPr lang="el-GR" sz="2000" b="1" dirty="0" smtClean="0"/>
          </a:p>
          <a:p>
            <a:pPr marL="363538"/>
            <a:r>
              <a:rPr lang="el-GR" sz="2000" b="1" dirty="0" smtClean="0"/>
              <a:t>Θεωρίες του περιεχομένου/της ανάγκης</a:t>
            </a:r>
          </a:p>
        </p:txBody>
      </p:sp>
      <p:sp>
        <p:nvSpPr>
          <p:cNvPr id="10" name="TextBox 9"/>
          <p:cNvSpPr txBox="1"/>
          <p:nvPr/>
        </p:nvSpPr>
        <p:spPr>
          <a:xfrm>
            <a:off x="4860032" y="1988840"/>
            <a:ext cx="3888432" cy="1631216"/>
          </a:xfrm>
          <a:prstGeom prst="rect">
            <a:avLst/>
          </a:prstGeom>
          <a:solidFill>
            <a:schemeClr val="accent6">
              <a:lumMod val="40000"/>
              <a:lumOff val="60000"/>
            </a:schemeClr>
          </a:solidFill>
        </p:spPr>
        <p:txBody>
          <a:bodyPr wrap="square" rtlCol="0">
            <a:spAutoFit/>
          </a:bodyPr>
          <a:lstStyle/>
          <a:p>
            <a:r>
              <a:rPr lang="el-GR" sz="2000" dirty="0" smtClean="0"/>
              <a:t>Πρέπει να είναι εφικτά…</a:t>
            </a:r>
          </a:p>
          <a:p>
            <a:pPr marL="363538">
              <a:buFont typeface="Arial" pitchFamily="34" charset="0"/>
              <a:buChar char="•"/>
            </a:pPr>
            <a:r>
              <a:rPr lang="el-GR" sz="2000" dirty="0" smtClean="0"/>
              <a:t> το μονοπάτι προς την επιτυχία πρέπει να είναι σωστά ορισμένο και ξεκάθαρο</a:t>
            </a:r>
            <a:endParaRPr lang="el-GR" sz="2000" b="1" dirty="0" smtClean="0"/>
          </a:p>
          <a:p>
            <a:pPr marL="363538"/>
            <a:r>
              <a:rPr lang="el-GR" sz="2000" b="1" dirty="0" smtClean="0"/>
              <a:t>Θεωρία των προσδοκιών</a:t>
            </a:r>
          </a:p>
        </p:txBody>
      </p:sp>
      <p:sp>
        <p:nvSpPr>
          <p:cNvPr id="11" name="TextBox 10"/>
          <p:cNvSpPr txBox="1"/>
          <p:nvPr/>
        </p:nvSpPr>
        <p:spPr>
          <a:xfrm>
            <a:off x="899592" y="4149080"/>
            <a:ext cx="3024336" cy="707886"/>
          </a:xfrm>
          <a:prstGeom prst="rect">
            <a:avLst/>
          </a:prstGeom>
          <a:solidFill>
            <a:schemeClr val="accent3">
              <a:lumMod val="60000"/>
              <a:lumOff val="40000"/>
            </a:schemeClr>
          </a:solidFill>
        </p:spPr>
        <p:txBody>
          <a:bodyPr wrap="square" rtlCol="0">
            <a:spAutoFit/>
          </a:bodyPr>
          <a:lstStyle/>
          <a:p>
            <a:r>
              <a:rPr lang="el-GR" sz="2000" dirty="0" smtClean="0"/>
              <a:t>Πρέπει να είναι δίκαια…</a:t>
            </a:r>
          </a:p>
          <a:p>
            <a:pPr marL="363538"/>
            <a:r>
              <a:rPr lang="el-GR" sz="2000" b="1" dirty="0" smtClean="0"/>
              <a:t>Θεωρία της ισοτιμίας</a:t>
            </a:r>
          </a:p>
        </p:txBody>
      </p:sp>
      <p:sp>
        <p:nvSpPr>
          <p:cNvPr id="12" name="TextBox 11"/>
          <p:cNvSpPr txBox="1"/>
          <p:nvPr/>
        </p:nvSpPr>
        <p:spPr>
          <a:xfrm>
            <a:off x="4139952" y="3933056"/>
            <a:ext cx="3888432" cy="1323439"/>
          </a:xfrm>
          <a:prstGeom prst="rect">
            <a:avLst/>
          </a:prstGeom>
          <a:solidFill>
            <a:schemeClr val="accent2">
              <a:lumMod val="40000"/>
              <a:lumOff val="60000"/>
            </a:schemeClr>
          </a:solidFill>
        </p:spPr>
        <p:txBody>
          <a:bodyPr wrap="square" rtlCol="0">
            <a:spAutoFit/>
          </a:bodyPr>
          <a:lstStyle/>
          <a:p>
            <a:r>
              <a:rPr lang="el-GR" sz="2000" dirty="0" smtClean="0"/>
              <a:t>Πρέπει να δημιουργούν μια δέσμευση ως προς το αποτέλεσμα…</a:t>
            </a:r>
          </a:p>
          <a:p>
            <a:pPr marL="363538"/>
            <a:r>
              <a:rPr lang="el-GR" sz="2000" b="1" dirty="0" smtClean="0"/>
              <a:t>Θεωρία της στοχοθέτησης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Title 1"/>
          <p:cNvSpPr>
            <a:spLocks noGrp="1"/>
          </p:cNvSpPr>
          <p:nvPr>
            <p:ph type="title"/>
          </p:nvPr>
        </p:nvSpPr>
        <p:spPr>
          <a:xfrm>
            <a:off x="457200" y="274638"/>
            <a:ext cx="8229600" cy="1143000"/>
          </a:xfrm>
        </p:spPr>
        <p:txBody>
          <a:bodyPr>
            <a:normAutofit fontScale="90000"/>
          </a:bodyPr>
          <a:lstStyle/>
          <a:p>
            <a:r>
              <a:rPr lang="el-GR" dirty="0" smtClean="0"/>
              <a:t>ΠΩΣ ΠΑΡΑΚΙΝΕΙΣ ΤΟΥΣ ΕΡΓΑΖΟΜΕΝΟΥΣ;</a:t>
            </a:r>
            <a:endParaRPr lang="el-GR" dirty="0"/>
          </a:p>
        </p:txBody>
      </p:sp>
      <p:sp>
        <p:nvSpPr>
          <p:cNvPr id="8" name="TextBox 7"/>
          <p:cNvSpPr txBox="1"/>
          <p:nvPr/>
        </p:nvSpPr>
        <p:spPr>
          <a:xfrm>
            <a:off x="539552" y="2060848"/>
            <a:ext cx="4104456" cy="1631216"/>
          </a:xfrm>
          <a:prstGeom prst="rect">
            <a:avLst/>
          </a:prstGeom>
          <a:solidFill>
            <a:schemeClr val="accent1">
              <a:lumMod val="40000"/>
              <a:lumOff val="60000"/>
            </a:schemeClr>
          </a:solidFill>
        </p:spPr>
        <p:txBody>
          <a:bodyPr wrap="square" rtlCol="0">
            <a:spAutoFit/>
          </a:bodyPr>
          <a:lstStyle/>
          <a:p>
            <a:r>
              <a:rPr lang="el-GR" sz="2000" dirty="0" smtClean="0"/>
              <a:t>Πρέπει να τους ενδιαφέρουν…</a:t>
            </a:r>
          </a:p>
          <a:p>
            <a:pPr marL="363538">
              <a:buFont typeface="Arial" pitchFamily="34" charset="0"/>
              <a:buChar char="•"/>
            </a:pPr>
            <a:r>
              <a:rPr lang="el-GR" sz="2000" dirty="0" smtClean="0"/>
              <a:t> να καλύπτουν τις ανάγκες τους</a:t>
            </a:r>
          </a:p>
          <a:p>
            <a:pPr marL="363538">
              <a:buFont typeface="Arial" pitchFamily="34" charset="0"/>
              <a:buChar char="•"/>
            </a:pPr>
            <a:r>
              <a:rPr lang="el-GR" sz="2000" dirty="0" smtClean="0"/>
              <a:t> να τους ολοκληρώνουν</a:t>
            </a:r>
            <a:endParaRPr lang="el-GR" sz="2000" b="1" dirty="0" smtClean="0"/>
          </a:p>
          <a:p>
            <a:pPr marL="363538"/>
            <a:r>
              <a:rPr lang="el-GR" sz="2000" b="1" dirty="0" smtClean="0"/>
              <a:t>Θεωρίες του περιεχομένου/της ανάγκης</a:t>
            </a:r>
          </a:p>
        </p:txBody>
      </p:sp>
      <p:sp>
        <p:nvSpPr>
          <p:cNvPr id="10" name="TextBox 9"/>
          <p:cNvSpPr txBox="1"/>
          <p:nvPr/>
        </p:nvSpPr>
        <p:spPr>
          <a:xfrm>
            <a:off x="4860032" y="1988840"/>
            <a:ext cx="3888432" cy="1631216"/>
          </a:xfrm>
          <a:prstGeom prst="rect">
            <a:avLst/>
          </a:prstGeom>
          <a:solidFill>
            <a:schemeClr val="accent6">
              <a:lumMod val="40000"/>
              <a:lumOff val="60000"/>
            </a:schemeClr>
          </a:solidFill>
        </p:spPr>
        <p:txBody>
          <a:bodyPr wrap="square" rtlCol="0">
            <a:spAutoFit/>
          </a:bodyPr>
          <a:lstStyle/>
          <a:p>
            <a:r>
              <a:rPr lang="el-GR" sz="2000" dirty="0" smtClean="0"/>
              <a:t>Πρέπει να είναι εφικτά…</a:t>
            </a:r>
          </a:p>
          <a:p>
            <a:pPr marL="363538">
              <a:buFont typeface="Arial" pitchFamily="34" charset="0"/>
              <a:buChar char="•"/>
            </a:pPr>
            <a:r>
              <a:rPr lang="el-GR" sz="2000" dirty="0" smtClean="0"/>
              <a:t> το μονοπάτι προς την επιτυχία πρέπει να είναι σωστά ορισμένο και ξεκάθαρο</a:t>
            </a:r>
            <a:endParaRPr lang="el-GR" sz="2000" b="1" dirty="0" smtClean="0"/>
          </a:p>
          <a:p>
            <a:pPr marL="363538"/>
            <a:r>
              <a:rPr lang="el-GR" sz="2000" b="1" dirty="0" smtClean="0"/>
              <a:t>Θεωρία των προσδοκιών</a:t>
            </a:r>
          </a:p>
        </p:txBody>
      </p:sp>
      <p:sp>
        <p:nvSpPr>
          <p:cNvPr id="11" name="TextBox 10"/>
          <p:cNvSpPr txBox="1"/>
          <p:nvPr/>
        </p:nvSpPr>
        <p:spPr>
          <a:xfrm>
            <a:off x="899592" y="4149080"/>
            <a:ext cx="3024336" cy="707886"/>
          </a:xfrm>
          <a:prstGeom prst="rect">
            <a:avLst/>
          </a:prstGeom>
          <a:solidFill>
            <a:schemeClr val="accent3">
              <a:lumMod val="60000"/>
              <a:lumOff val="40000"/>
            </a:schemeClr>
          </a:solidFill>
        </p:spPr>
        <p:txBody>
          <a:bodyPr wrap="square" rtlCol="0">
            <a:spAutoFit/>
          </a:bodyPr>
          <a:lstStyle/>
          <a:p>
            <a:r>
              <a:rPr lang="el-GR" sz="2000" dirty="0" smtClean="0"/>
              <a:t>Πρέπει να είναι δίκαια…</a:t>
            </a:r>
          </a:p>
          <a:p>
            <a:pPr marL="363538"/>
            <a:r>
              <a:rPr lang="el-GR" sz="2000" b="1" dirty="0" smtClean="0"/>
              <a:t>Θεωρία της ισοτιμίας</a:t>
            </a:r>
          </a:p>
        </p:txBody>
      </p:sp>
      <p:sp>
        <p:nvSpPr>
          <p:cNvPr id="12" name="TextBox 11"/>
          <p:cNvSpPr txBox="1"/>
          <p:nvPr/>
        </p:nvSpPr>
        <p:spPr>
          <a:xfrm>
            <a:off x="4139952" y="3933056"/>
            <a:ext cx="3888432" cy="1323439"/>
          </a:xfrm>
          <a:prstGeom prst="rect">
            <a:avLst/>
          </a:prstGeom>
          <a:solidFill>
            <a:schemeClr val="accent2">
              <a:lumMod val="40000"/>
              <a:lumOff val="60000"/>
            </a:schemeClr>
          </a:solidFill>
        </p:spPr>
        <p:txBody>
          <a:bodyPr wrap="square" rtlCol="0">
            <a:spAutoFit/>
          </a:bodyPr>
          <a:lstStyle/>
          <a:p>
            <a:r>
              <a:rPr lang="el-GR" sz="2000" dirty="0" smtClean="0"/>
              <a:t>Πρέπει να δημιουργούν μια δέσμευση ως προς το αποτέλεσμα…</a:t>
            </a:r>
          </a:p>
          <a:p>
            <a:pPr marL="363538"/>
            <a:r>
              <a:rPr lang="el-GR" sz="2000" b="1" dirty="0" smtClean="0"/>
              <a:t>Θεωρία της στοχοθέτησης</a:t>
            </a:r>
          </a:p>
        </p:txBody>
      </p:sp>
      <p:sp>
        <p:nvSpPr>
          <p:cNvPr id="15" name="Rectangle 14"/>
          <p:cNvSpPr/>
          <p:nvPr/>
        </p:nvSpPr>
        <p:spPr>
          <a:xfrm>
            <a:off x="4860032" y="1988840"/>
            <a:ext cx="3888432" cy="1656184"/>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4139952" y="3933056"/>
            <a:ext cx="3960440" cy="1368152"/>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ectangle 16"/>
          <p:cNvSpPr/>
          <p:nvPr/>
        </p:nvSpPr>
        <p:spPr>
          <a:xfrm>
            <a:off x="899592" y="4149080"/>
            <a:ext cx="3096344" cy="792088"/>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Content Placeholder 5"/>
          <p:cNvSpPr>
            <a:spLocks noGrp="1"/>
          </p:cNvSpPr>
          <p:nvPr>
            <p:ph idx="1"/>
          </p:nvPr>
        </p:nvSpPr>
        <p:spPr/>
        <p:txBody>
          <a:bodyPr>
            <a:normAutofit fontScale="92500" lnSpcReduction="10000"/>
          </a:bodyPr>
          <a:lstStyle/>
          <a:p>
            <a:pPr>
              <a:buNone/>
            </a:pPr>
            <a:r>
              <a:rPr lang="el-GR" dirty="0" smtClean="0"/>
              <a:t>Οι </a:t>
            </a:r>
            <a:r>
              <a:rPr lang="el-GR" dirty="0" smtClean="0">
                <a:solidFill>
                  <a:srgbClr val="FF0000"/>
                </a:solidFill>
              </a:rPr>
              <a:t>ανάγκες</a:t>
            </a:r>
            <a:r>
              <a:rPr lang="el-GR" dirty="0" smtClean="0"/>
              <a:t> σχετίζονται με την επιβίωση και τη βελτίωση της ποιότητας ζωής, υπαγορεύουν και κατευθύνουν  τη </a:t>
            </a:r>
            <a:r>
              <a:rPr lang="el-GR" dirty="0" smtClean="0">
                <a:solidFill>
                  <a:srgbClr val="FF0000"/>
                </a:solidFill>
              </a:rPr>
              <a:t>συμπεριφορά</a:t>
            </a:r>
            <a:r>
              <a:rPr lang="el-GR" dirty="0" smtClean="0"/>
              <a:t> ενός ατόμου</a:t>
            </a:r>
          </a:p>
          <a:p>
            <a:pPr marL="808038"/>
            <a:r>
              <a:rPr lang="el-GR" sz="2800" dirty="0" smtClean="0"/>
              <a:t>Άρρηκτα συνυφασμένες με την προσωπικότητα, την υγιή ψυχολογική ανάπτυξη και τις προσωπικές απαιτήσεις του καθενός</a:t>
            </a:r>
          </a:p>
          <a:p>
            <a:pPr marL="808038"/>
            <a:r>
              <a:rPr lang="el-GR" sz="2800" dirty="0" smtClean="0"/>
              <a:t>Προσπαθούν να εξηγήσουν γιατί ένα άτομο συμπεριφέρεται κατά ένα συγκεκριμένο τρόπο</a:t>
            </a:r>
          </a:p>
          <a:p>
            <a:pPr marL="808038"/>
            <a:r>
              <a:rPr lang="el-GR" sz="2800" dirty="0" smtClean="0"/>
              <a:t>Θεωρητικές προσεγγίσεις:</a:t>
            </a:r>
          </a:p>
          <a:p>
            <a:pPr marL="1262063" indent="-261938">
              <a:buFont typeface="Wingdings" pitchFamily="2" charset="2"/>
              <a:buChar char="q"/>
              <a:tabLst>
                <a:tab pos="1436688" algn="l"/>
              </a:tabLst>
            </a:pPr>
            <a:r>
              <a:rPr lang="el-GR" sz="2400" dirty="0" smtClean="0"/>
              <a:t>Θεωρία ιεράρχησης αναγκών του </a:t>
            </a:r>
            <a:r>
              <a:rPr lang="en-US" sz="2400" dirty="0" smtClean="0"/>
              <a:t>Maslow</a:t>
            </a:r>
          </a:p>
          <a:p>
            <a:pPr marL="1262063" indent="-261938">
              <a:buFont typeface="Wingdings" pitchFamily="2" charset="2"/>
              <a:buChar char="q"/>
              <a:tabLst>
                <a:tab pos="1436688" algn="l"/>
              </a:tabLst>
            </a:pPr>
            <a:r>
              <a:rPr lang="el-GR" sz="2400" dirty="0" smtClean="0"/>
              <a:t>Θεωρία των δύο παραγόντων του </a:t>
            </a:r>
            <a:r>
              <a:rPr lang="en-US" sz="2400" dirty="0" smtClean="0"/>
              <a:t>Herzberg</a:t>
            </a:r>
            <a:endParaRPr lang="el-GR" sz="2400" dirty="0"/>
          </a:p>
        </p:txBody>
      </p:sp>
      <p:sp>
        <p:nvSpPr>
          <p:cNvPr id="7" name="Title 1"/>
          <p:cNvSpPr>
            <a:spLocks noGrp="1"/>
          </p:cNvSpPr>
          <p:nvPr>
            <p:ph type="title"/>
          </p:nvPr>
        </p:nvSpPr>
        <p:spPr>
          <a:xfrm>
            <a:off x="457200" y="274638"/>
            <a:ext cx="8229600" cy="1143000"/>
          </a:xfrm>
        </p:spPr>
        <p:txBody>
          <a:bodyPr>
            <a:normAutofit/>
          </a:bodyPr>
          <a:lstStyle/>
          <a:p>
            <a:r>
              <a:rPr lang="el-GR" b="1" dirty="0" smtClean="0">
                <a:solidFill>
                  <a:srgbClr val="FF0000"/>
                </a:solidFill>
              </a:rPr>
              <a:t>ΘΕΩΡΙΕΣ ΑΝΑΓΚΗΣ</a:t>
            </a:r>
            <a:endParaRPr lang="el-GR"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Title 1"/>
          <p:cNvSpPr>
            <a:spLocks noGrp="1"/>
          </p:cNvSpPr>
          <p:nvPr>
            <p:ph type="title"/>
          </p:nvPr>
        </p:nvSpPr>
        <p:spPr>
          <a:xfrm>
            <a:off x="0" y="188640"/>
            <a:ext cx="9144000" cy="1426170"/>
          </a:xfrm>
        </p:spPr>
        <p:txBody>
          <a:bodyPr>
            <a:noAutofit/>
          </a:bodyPr>
          <a:lstStyle/>
          <a:p>
            <a:r>
              <a:rPr lang="el-GR" sz="3200" dirty="0" smtClean="0"/>
              <a:t>ΘΕΩΡΙΑ ΙΕΡΑΡΧΗΣΗΣ ΤΩΝ ΑΝΑΓΚΩΝ ΤΟΥ </a:t>
            </a:r>
            <a:r>
              <a:rPr lang="en-US" sz="3200" dirty="0" smtClean="0"/>
              <a:t>MASLOW</a:t>
            </a:r>
            <a:r>
              <a:rPr lang="el-GR" sz="3200" dirty="0" smtClean="0"/>
              <a:t/>
            </a:r>
            <a:br>
              <a:rPr lang="el-GR" sz="3200" dirty="0" smtClean="0"/>
            </a:br>
            <a:r>
              <a:rPr lang="el-GR" sz="3200" dirty="0" smtClean="0"/>
              <a:t>(</a:t>
            </a:r>
            <a:r>
              <a:rPr lang="en-US" sz="3200" dirty="0" smtClean="0"/>
              <a:t>A Theory of Human Motivation, 1943)</a:t>
            </a:r>
            <a:endParaRPr lang="el-GR" sz="3200" dirty="0"/>
          </a:p>
        </p:txBody>
      </p:sp>
      <p:pic>
        <p:nvPicPr>
          <p:cNvPr id="46082" name="Picture 2" descr="https://i0.wp.com/www.mixanitouxronou.gr/wp-content/uploads/2015/10/Maslow-Pyramid.jpg?ssl=1"/>
          <p:cNvPicPr>
            <a:picLocks noChangeAspect="1" noChangeArrowheads="1"/>
          </p:cNvPicPr>
          <p:nvPr/>
        </p:nvPicPr>
        <p:blipFill>
          <a:blip r:embed="rId3" cstate="print"/>
          <a:srcRect/>
          <a:stretch>
            <a:fillRect/>
          </a:stretch>
        </p:blipFill>
        <p:spPr bwMode="auto">
          <a:xfrm>
            <a:off x="1835696" y="1772816"/>
            <a:ext cx="5568617" cy="41764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Ιδιότητες πυραμίδας…</a:t>
            </a:r>
            <a:endParaRPr lang="el-GR" dirty="0">
              <a:solidFill>
                <a:srgbClr val="FF0000"/>
              </a:solidFill>
            </a:endParaRPr>
          </a:p>
        </p:txBody>
      </p:sp>
      <p:sp>
        <p:nvSpPr>
          <p:cNvPr id="3" name="2 - Θέση περιεχομένου"/>
          <p:cNvSpPr>
            <a:spLocks noGrp="1"/>
          </p:cNvSpPr>
          <p:nvPr>
            <p:ph idx="1"/>
          </p:nvPr>
        </p:nvSpPr>
        <p:spPr/>
        <p:txBody>
          <a:bodyPr>
            <a:normAutofit fontScale="70000" lnSpcReduction="20000"/>
          </a:bodyPr>
          <a:lstStyle/>
          <a:p>
            <a:r>
              <a:rPr lang="el-GR" dirty="0" smtClean="0"/>
              <a:t>Οι ανάγκες οργανώνονται κατά ιεραρχικό τρόπο και θεωρείται ότι:</a:t>
            </a:r>
          </a:p>
          <a:p>
            <a:pPr lvl="1"/>
            <a:r>
              <a:rPr lang="el-GR" dirty="0" smtClean="0"/>
              <a:t>Μια ανάγκη δεν παρακινεί παρά μόνο όταν οι ανάγκες σε χαμηλότερα επίπεδα λίγο – πολύ ικανοποιούνται</a:t>
            </a:r>
          </a:p>
          <a:p>
            <a:pPr lvl="1"/>
            <a:r>
              <a:rPr lang="el-GR" dirty="0" smtClean="0"/>
              <a:t>Όταν ικανοποιηθεί μια ανάγκη δεν παρακινεί πλέον τα άτομα</a:t>
            </a:r>
          </a:p>
          <a:p>
            <a:pPr lvl="1"/>
            <a:r>
              <a:rPr lang="el-GR" dirty="0" smtClean="0"/>
              <a:t>Η μη ικανοποίηση αναγκών συνεπάγεται ψυχολογικά προβλήματα (άγχος, κατάθλιψη)</a:t>
            </a:r>
          </a:p>
          <a:p>
            <a:pPr lvl="1"/>
            <a:r>
              <a:rPr lang="el-GR" dirty="0" smtClean="0"/>
              <a:t>Τα άτομα έχουν μια έμφυτη επιθυμία να σκαρφαλώνουν στην πυραμίδα επιδιώκοντας την κάλυψη των αναγκών υψηλότερου επιπέδου αφού ικανοποιηθούν εκείνες του χαμηλότερου επιπέδου</a:t>
            </a:r>
          </a:p>
          <a:p>
            <a:pPr lvl="1"/>
            <a:r>
              <a:rPr lang="el-GR" dirty="0" smtClean="0"/>
              <a:t>Η </a:t>
            </a:r>
            <a:r>
              <a:rPr lang="el-GR" dirty="0" err="1" smtClean="0"/>
              <a:t>αυτο</a:t>
            </a:r>
            <a:r>
              <a:rPr lang="el-GR" dirty="0" smtClean="0"/>
              <a:t>-πραγμάτωση δεν ικανοποιείται ποτέ πλήρως (δημιουργείται συνεχώς ανάγκη για περισσότερη)</a:t>
            </a:r>
          </a:p>
          <a:p>
            <a:pPr lvl="1"/>
            <a:endParaRPr lang="el-GR" dirty="0" smtClean="0"/>
          </a:p>
          <a:p>
            <a:pPr lvl="1">
              <a:buNone/>
            </a:pPr>
            <a:r>
              <a:rPr lang="el-GR" dirty="0" smtClean="0"/>
              <a:t>(-) λέγεται ότι όλοι δεν έχουν τις ίδιες ανάγκες</a:t>
            </a:r>
          </a:p>
          <a:p>
            <a:pPr lvl="1">
              <a:buNone/>
            </a:pPr>
            <a:r>
              <a:rPr lang="el-GR" dirty="0" smtClean="0"/>
              <a:t>(-) δεν προβλέπει τη συμπεριφορά ατόμων</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Title 1"/>
          <p:cNvSpPr>
            <a:spLocks noGrp="1"/>
          </p:cNvSpPr>
          <p:nvPr>
            <p:ph type="title"/>
          </p:nvPr>
        </p:nvSpPr>
        <p:spPr>
          <a:xfrm>
            <a:off x="0" y="0"/>
            <a:ext cx="9144000" cy="1426170"/>
          </a:xfrm>
        </p:spPr>
        <p:txBody>
          <a:bodyPr>
            <a:noAutofit/>
          </a:bodyPr>
          <a:lstStyle/>
          <a:p>
            <a:r>
              <a:rPr lang="el-GR" sz="3600" dirty="0" smtClean="0"/>
              <a:t>ΘΕΩΡΙΑ ΤΩΝ ΔΥΟ ΠΑΡΑΓΟΝΤΩΝ </a:t>
            </a:r>
            <a:r>
              <a:rPr lang="en-US" sz="3600" dirty="0" smtClean="0"/>
              <a:t/>
            </a:r>
            <a:br>
              <a:rPr lang="en-US" sz="3600" dirty="0" smtClean="0"/>
            </a:br>
            <a:r>
              <a:rPr lang="el-GR" sz="3600" dirty="0" smtClean="0"/>
              <a:t>ΤΟΥ </a:t>
            </a:r>
            <a:r>
              <a:rPr lang="en-US" sz="3600" dirty="0" smtClean="0"/>
              <a:t>HERZBERG (1959)</a:t>
            </a:r>
            <a:endParaRPr lang="el-GR" sz="3600" dirty="0"/>
          </a:p>
        </p:txBody>
      </p:sp>
      <p:sp>
        <p:nvSpPr>
          <p:cNvPr id="15" name="TextBox 14"/>
          <p:cNvSpPr txBox="1"/>
          <p:nvPr/>
        </p:nvSpPr>
        <p:spPr>
          <a:xfrm>
            <a:off x="3671392" y="6165304"/>
            <a:ext cx="5472608" cy="430887"/>
          </a:xfrm>
          <a:prstGeom prst="rect">
            <a:avLst/>
          </a:prstGeom>
          <a:noFill/>
        </p:spPr>
        <p:txBody>
          <a:bodyPr wrap="square" rtlCol="0">
            <a:spAutoFit/>
          </a:bodyPr>
          <a:lstStyle/>
          <a:p>
            <a:r>
              <a:rPr lang="el-GR" sz="1100" dirty="0" smtClean="0"/>
              <a:t>Πηγή: </a:t>
            </a:r>
            <a:r>
              <a:rPr lang="en-US" sz="1100" dirty="0" smtClean="0"/>
              <a:t>Buchanan DA, </a:t>
            </a:r>
            <a:r>
              <a:rPr lang="en-US" sz="1100" dirty="0" err="1" smtClean="0"/>
              <a:t>Huczynski</a:t>
            </a:r>
            <a:r>
              <a:rPr lang="en-US" sz="1100" dirty="0" smtClean="0"/>
              <a:t> AA. 2010. </a:t>
            </a:r>
            <a:r>
              <a:rPr lang="en-US" sz="1100" i="1" dirty="0" smtClean="0"/>
              <a:t>Organizational </a:t>
            </a:r>
            <a:r>
              <a:rPr lang="en-US" sz="1100" i="1" dirty="0" err="1" smtClean="0"/>
              <a:t>Behaviour</a:t>
            </a:r>
            <a:r>
              <a:rPr lang="en-US" sz="1100" i="1" dirty="0" smtClean="0"/>
              <a:t>. </a:t>
            </a:r>
            <a:r>
              <a:rPr lang="en-US" sz="1100" dirty="0" smtClean="0"/>
              <a:t>Pearson Education Limited. Seventh Edition. Essex, UK</a:t>
            </a:r>
            <a:endParaRPr lang="el-GR" sz="1100" dirty="0"/>
          </a:p>
        </p:txBody>
      </p:sp>
      <p:grpSp>
        <p:nvGrpSpPr>
          <p:cNvPr id="17" name="Group 16"/>
          <p:cNvGrpSpPr/>
          <p:nvPr/>
        </p:nvGrpSpPr>
        <p:grpSpPr>
          <a:xfrm>
            <a:off x="467544" y="1484784"/>
            <a:ext cx="8496944" cy="4401205"/>
            <a:chOff x="467544" y="1484784"/>
            <a:chExt cx="8496944" cy="4401205"/>
          </a:xfrm>
        </p:grpSpPr>
        <p:sp>
          <p:nvSpPr>
            <p:cNvPr id="8" name="TextBox 7"/>
            <p:cNvSpPr txBox="1"/>
            <p:nvPr/>
          </p:nvSpPr>
          <p:spPr>
            <a:xfrm>
              <a:off x="467544" y="1484784"/>
              <a:ext cx="2376264" cy="3785652"/>
            </a:xfrm>
            <a:prstGeom prst="rect">
              <a:avLst/>
            </a:prstGeom>
            <a:noFill/>
            <a:ln w="15875">
              <a:solidFill>
                <a:schemeClr val="tx1"/>
              </a:solidFill>
              <a:prstDash val="dash"/>
            </a:ln>
          </p:spPr>
          <p:txBody>
            <a:bodyPr wrap="square" rtlCol="0">
              <a:spAutoFit/>
            </a:bodyPr>
            <a:lstStyle/>
            <a:p>
              <a:pPr algn="ctr"/>
              <a:r>
                <a:rPr lang="el-GR" sz="2000" b="1" u="sng" dirty="0" smtClean="0"/>
                <a:t>Παράγοντες Υγιεινής</a:t>
              </a:r>
            </a:p>
            <a:p>
              <a:endParaRPr lang="el-GR" sz="2000" dirty="0" smtClean="0"/>
            </a:p>
            <a:p>
              <a:pPr algn="ctr"/>
              <a:r>
                <a:rPr lang="el-GR" sz="2000" dirty="0" smtClean="0"/>
                <a:t>- Αμοιβή</a:t>
              </a:r>
            </a:p>
            <a:p>
              <a:pPr algn="ctr"/>
              <a:r>
                <a:rPr lang="el-GR" sz="2000" dirty="0" smtClean="0"/>
                <a:t>- Εργασιακή ασφάλεια</a:t>
              </a:r>
            </a:p>
            <a:p>
              <a:pPr algn="ctr"/>
              <a:r>
                <a:rPr lang="el-GR" sz="2000" dirty="0" smtClean="0"/>
                <a:t>- Συνθήκες εργασίας</a:t>
              </a:r>
            </a:p>
            <a:p>
              <a:pPr algn="ctr"/>
              <a:r>
                <a:rPr lang="el-GR" sz="2000" dirty="0" smtClean="0"/>
                <a:t>- Εποπτεία</a:t>
              </a:r>
            </a:p>
            <a:p>
              <a:pPr algn="ctr"/>
              <a:r>
                <a:rPr lang="el-GR" sz="2000" dirty="0" smtClean="0"/>
                <a:t>- Πολιτικές του οργανισμού</a:t>
              </a:r>
            </a:p>
            <a:p>
              <a:pPr algn="ctr"/>
              <a:r>
                <a:rPr lang="el-GR" sz="2000" dirty="0" smtClean="0"/>
                <a:t>- Σχέσεις με συναδέλφους</a:t>
              </a:r>
              <a:endParaRPr lang="el-GR" sz="2000" dirty="0"/>
            </a:p>
          </p:txBody>
        </p:sp>
        <p:sp>
          <p:nvSpPr>
            <p:cNvPr id="9" name="TextBox 8"/>
            <p:cNvSpPr txBox="1"/>
            <p:nvPr/>
          </p:nvSpPr>
          <p:spPr>
            <a:xfrm>
              <a:off x="6372200" y="1484784"/>
              <a:ext cx="2592288" cy="4401205"/>
            </a:xfrm>
            <a:prstGeom prst="rect">
              <a:avLst/>
            </a:prstGeom>
            <a:noFill/>
            <a:ln w="15875">
              <a:solidFill>
                <a:schemeClr val="tx1"/>
              </a:solidFill>
              <a:prstDash val="dash"/>
            </a:ln>
          </p:spPr>
          <p:txBody>
            <a:bodyPr wrap="square" rtlCol="0">
              <a:spAutoFit/>
            </a:bodyPr>
            <a:lstStyle/>
            <a:p>
              <a:pPr algn="ctr"/>
              <a:r>
                <a:rPr lang="el-GR" sz="2000" b="1" u="sng" dirty="0" smtClean="0"/>
                <a:t>Παράγοντες Παρακίνησης</a:t>
              </a:r>
            </a:p>
            <a:p>
              <a:endParaRPr lang="el-GR" sz="2000" b="1" u="sng" dirty="0" smtClean="0"/>
            </a:p>
            <a:p>
              <a:pPr algn="ctr"/>
              <a:r>
                <a:rPr lang="el-GR" sz="2000" dirty="0" smtClean="0"/>
                <a:t>- Φύση της δουλειάς</a:t>
              </a:r>
            </a:p>
            <a:p>
              <a:pPr algn="ctr"/>
              <a:r>
                <a:rPr lang="el-GR" sz="2000" dirty="0" smtClean="0"/>
                <a:t>- Αίσθηση της επιτυχούς επίτευξης/ εκτέλεσης καθηκόντων</a:t>
              </a:r>
            </a:p>
            <a:p>
              <a:pPr algn="ctr"/>
              <a:r>
                <a:rPr lang="el-GR" sz="2000" dirty="0" smtClean="0"/>
                <a:t>- Αναγνώριση της προσπάθειας</a:t>
              </a:r>
            </a:p>
            <a:p>
              <a:pPr algn="ctr"/>
              <a:r>
                <a:rPr lang="el-GR" sz="2000" dirty="0" smtClean="0"/>
                <a:t>- Ευθύνη για τη δική μας ή για δουλειά άλλου</a:t>
              </a:r>
            </a:p>
            <a:p>
              <a:pPr algn="ctr"/>
              <a:r>
                <a:rPr lang="el-GR" sz="2000" dirty="0" smtClean="0"/>
                <a:t>- Προσωπική ανάπτυξη</a:t>
              </a:r>
            </a:p>
            <a:p>
              <a:pPr algn="ctr"/>
              <a:r>
                <a:rPr lang="el-GR" sz="2000" dirty="0" smtClean="0"/>
                <a:t>- Προαγωγή/εξέλιξη</a:t>
              </a:r>
            </a:p>
          </p:txBody>
        </p:sp>
        <p:sp>
          <p:nvSpPr>
            <p:cNvPr id="10" name="Oval 9"/>
            <p:cNvSpPr/>
            <p:nvPr/>
          </p:nvSpPr>
          <p:spPr>
            <a:xfrm>
              <a:off x="3275856" y="3645024"/>
              <a:ext cx="288000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Εργασιακό περιβάλλον </a:t>
              </a:r>
              <a:r>
                <a:rPr lang="el-GR" dirty="0" smtClean="0"/>
                <a:t>-  οι συνθήκες μέσα στις οποίες δουλεύει κάποιος</a:t>
              </a:r>
              <a:endParaRPr lang="el-GR" dirty="0"/>
            </a:p>
          </p:txBody>
        </p:sp>
        <p:sp>
          <p:nvSpPr>
            <p:cNvPr id="11" name="Oval 10"/>
            <p:cNvSpPr/>
            <p:nvPr/>
          </p:nvSpPr>
          <p:spPr>
            <a:xfrm>
              <a:off x="3275856" y="2132856"/>
              <a:ext cx="2880000" cy="1440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Περιεχόμενο δουλειάς</a:t>
              </a:r>
              <a:r>
                <a:rPr lang="el-GR" dirty="0" smtClean="0"/>
                <a:t>-  τι ζητείται σε κάποιον να κάνει</a:t>
              </a:r>
              <a:endParaRPr lang="el-GR" dirty="0"/>
            </a:p>
          </p:txBody>
        </p:sp>
        <p:sp>
          <p:nvSpPr>
            <p:cNvPr id="12" name="Rectangle 11"/>
            <p:cNvSpPr/>
            <p:nvPr/>
          </p:nvSpPr>
          <p:spPr>
            <a:xfrm>
              <a:off x="4644008" y="1556792"/>
              <a:ext cx="1368152" cy="72008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rPr>
                <a:t>Ενδογενείς παράγοντες παρακίνησης</a:t>
              </a:r>
              <a:endParaRPr lang="el-GR" sz="1600" b="1" dirty="0">
                <a:solidFill>
                  <a:schemeClr val="tx1"/>
                </a:solidFill>
              </a:endParaRPr>
            </a:p>
          </p:txBody>
        </p:sp>
        <p:sp>
          <p:nvSpPr>
            <p:cNvPr id="16" name="Rectangle 15"/>
            <p:cNvSpPr/>
            <p:nvPr/>
          </p:nvSpPr>
          <p:spPr>
            <a:xfrm>
              <a:off x="2915816" y="4941168"/>
              <a:ext cx="1368152" cy="72008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rPr>
                <a:t>Εξωγενείς παράγοντες υγιεινής</a:t>
              </a:r>
              <a:endParaRPr lang="el-GR" sz="1600" b="1" dirty="0">
                <a:solidFill>
                  <a:schemeClr val="tx1"/>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Content Placeholder 5"/>
          <p:cNvSpPr>
            <a:spLocks noGrp="1"/>
          </p:cNvSpPr>
          <p:nvPr>
            <p:ph idx="1"/>
          </p:nvPr>
        </p:nvSpPr>
        <p:spPr>
          <a:xfrm>
            <a:off x="457200" y="1484784"/>
            <a:ext cx="8229600" cy="4641379"/>
          </a:xfrm>
        </p:spPr>
        <p:txBody>
          <a:bodyPr>
            <a:noAutofit/>
          </a:bodyPr>
          <a:lstStyle/>
          <a:p>
            <a:r>
              <a:rPr lang="el-GR" sz="2400" dirty="0" smtClean="0"/>
              <a:t>Μην υποθέτετε πως όλοι οι εργαζόμενοι κινητοποιούνται από τις ίδιες ανάγκες (ή από τις δικές σας ανάγκες)</a:t>
            </a:r>
          </a:p>
          <a:p>
            <a:r>
              <a:rPr lang="el-GR" sz="2400" dirty="0" smtClean="0"/>
              <a:t>Δημιουργήστε ευκαιρίες για να ικανοποιήσουν βασικές ανάγκες στη ή μέσω της δουλειάς</a:t>
            </a:r>
          </a:p>
          <a:p>
            <a:pPr marL="812800" indent="-449263">
              <a:buFont typeface="Wingdings" pitchFamily="2" charset="2"/>
              <a:buChar char="Ø"/>
            </a:pPr>
            <a:r>
              <a:rPr lang="el-GR" sz="2000" dirty="0" smtClean="0"/>
              <a:t>Αναγνωρίστε την σημασία της οικονομικής ασφάλειας</a:t>
            </a:r>
          </a:p>
          <a:p>
            <a:pPr marL="812800" indent="-449263">
              <a:buFont typeface="Wingdings" pitchFamily="2" charset="2"/>
              <a:buChar char="Ø"/>
            </a:pPr>
            <a:r>
              <a:rPr lang="el-GR" sz="2000" dirty="0" smtClean="0"/>
              <a:t>Προσφέρετε ευκαιρίες κοινωνικοποίησης</a:t>
            </a:r>
          </a:p>
          <a:p>
            <a:pPr marL="812800" indent="-449263">
              <a:buFont typeface="Wingdings" pitchFamily="2" charset="2"/>
              <a:buChar char="Ø"/>
            </a:pPr>
            <a:r>
              <a:rPr lang="el-GR" sz="2000" dirty="0" smtClean="0"/>
              <a:t>Αναγνωρίστε τα κατορθώματά τους</a:t>
            </a:r>
          </a:p>
          <a:p>
            <a:pPr marL="449263" indent="-449263"/>
            <a:r>
              <a:rPr lang="el-GR" sz="2400" dirty="0" smtClean="0"/>
              <a:t>Σχεδιάστε ξανά την εργασία έχοντας στο μυαλό σας την παρακίνηση των εργαζομένων (αναθέστε ευθύνες, δώστε </a:t>
            </a:r>
            <a:r>
              <a:rPr lang="en-US" sz="2400" dirty="0" smtClean="0"/>
              <a:t>feedback)</a:t>
            </a:r>
          </a:p>
          <a:p>
            <a:pPr marL="449263" indent="-449263"/>
            <a:r>
              <a:rPr lang="el-GR" sz="2400" dirty="0" smtClean="0"/>
              <a:t>Μην περιμένετε να ικανοποιήσετε τις ανάγκες όλων των εργαζομένων σας</a:t>
            </a:r>
          </a:p>
          <a:p>
            <a:endParaRPr lang="el-GR" sz="2400" dirty="0"/>
          </a:p>
        </p:txBody>
      </p:sp>
      <p:sp>
        <p:nvSpPr>
          <p:cNvPr id="7" name="Title 1"/>
          <p:cNvSpPr>
            <a:spLocks noGrp="1"/>
          </p:cNvSpPr>
          <p:nvPr>
            <p:ph type="title"/>
          </p:nvPr>
        </p:nvSpPr>
        <p:spPr>
          <a:xfrm>
            <a:off x="457200" y="274638"/>
            <a:ext cx="8229600" cy="1143000"/>
          </a:xfrm>
        </p:spPr>
        <p:txBody>
          <a:bodyPr>
            <a:normAutofit fontScale="90000"/>
          </a:bodyPr>
          <a:lstStyle/>
          <a:p>
            <a:r>
              <a:rPr lang="el-GR" dirty="0" smtClean="0"/>
              <a:t>ΘΕΩΡΙΕΣ ΑΝΑΓΚΗΣ… </a:t>
            </a:r>
            <a:br>
              <a:rPr lang="el-GR" dirty="0" smtClean="0"/>
            </a:br>
            <a:r>
              <a:rPr lang="el-GR" dirty="0" smtClean="0"/>
              <a:t>ΜΕΡΙΚΕΣ ΔΙΕΥΚΡΙΝΙΣΕΙΣ</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28682"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28683"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6" name="Title 1"/>
          <p:cNvSpPr>
            <a:spLocks noGrp="1"/>
          </p:cNvSpPr>
          <p:nvPr>
            <p:ph type="title"/>
          </p:nvPr>
        </p:nvSpPr>
        <p:spPr/>
        <p:txBody>
          <a:bodyPr>
            <a:normAutofit/>
          </a:bodyPr>
          <a:lstStyle/>
          <a:p>
            <a:pPr eaLnBrk="1" hangingPunct="1"/>
            <a:r>
              <a:rPr lang="el-GR" sz="3600" smtClean="0">
                <a:ea typeface="ＭＳ Ｐゴシック" pitchFamily="34" charset="-128"/>
              </a:rPr>
              <a:t>ΠΩΣ ΠΑΡΑΚΙΝΕΙΣ ΤΟΥΣ ΕΡΓΑΖΟΜΕΝΟΥΣ;</a:t>
            </a:r>
          </a:p>
        </p:txBody>
      </p:sp>
      <p:sp>
        <p:nvSpPr>
          <p:cNvPr id="8" name="TextBox 7"/>
          <p:cNvSpPr txBox="1"/>
          <p:nvPr/>
        </p:nvSpPr>
        <p:spPr>
          <a:xfrm>
            <a:off x="539750" y="2060575"/>
            <a:ext cx="4103688" cy="1631950"/>
          </a:xfrm>
          <a:prstGeom prst="rect">
            <a:avLst/>
          </a:prstGeom>
          <a:solidFill>
            <a:schemeClr val="accent1">
              <a:lumMod val="40000"/>
              <a:lumOff val="60000"/>
            </a:schemeClr>
          </a:solidFill>
        </p:spPr>
        <p:txBody>
          <a:bodyPr>
            <a:spAutoFit/>
          </a:bodyPr>
          <a:lstStyle/>
          <a:p>
            <a:r>
              <a:rPr lang="el-GR" sz="2000">
                <a:latin typeface="Calibri" pitchFamily="34" charset="0"/>
              </a:rPr>
              <a:t>Πρέπει να τους ενδιαφέρουν…</a:t>
            </a:r>
          </a:p>
          <a:p>
            <a:pPr>
              <a:buFont typeface="Arial" pitchFamily="34" charset="0"/>
              <a:buChar char="•"/>
            </a:pPr>
            <a:r>
              <a:rPr lang="el-GR" sz="2000">
                <a:latin typeface="Calibri" pitchFamily="34" charset="0"/>
              </a:rPr>
              <a:t> να καλύπτουν τις ανάγκες τους</a:t>
            </a:r>
          </a:p>
          <a:p>
            <a:pPr>
              <a:buFont typeface="Arial" pitchFamily="34" charset="0"/>
              <a:buChar char="•"/>
            </a:pPr>
            <a:r>
              <a:rPr lang="el-GR" sz="2000">
                <a:latin typeface="Calibri" pitchFamily="34" charset="0"/>
              </a:rPr>
              <a:t> να τους ολοκληρώνουν</a:t>
            </a:r>
            <a:endParaRPr lang="el-GR" sz="2000" b="1">
              <a:latin typeface="Calibri" pitchFamily="34" charset="0"/>
            </a:endParaRPr>
          </a:p>
          <a:p>
            <a:r>
              <a:rPr lang="el-GR" sz="2000" b="1">
                <a:latin typeface="Calibri" pitchFamily="34" charset="0"/>
              </a:rPr>
              <a:t>Θεωρίες του περιεχομένου/της ανάγκης</a:t>
            </a:r>
          </a:p>
        </p:txBody>
      </p:sp>
      <p:sp>
        <p:nvSpPr>
          <p:cNvPr id="10" name="TextBox 9"/>
          <p:cNvSpPr txBox="1"/>
          <p:nvPr/>
        </p:nvSpPr>
        <p:spPr>
          <a:xfrm>
            <a:off x="4859338" y="1989138"/>
            <a:ext cx="3889375" cy="1630362"/>
          </a:xfrm>
          <a:prstGeom prst="rect">
            <a:avLst/>
          </a:prstGeom>
          <a:solidFill>
            <a:schemeClr val="accent6">
              <a:lumMod val="40000"/>
              <a:lumOff val="60000"/>
            </a:schemeClr>
          </a:solidFill>
        </p:spPr>
        <p:txBody>
          <a:bodyPr>
            <a:spAutoFit/>
          </a:bodyPr>
          <a:lstStyle/>
          <a:p>
            <a:r>
              <a:rPr lang="el-GR" sz="2000" dirty="0">
                <a:latin typeface="Calibri" pitchFamily="34" charset="0"/>
              </a:rPr>
              <a:t>Πρέπει να είναι εφικτά…</a:t>
            </a:r>
          </a:p>
          <a:p>
            <a:pPr>
              <a:buFont typeface="Arial" pitchFamily="34" charset="0"/>
              <a:buChar char="•"/>
            </a:pPr>
            <a:r>
              <a:rPr lang="el-GR" sz="2000" dirty="0">
                <a:latin typeface="Calibri" pitchFamily="34" charset="0"/>
              </a:rPr>
              <a:t> το μονοπάτι προς την επιτυχία πρέπει να είναι σωστά ορισμένο και ξεκάθαρο</a:t>
            </a:r>
            <a:endParaRPr lang="el-GR" sz="2000" b="1" dirty="0">
              <a:latin typeface="Calibri" pitchFamily="34" charset="0"/>
            </a:endParaRPr>
          </a:p>
          <a:p>
            <a:r>
              <a:rPr lang="el-GR" sz="2000" b="1" dirty="0">
                <a:latin typeface="Calibri" pitchFamily="34" charset="0"/>
              </a:rPr>
              <a:t>Θεωρία των προσδοκιών</a:t>
            </a:r>
          </a:p>
        </p:txBody>
      </p:sp>
      <p:sp>
        <p:nvSpPr>
          <p:cNvPr id="11" name="TextBox 10"/>
          <p:cNvSpPr txBox="1"/>
          <p:nvPr/>
        </p:nvSpPr>
        <p:spPr>
          <a:xfrm>
            <a:off x="900113" y="4149725"/>
            <a:ext cx="3024187" cy="708025"/>
          </a:xfrm>
          <a:prstGeom prst="rect">
            <a:avLst/>
          </a:prstGeom>
          <a:solidFill>
            <a:schemeClr val="accent3">
              <a:lumMod val="60000"/>
              <a:lumOff val="40000"/>
            </a:schemeClr>
          </a:solidFill>
        </p:spPr>
        <p:txBody>
          <a:bodyPr>
            <a:spAutoFit/>
          </a:bodyPr>
          <a:lstStyle/>
          <a:p>
            <a:r>
              <a:rPr lang="el-GR" sz="2000">
                <a:latin typeface="Calibri" pitchFamily="34" charset="0"/>
              </a:rPr>
              <a:t>Πρέπει να είναι δίκαια…</a:t>
            </a:r>
          </a:p>
          <a:p>
            <a:r>
              <a:rPr lang="el-GR" sz="2000" b="1">
                <a:latin typeface="Calibri" pitchFamily="34" charset="0"/>
              </a:rPr>
              <a:t>Θεωρία της ισοτιμίας</a:t>
            </a:r>
          </a:p>
        </p:txBody>
      </p:sp>
      <p:sp>
        <p:nvSpPr>
          <p:cNvPr id="12" name="TextBox 11"/>
          <p:cNvSpPr txBox="1"/>
          <p:nvPr/>
        </p:nvSpPr>
        <p:spPr>
          <a:xfrm>
            <a:off x="4140200" y="3933825"/>
            <a:ext cx="3887788" cy="1322388"/>
          </a:xfrm>
          <a:prstGeom prst="rect">
            <a:avLst/>
          </a:prstGeom>
          <a:solidFill>
            <a:schemeClr val="accent2">
              <a:lumMod val="40000"/>
              <a:lumOff val="60000"/>
            </a:schemeClr>
          </a:solidFill>
        </p:spPr>
        <p:txBody>
          <a:bodyPr>
            <a:spAutoFit/>
          </a:bodyPr>
          <a:lstStyle/>
          <a:p>
            <a:r>
              <a:rPr lang="el-GR" sz="2000">
                <a:latin typeface="Calibri" pitchFamily="34" charset="0"/>
              </a:rPr>
              <a:t>Πρέπει να δημιουργούν μια δέσμευση ως προς το αποτέλεσμα…</a:t>
            </a:r>
          </a:p>
          <a:p>
            <a:r>
              <a:rPr lang="el-GR" sz="2000" b="1">
                <a:latin typeface="Calibri" pitchFamily="34" charset="0"/>
              </a:rPr>
              <a:t>Θεωρία της στοχοθέτησης</a:t>
            </a:r>
          </a:p>
        </p:txBody>
      </p:sp>
      <p:sp>
        <p:nvSpPr>
          <p:cNvPr id="15" name="Rectangle 14"/>
          <p:cNvSpPr/>
          <p:nvPr/>
        </p:nvSpPr>
        <p:spPr>
          <a:xfrm>
            <a:off x="539750" y="1989138"/>
            <a:ext cx="4103688" cy="1727200"/>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6" name="Rectangle 15"/>
          <p:cNvSpPr/>
          <p:nvPr/>
        </p:nvSpPr>
        <p:spPr>
          <a:xfrm>
            <a:off x="4140200" y="3933825"/>
            <a:ext cx="3960813" cy="1366838"/>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7" name="Rectangle 16"/>
          <p:cNvSpPr/>
          <p:nvPr/>
        </p:nvSpPr>
        <p:spPr>
          <a:xfrm>
            <a:off x="900113" y="4149725"/>
            <a:ext cx="3095625" cy="792163"/>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Title 1"/>
          <p:cNvSpPr>
            <a:spLocks noGrp="1"/>
          </p:cNvSpPr>
          <p:nvPr>
            <p:ph type="title"/>
          </p:nvPr>
        </p:nvSpPr>
        <p:spPr>
          <a:xfrm>
            <a:off x="0" y="0"/>
            <a:ext cx="9144000" cy="1426170"/>
          </a:xfrm>
        </p:spPr>
        <p:txBody>
          <a:bodyPr>
            <a:noAutofit/>
          </a:bodyPr>
          <a:lstStyle/>
          <a:p>
            <a:r>
              <a:rPr lang="el-GR" sz="3600" dirty="0" smtClean="0"/>
              <a:t>ΘΕΩΡΙΑ ΤΩΝ ΠΡΟΣΔΟΚΙΩΝ (</a:t>
            </a:r>
            <a:r>
              <a:rPr lang="en-US" sz="3600" dirty="0" smtClean="0"/>
              <a:t>VROOM, 1964)</a:t>
            </a:r>
            <a:endParaRPr lang="el-GR" sz="3600" dirty="0"/>
          </a:p>
        </p:txBody>
      </p:sp>
      <p:sp>
        <p:nvSpPr>
          <p:cNvPr id="15" name="TextBox 14"/>
          <p:cNvSpPr txBox="1"/>
          <p:nvPr/>
        </p:nvSpPr>
        <p:spPr>
          <a:xfrm>
            <a:off x="3671392" y="6165304"/>
            <a:ext cx="5472608" cy="430887"/>
          </a:xfrm>
          <a:prstGeom prst="rect">
            <a:avLst/>
          </a:prstGeom>
          <a:noFill/>
        </p:spPr>
        <p:txBody>
          <a:bodyPr wrap="square" rtlCol="0">
            <a:spAutoFit/>
          </a:bodyPr>
          <a:lstStyle/>
          <a:p>
            <a:r>
              <a:rPr lang="el-GR" sz="1100" dirty="0" smtClean="0"/>
              <a:t>Πηγή: </a:t>
            </a:r>
            <a:r>
              <a:rPr lang="en-US" sz="1100" dirty="0" smtClean="0"/>
              <a:t>Buchanan DA, </a:t>
            </a:r>
            <a:r>
              <a:rPr lang="en-US" sz="1100" dirty="0" err="1" smtClean="0"/>
              <a:t>Huczynski</a:t>
            </a:r>
            <a:r>
              <a:rPr lang="en-US" sz="1100" dirty="0" smtClean="0"/>
              <a:t> AA. 2010. </a:t>
            </a:r>
            <a:r>
              <a:rPr lang="en-US" sz="1100" i="1" dirty="0" smtClean="0"/>
              <a:t>Organizational </a:t>
            </a:r>
            <a:r>
              <a:rPr lang="en-US" sz="1100" i="1" dirty="0" err="1" smtClean="0"/>
              <a:t>Behaviour</a:t>
            </a:r>
            <a:r>
              <a:rPr lang="en-US" sz="1100" i="1" dirty="0" smtClean="0"/>
              <a:t>. </a:t>
            </a:r>
            <a:r>
              <a:rPr lang="en-US" sz="1100" dirty="0" smtClean="0"/>
              <a:t>Pearson Education Limited. Seventh Edition. Essex, UK</a:t>
            </a:r>
            <a:endParaRPr lang="el-GR" sz="1100" dirty="0"/>
          </a:p>
        </p:txBody>
      </p:sp>
      <p:sp>
        <p:nvSpPr>
          <p:cNvPr id="8" name="TextBox 7"/>
          <p:cNvSpPr txBox="1"/>
          <p:nvPr/>
        </p:nvSpPr>
        <p:spPr>
          <a:xfrm>
            <a:off x="467544" y="1196752"/>
            <a:ext cx="1440160" cy="400110"/>
          </a:xfrm>
          <a:prstGeom prst="rect">
            <a:avLst/>
          </a:prstGeom>
          <a:solidFill>
            <a:schemeClr val="tx1"/>
          </a:solidFill>
          <a:ln w="15875">
            <a:solidFill>
              <a:schemeClr val="tx1"/>
            </a:solidFill>
            <a:prstDash val="dash"/>
          </a:ln>
        </p:spPr>
        <p:txBody>
          <a:bodyPr wrap="square" rtlCol="0">
            <a:spAutoFit/>
          </a:bodyPr>
          <a:lstStyle/>
          <a:p>
            <a:r>
              <a:rPr lang="el-GR" sz="2000" u="sng" dirty="0" smtClean="0">
                <a:solidFill>
                  <a:schemeClr val="bg1"/>
                </a:solidFill>
              </a:rPr>
              <a:t>Υποθέσεις:</a:t>
            </a:r>
          </a:p>
        </p:txBody>
      </p:sp>
      <p:sp>
        <p:nvSpPr>
          <p:cNvPr id="17" name="TextBox 16"/>
          <p:cNvSpPr txBox="1"/>
          <p:nvPr/>
        </p:nvSpPr>
        <p:spPr>
          <a:xfrm>
            <a:off x="500034" y="3786190"/>
            <a:ext cx="7992888" cy="1261884"/>
          </a:xfrm>
          <a:prstGeom prst="rect">
            <a:avLst/>
          </a:prstGeom>
          <a:noFill/>
          <a:ln w="15875">
            <a:solidFill>
              <a:schemeClr val="tx1"/>
            </a:solidFill>
            <a:prstDash val="dash"/>
          </a:ln>
        </p:spPr>
        <p:txBody>
          <a:bodyPr wrap="square" rtlCol="0">
            <a:spAutoFit/>
          </a:bodyPr>
          <a:lstStyle/>
          <a:p>
            <a:pPr>
              <a:buFontTx/>
              <a:buChar char="-"/>
            </a:pPr>
            <a:r>
              <a:rPr lang="el-GR" sz="2000" dirty="0" smtClean="0"/>
              <a:t> Οι εργαζόμενοι διαλέγουν την κατεύθυνση και το επίπεδο της προσπάθειας που θα καταβάλουν στη δουλειά</a:t>
            </a:r>
          </a:p>
          <a:p>
            <a:pPr>
              <a:buFont typeface="Wingdings" pitchFamily="2" charset="2"/>
              <a:buChar char="v"/>
            </a:pPr>
            <a:r>
              <a:rPr lang="el-GR" dirty="0" smtClean="0"/>
              <a:t>Σύγκριση μιας δραστηριότητας έναντι άλλης</a:t>
            </a:r>
          </a:p>
          <a:p>
            <a:pPr>
              <a:buFont typeface="Wingdings" pitchFamily="2" charset="2"/>
              <a:buChar char="v"/>
            </a:pPr>
            <a:r>
              <a:rPr lang="el-GR" dirty="0" smtClean="0"/>
              <a:t>Σύγκριση σκληρής δουλειάς με μια λιγότερο σκληρή εργασία</a:t>
            </a:r>
          </a:p>
        </p:txBody>
      </p:sp>
      <p:sp>
        <p:nvSpPr>
          <p:cNvPr id="18" name="TextBox 17"/>
          <p:cNvSpPr txBox="1"/>
          <p:nvPr/>
        </p:nvSpPr>
        <p:spPr>
          <a:xfrm>
            <a:off x="500034" y="5214950"/>
            <a:ext cx="7992888" cy="707886"/>
          </a:xfrm>
          <a:prstGeom prst="rect">
            <a:avLst/>
          </a:prstGeom>
          <a:noFill/>
          <a:ln w="15875">
            <a:solidFill>
              <a:schemeClr val="tx1"/>
            </a:solidFill>
            <a:prstDash val="dash"/>
          </a:ln>
        </p:spPr>
        <p:txBody>
          <a:bodyPr wrap="square" rtlCol="0">
            <a:spAutoFit/>
          </a:bodyPr>
          <a:lstStyle/>
          <a:p>
            <a:r>
              <a:rPr lang="el-GR" sz="2000" dirty="0" smtClean="0"/>
              <a:t>- Προσδοκίες, λειτουργικότητα και ισχύς επηρεάζουν συνδυαστικά το επίπεδο της παρακίνησης</a:t>
            </a:r>
            <a:endParaRPr lang="el-GR" sz="2000" dirty="0"/>
          </a:p>
        </p:txBody>
      </p:sp>
      <p:sp>
        <p:nvSpPr>
          <p:cNvPr id="19" name="TextBox 18"/>
          <p:cNvSpPr txBox="1"/>
          <p:nvPr/>
        </p:nvSpPr>
        <p:spPr>
          <a:xfrm>
            <a:off x="467544" y="1772816"/>
            <a:ext cx="7992888" cy="707886"/>
          </a:xfrm>
          <a:prstGeom prst="rect">
            <a:avLst/>
          </a:prstGeom>
          <a:noFill/>
          <a:ln w="15875">
            <a:solidFill>
              <a:schemeClr val="tx1"/>
            </a:solidFill>
            <a:prstDash val="dash"/>
          </a:ln>
        </p:spPr>
        <p:txBody>
          <a:bodyPr wrap="square" rtlCol="0">
            <a:spAutoFit/>
          </a:bodyPr>
          <a:lstStyle/>
          <a:p>
            <a:pPr>
              <a:buFontTx/>
              <a:buChar char="-"/>
            </a:pPr>
            <a:r>
              <a:rPr lang="el-GR" sz="2000" dirty="0" smtClean="0"/>
              <a:t> Οι εργαζόμενοι παρακινούνται για δραστηριότητες που βρίσκουν ελκυστικές και νιώθουν πως μπορούν να τις διεκπεραιώσουν</a:t>
            </a:r>
          </a:p>
        </p:txBody>
      </p:sp>
      <p:sp>
        <p:nvSpPr>
          <p:cNvPr id="20" name="TextBox 19"/>
          <p:cNvSpPr txBox="1"/>
          <p:nvPr/>
        </p:nvSpPr>
        <p:spPr>
          <a:xfrm>
            <a:off x="467544" y="2636912"/>
            <a:ext cx="7992888" cy="1015663"/>
          </a:xfrm>
          <a:prstGeom prst="rect">
            <a:avLst/>
          </a:prstGeom>
          <a:noFill/>
          <a:ln w="15875">
            <a:solidFill>
              <a:schemeClr val="tx1"/>
            </a:solidFill>
            <a:prstDash val="dash"/>
          </a:ln>
        </p:spPr>
        <p:txBody>
          <a:bodyPr wrap="square" rtlCol="0">
            <a:spAutoFit/>
          </a:bodyPr>
          <a:lstStyle/>
          <a:p>
            <a:pPr>
              <a:buFontTx/>
              <a:buChar char="-"/>
            </a:pPr>
            <a:r>
              <a:rPr lang="el-GR" sz="2000" dirty="0" smtClean="0"/>
              <a:t> Οι εργαζόμενοι συμπεριφέρονται λογικά, έχουν επίγνωση των κινήτρων που τους παρακινούν, και η συμπεριφορά τους καθορίζεται από τις προσδοκίες τους για κάποιο αποτέλεσμα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Λογική της Θεωρίας…</a:t>
            </a:r>
            <a:endParaRPr lang="el-GR" dirty="0">
              <a:solidFill>
                <a:srgbClr val="FF00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214282" y="1500174"/>
            <a:ext cx="8463633" cy="1911917"/>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6084168" y="3356992"/>
            <a:ext cx="1739592" cy="2735904"/>
          </a:xfrm>
          <a:prstGeom prst="rect">
            <a:avLst/>
          </a:prstGeom>
          <a:noFill/>
          <a:ln w="9525">
            <a:noFill/>
            <a:miter lim="800000"/>
            <a:headEnd/>
            <a:tailEnd/>
          </a:ln>
          <a:effectLst/>
        </p:spPr>
      </p:pic>
      <p:sp>
        <p:nvSpPr>
          <p:cNvPr id="7" name="Content Placeholder 5"/>
          <p:cNvSpPr txBox="1">
            <a:spLocks/>
          </p:cNvSpPr>
          <p:nvPr/>
        </p:nvSpPr>
        <p:spPr>
          <a:xfrm>
            <a:off x="5929322" y="6143644"/>
            <a:ext cx="1928858" cy="28575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Victor</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 Η.</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Vroom</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8 - Ορθογώνιο"/>
          <p:cNvSpPr/>
          <p:nvPr/>
        </p:nvSpPr>
        <p:spPr>
          <a:xfrm>
            <a:off x="357158" y="3643314"/>
            <a:ext cx="5214974" cy="1754326"/>
          </a:xfrm>
          <a:prstGeom prst="rect">
            <a:avLst/>
          </a:prstGeom>
        </p:spPr>
        <p:txBody>
          <a:bodyPr wrap="square">
            <a:spAutoFit/>
          </a:bodyPr>
          <a:lstStyle/>
          <a:p>
            <a:endParaRPr lang="el-GR" dirty="0" smtClean="0"/>
          </a:p>
          <a:p>
            <a:r>
              <a:rPr lang="el-GR" dirty="0" smtClean="0"/>
              <a:t>Ο εργαζόμενος παρακινείται όταν αναμένει ότι η αύξηση των προσπαθειών του θα έχει ως αποτέλεσμα την αύξηση της απόδοσής του, η οποία με τη σειρά της θα οδηγήσει στην απόκτηση ανταμοιβών που έχουν αξία γι’ αυτόν.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FF0000"/>
                </a:solidFill>
              </a:rPr>
              <a:t>Ορισμός Παρακίνησης (</a:t>
            </a:r>
            <a:r>
              <a:rPr lang="en-US" b="1" dirty="0" smtClean="0">
                <a:solidFill>
                  <a:srgbClr val="FF0000"/>
                </a:solidFill>
              </a:rPr>
              <a:t>Motivation)</a:t>
            </a:r>
            <a:endParaRPr lang="el-GR" b="1" dirty="0">
              <a:solidFill>
                <a:srgbClr val="FF00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899592" y="1988840"/>
            <a:ext cx="3500462" cy="3500462"/>
          </a:xfrm>
          <a:prstGeom prst="rect">
            <a:avLst/>
          </a:prstGeom>
          <a:noFill/>
          <a:ln w="9525">
            <a:noFill/>
            <a:miter lim="800000"/>
            <a:headEnd/>
            <a:tailEnd/>
          </a:ln>
          <a:effectLst/>
        </p:spPr>
      </p:pic>
      <p:sp>
        <p:nvSpPr>
          <p:cNvPr id="4" name="1 - Τίτλος"/>
          <p:cNvSpPr txBox="1">
            <a:spLocks/>
          </p:cNvSpPr>
          <p:nvPr/>
        </p:nvSpPr>
        <p:spPr>
          <a:xfrm>
            <a:off x="4572000" y="1700808"/>
            <a:ext cx="3528392" cy="367240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0070C0"/>
                </a:solidFill>
                <a:effectLst/>
                <a:uLnTx/>
                <a:uFillTx/>
                <a:latin typeface="+mj-lt"/>
                <a:ea typeface="+mj-ea"/>
                <a:cs typeface="+mj-cs"/>
              </a:rPr>
              <a:t>Παρακίνηση</a:t>
            </a:r>
            <a:r>
              <a:rPr kumimoji="0" lang="el-GR" sz="2400" b="1" i="0" u="none" strike="noStrike" kern="1200" cap="none" spc="0" normalizeH="0" noProof="0" dirty="0" smtClean="0">
                <a:ln>
                  <a:noFill/>
                </a:ln>
                <a:solidFill>
                  <a:srgbClr val="0070C0"/>
                </a:solidFill>
                <a:effectLst/>
                <a:uLnTx/>
                <a:uFillTx/>
                <a:latin typeface="+mj-lt"/>
                <a:ea typeface="+mj-ea"/>
                <a:cs typeface="+mj-cs"/>
              </a:rPr>
              <a:t> </a:t>
            </a:r>
            <a:r>
              <a:rPr kumimoji="0" lang="el-GR" sz="2400" b="1" i="0" u="none" strike="noStrike" kern="1200" cap="none" spc="0" normalizeH="0" noProof="0" dirty="0" smtClean="0">
                <a:ln>
                  <a:noFill/>
                </a:ln>
                <a:effectLst/>
                <a:uLnTx/>
                <a:uFillTx/>
                <a:latin typeface="+mj-lt"/>
                <a:ea typeface="+mj-ea"/>
                <a:cs typeface="+mj-cs"/>
              </a:rPr>
              <a:t>η γνωστική λειτουργία λήψης αποφάσεων μέσω της οποίας ενεργοποιείται, διευθύνεται και συντηρείται συμπεριφορά προσανατολισμένη στην επίτευξη στόχων</a:t>
            </a:r>
            <a:endParaRPr kumimoji="0" lang="el-GR" sz="2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Title 1"/>
          <p:cNvSpPr>
            <a:spLocks noGrp="1"/>
          </p:cNvSpPr>
          <p:nvPr>
            <p:ph type="title"/>
          </p:nvPr>
        </p:nvSpPr>
        <p:spPr>
          <a:xfrm>
            <a:off x="0" y="0"/>
            <a:ext cx="9144000" cy="1426170"/>
          </a:xfrm>
        </p:spPr>
        <p:txBody>
          <a:bodyPr>
            <a:noAutofit/>
          </a:bodyPr>
          <a:lstStyle/>
          <a:p>
            <a:r>
              <a:rPr lang="el-GR" sz="3600" dirty="0" smtClean="0"/>
              <a:t>ΘΕΩΡΙΑ ΤΩΝ ΠΡΟΣΔΟΚΙΩΝ (</a:t>
            </a:r>
            <a:r>
              <a:rPr lang="en-US" sz="3600" dirty="0" smtClean="0"/>
              <a:t>VROOM, 1964)</a:t>
            </a:r>
            <a:endParaRPr lang="el-GR" sz="3600" dirty="0"/>
          </a:p>
        </p:txBody>
      </p:sp>
      <p:sp>
        <p:nvSpPr>
          <p:cNvPr id="15" name="TextBox 14"/>
          <p:cNvSpPr txBox="1"/>
          <p:nvPr/>
        </p:nvSpPr>
        <p:spPr>
          <a:xfrm>
            <a:off x="683568" y="5111606"/>
            <a:ext cx="7560840" cy="261610"/>
          </a:xfrm>
          <a:prstGeom prst="rect">
            <a:avLst/>
          </a:prstGeom>
          <a:noFill/>
        </p:spPr>
        <p:txBody>
          <a:bodyPr wrap="square" rtlCol="0">
            <a:spAutoFit/>
          </a:bodyPr>
          <a:lstStyle/>
          <a:p>
            <a:r>
              <a:rPr lang="el-GR" sz="1100" dirty="0" smtClean="0"/>
              <a:t>Πηγή: </a:t>
            </a:r>
            <a:r>
              <a:rPr lang="en-US" sz="1100" dirty="0" smtClean="0"/>
              <a:t>Buchanan DA, </a:t>
            </a:r>
            <a:r>
              <a:rPr lang="en-US" sz="1100" dirty="0" err="1" smtClean="0"/>
              <a:t>Huczynski</a:t>
            </a:r>
            <a:r>
              <a:rPr lang="en-US" sz="1100" dirty="0" smtClean="0"/>
              <a:t> AA. 2010. </a:t>
            </a:r>
            <a:r>
              <a:rPr lang="en-US" sz="1100" i="1" dirty="0" smtClean="0"/>
              <a:t>Organizational </a:t>
            </a:r>
            <a:r>
              <a:rPr lang="en-US" sz="1100" i="1" dirty="0" err="1" smtClean="0"/>
              <a:t>Behaviour</a:t>
            </a:r>
            <a:r>
              <a:rPr lang="en-US" sz="1100" i="1" dirty="0" smtClean="0"/>
              <a:t>. </a:t>
            </a:r>
            <a:r>
              <a:rPr lang="en-US" sz="1100" dirty="0" smtClean="0"/>
              <a:t>Pearson Education Limited. Seventh Edition. Essex, UK</a:t>
            </a:r>
            <a:endParaRPr lang="el-GR" sz="1100" dirty="0"/>
          </a:p>
        </p:txBody>
      </p:sp>
      <p:grpSp>
        <p:nvGrpSpPr>
          <p:cNvPr id="49" name="Group 48"/>
          <p:cNvGrpSpPr/>
          <p:nvPr/>
        </p:nvGrpSpPr>
        <p:grpSpPr>
          <a:xfrm>
            <a:off x="683568" y="2996952"/>
            <a:ext cx="7776864" cy="1872208"/>
            <a:chOff x="683568" y="2996952"/>
            <a:chExt cx="7776864" cy="1872208"/>
          </a:xfrm>
        </p:grpSpPr>
        <p:grpSp>
          <p:nvGrpSpPr>
            <p:cNvPr id="47" name="Group 46"/>
            <p:cNvGrpSpPr/>
            <p:nvPr/>
          </p:nvGrpSpPr>
          <p:grpSpPr>
            <a:xfrm>
              <a:off x="683568" y="2996952"/>
              <a:ext cx="7776864" cy="1872208"/>
              <a:chOff x="683568" y="2708920"/>
              <a:chExt cx="9720000" cy="1872208"/>
            </a:xfrm>
          </p:grpSpPr>
          <p:sp>
            <p:nvSpPr>
              <p:cNvPr id="44" name="Rectangle 43"/>
              <p:cNvSpPr/>
              <p:nvPr/>
            </p:nvSpPr>
            <p:spPr>
              <a:xfrm>
                <a:off x="683568" y="2708920"/>
                <a:ext cx="9720000" cy="1872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27"/>
              <p:cNvSpPr/>
              <p:nvPr/>
            </p:nvSpPr>
            <p:spPr>
              <a:xfrm>
                <a:off x="773568" y="3501008"/>
                <a:ext cx="171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Προσπάθεια</a:t>
                </a:r>
                <a:endParaRPr lang="el-GR" dirty="0"/>
              </a:p>
            </p:txBody>
          </p:sp>
          <p:cxnSp>
            <p:nvCxnSpPr>
              <p:cNvPr id="30" name="Straight Arrow Connector 29"/>
              <p:cNvCxnSpPr/>
              <p:nvPr/>
            </p:nvCxnSpPr>
            <p:spPr>
              <a:xfrm>
                <a:off x="2500697" y="3717032"/>
                <a:ext cx="50405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21682" y="3501008"/>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Επίδοση</a:t>
                </a:r>
                <a:endParaRPr lang="el-GR" dirty="0"/>
              </a:p>
            </p:txBody>
          </p:sp>
          <p:cxnSp>
            <p:nvCxnSpPr>
              <p:cNvPr id="33" name="Straight Arrow Connector 32"/>
              <p:cNvCxnSpPr/>
              <p:nvPr/>
            </p:nvCxnSpPr>
            <p:spPr>
              <a:xfrm flipV="1">
                <a:off x="4643568" y="3284984"/>
                <a:ext cx="1044176" cy="36004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43568" y="3717032"/>
                <a:ext cx="113417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43568" y="3789040"/>
                <a:ext cx="1080000" cy="36004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723568" y="2852936"/>
                <a:ext cx="198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Αποτέλεσμα 1</a:t>
                </a:r>
              </a:p>
              <a:p>
                <a:pPr algn="ctr"/>
                <a:r>
                  <a:rPr lang="el-GR" dirty="0" smtClean="0"/>
                  <a:t>+ ή -</a:t>
                </a:r>
                <a:endParaRPr lang="el-GR" dirty="0"/>
              </a:p>
            </p:txBody>
          </p:sp>
          <p:sp>
            <p:nvSpPr>
              <p:cNvPr id="42" name="Rectangle 41"/>
              <p:cNvSpPr/>
              <p:nvPr/>
            </p:nvSpPr>
            <p:spPr>
              <a:xfrm>
                <a:off x="5723568" y="3429000"/>
                <a:ext cx="198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Αποτέλεσμα 2</a:t>
                </a:r>
              </a:p>
              <a:p>
                <a:pPr algn="ctr"/>
                <a:r>
                  <a:rPr lang="el-GR" dirty="0" smtClean="0"/>
                  <a:t>+ ή -</a:t>
                </a:r>
                <a:endParaRPr lang="el-GR" dirty="0"/>
              </a:p>
            </p:txBody>
          </p:sp>
          <p:sp>
            <p:nvSpPr>
              <p:cNvPr id="43" name="Rectangle 42"/>
              <p:cNvSpPr/>
              <p:nvPr/>
            </p:nvSpPr>
            <p:spPr>
              <a:xfrm>
                <a:off x="5723568" y="4005064"/>
                <a:ext cx="198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Αποτέλεσμα 3</a:t>
                </a:r>
              </a:p>
              <a:p>
                <a:pPr algn="ctr"/>
                <a:r>
                  <a:rPr lang="el-GR" dirty="0" smtClean="0"/>
                  <a:t>+ ή -</a:t>
                </a:r>
                <a:endParaRPr lang="el-GR" dirty="0"/>
              </a:p>
            </p:txBody>
          </p:sp>
        </p:grpSp>
        <p:sp>
          <p:nvSpPr>
            <p:cNvPr id="31" name="Right Bracket 30"/>
            <p:cNvSpPr/>
            <p:nvPr/>
          </p:nvSpPr>
          <p:spPr>
            <a:xfrm>
              <a:off x="6361183" y="3124045"/>
              <a:ext cx="45719" cy="1656184"/>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4" name="Rectangle 33"/>
            <p:cNvSpPr/>
            <p:nvPr/>
          </p:nvSpPr>
          <p:spPr>
            <a:xfrm>
              <a:off x="6876256" y="3717032"/>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ΠΑΡΑΚΙΝΗΣΗ</a:t>
              </a:r>
              <a:endParaRPr lang="el-GR" dirty="0"/>
            </a:p>
          </p:txBody>
        </p:sp>
        <p:cxnSp>
          <p:nvCxnSpPr>
            <p:cNvPr id="35" name="Straight Arrow Connector 34"/>
            <p:cNvCxnSpPr/>
            <p:nvPr/>
          </p:nvCxnSpPr>
          <p:spPr>
            <a:xfrm>
              <a:off x="6388328" y="3988141"/>
              <a:ext cx="40329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683568" y="980728"/>
            <a:ext cx="8208912" cy="1800200"/>
            <a:chOff x="683568" y="980728"/>
            <a:chExt cx="8208912" cy="1800200"/>
          </a:xfrm>
        </p:grpSpPr>
        <p:grpSp>
          <p:nvGrpSpPr>
            <p:cNvPr id="50" name="Group 49"/>
            <p:cNvGrpSpPr/>
            <p:nvPr/>
          </p:nvGrpSpPr>
          <p:grpSpPr>
            <a:xfrm>
              <a:off x="683568" y="1700808"/>
              <a:ext cx="7776864" cy="1080120"/>
              <a:chOff x="683568" y="1700808"/>
              <a:chExt cx="7776864" cy="1080120"/>
            </a:xfrm>
          </p:grpSpPr>
          <p:sp>
            <p:nvSpPr>
              <p:cNvPr id="45" name="Rectangle 44"/>
              <p:cNvSpPr/>
              <p:nvPr/>
            </p:nvSpPr>
            <p:spPr>
              <a:xfrm>
                <a:off x="683568" y="1700808"/>
                <a:ext cx="7776864" cy="10801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683568" y="1844824"/>
                <a:ext cx="1728192" cy="923330"/>
              </a:xfrm>
              <a:prstGeom prst="rect">
                <a:avLst/>
              </a:prstGeom>
              <a:noFill/>
            </p:spPr>
            <p:txBody>
              <a:bodyPr wrap="square" rtlCol="0">
                <a:spAutoFit/>
              </a:bodyPr>
              <a:lstStyle/>
              <a:p>
                <a:r>
                  <a:rPr lang="el-GR" b="1" dirty="0" smtClean="0"/>
                  <a:t>ΠΑΡΑΚΙΝΗΣΗ (Μέγεθος προσπάθειας)</a:t>
                </a:r>
                <a:endParaRPr lang="el-GR" b="1" dirty="0"/>
              </a:p>
            </p:txBody>
          </p:sp>
          <p:sp>
            <p:nvSpPr>
              <p:cNvPr id="21" name="TextBox 20"/>
              <p:cNvSpPr txBox="1"/>
              <p:nvPr/>
            </p:nvSpPr>
            <p:spPr>
              <a:xfrm>
                <a:off x="2627784" y="2060848"/>
                <a:ext cx="360040" cy="523220"/>
              </a:xfrm>
              <a:prstGeom prst="rect">
                <a:avLst/>
              </a:prstGeom>
              <a:noFill/>
            </p:spPr>
            <p:txBody>
              <a:bodyPr wrap="square" rtlCol="0">
                <a:spAutoFit/>
              </a:bodyPr>
              <a:lstStyle/>
              <a:p>
                <a:r>
                  <a:rPr lang="el-GR" sz="2800" dirty="0" smtClean="0"/>
                  <a:t>=</a:t>
                </a:r>
                <a:endParaRPr lang="el-GR" sz="2800" dirty="0"/>
              </a:p>
            </p:txBody>
          </p:sp>
          <p:sp>
            <p:nvSpPr>
              <p:cNvPr id="22" name="TextBox 21"/>
              <p:cNvSpPr txBox="1"/>
              <p:nvPr/>
            </p:nvSpPr>
            <p:spPr>
              <a:xfrm>
                <a:off x="3275856" y="2132856"/>
                <a:ext cx="1368152" cy="584776"/>
              </a:xfrm>
              <a:prstGeom prst="rect">
                <a:avLst/>
              </a:prstGeom>
              <a:noFill/>
            </p:spPr>
            <p:txBody>
              <a:bodyPr wrap="square" rtlCol="0">
                <a:spAutoFit/>
              </a:bodyPr>
              <a:lstStyle/>
              <a:p>
                <a:r>
                  <a:rPr lang="el-GR" b="1" dirty="0" smtClean="0"/>
                  <a:t>ΠΡΟΣΔΟΚΙΑ</a:t>
                </a:r>
              </a:p>
              <a:p>
                <a:pPr algn="ctr"/>
                <a:r>
                  <a:rPr lang="el-GR" sz="1400" b="1" dirty="0" smtClean="0"/>
                  <a:t>(</a:t>
                </a:r>
                <a:r>
                  <a:rPr lang="en-US" sz="1400" b="1" dirty="0" smtClean="0"/>
                  <a:t>expectancy)</a:t>
                </a:r>
                <a:endParaRPr lang="el-GR" sz="1400" b="1" dirty="0"/>
              </a:p>
            </p:txBody>
          </p:sp>
          <p:sp>
            <p:nvSpPr>
              <p:cNvPr id="23" name="TextBox 22"/>
              <p:cNvSpPr txBox="1"/>
              <p:nvPr/>
            </p:nvSpPr>
            <p:spPr>
              <a:xfrm>
                <a:off x="4644008" y="2132856"/>
                <a:ext cx="288032" cy="369332"/>
              </a:xfrm>
              <a:prstGeom prst="rect">
                <a:avLst/>
              </a:prstGeom>
              <a:noFill/>
            </p:spPr>
            <p:txBody>
              <a:bodyPr wrap="square" rtlCol="0">
                <a:spAutoFit/>
              </a:bodyPr>
              <a:lstStyle/>
              <a:p>
                <a:r>
                  <a:rPr lang="el-GR" dirty="0" smtClean="0"/>
                  <a:t>Χ</a:t>
                </a:r>
                <a:endParaRPr lang="el-GR" dirty="0"/>
              </a:p>
            </p:txBody>
          </p:sp>
          <p:sp>
            <p:nvSpPr>
              <p:cNvPr id="24" name="TextBox 23"/>
              <p:cNvSpPr txBox="1"/>
              <p:nvPr/>
            </p:nvSpPr>
            <p:spPr>
              <a:xfrm>
                <a:off x="4932040" y="2132856"/>
                <a:ext cx="1944216" cy="584776"/>
              </a:xfrm>
              <a:prstGeom prst="rect">
                <a:avLst/>
              </a:prstGeom>
              <a:noFill/>
            </p:spPr>
            <p:txBody>
              <a:bodyPr wrap="square" rtlCol="0">
                <a:spAutoFit/>
              </a:bodyPr>
              <a:lstStyle/>
              <a:p>
                <a:r>
                  <a:rPr lang="el-GR" b="1" dirty="0" smtClean="0"/>
                  <a:t>ΛΕΙΤΟΥΡΓΙΚΟΤΗΤΑ</a:t>
                </a:r>
                <a:endParaRPr lang="en-US" b="1" dirty="0" smtClean="0"/>
              </a:p>
              <a:p>
                <a:pPr algn="ctr"/>
                <a:r>
                  <a:rPr lang="en-US" sz="1400" b="1" dirty="0" smtClean="0"/>
                  <a:t>(instrumentality)</a:t>
                </a:r>
                <a:endParaRPr lang="el-GR" sz="1400" b="1" dirty="0"/>
              </a:p>
            </p:txBody>
          </p:sp>
          <p:sp>
            <p:nvSpPr>
              <p:cNvPr id="25" name="TextBox 24"/>
              <p:cNvSpPr txBox="1"/>
              <p:nvPr/>
            </p:nvSpPr>
            <p:spPr>
              <a:xfrm>
                <a:off x="7092280" y="2132856"/>
                <a:ext cx="1368152" cy="584776"/>
              </a:xfrm>
              <a:prstGeom prst="rect">
                <a:avLst/>
              </a:prstGeom>
              <a:noFill/>
            </p:spPr>
            <p:txBody>
              <a:bodyPr wrap="square" rtlCol="0">
                <a:spAutoFit/>
              </a:bodyPr>
              <a:lstStyle/>
              <a:p>
                <a:r>
                  <a:rPr lang="el-GR" b="1" dirty="0" smtClean="0"/>
                  <a:t>ΙΣΧΥΣ</a:t>
                </a:r>
                <a:endParaRPr lang="en-US" b="1" dirty="0" smtClean="0"/>
              </a:p>
              <a:p>
                <a:r>
                  <a:rPr lang="en-US" sz="1400" b="1" dirty="0" smtClean="0"/>
                  <a:t>(valence)</a:t>
                </a:r>
                <a:endParaRPr lang="el-GR" sz="1400" b="1" dirty="0"/>
              </a:p>
            </p:txBody>
          </p:sp>
          <p:sp>
            <p:nvSpPr>
              <p:cNvPr id="27" name="TextBox 26"/>
              <p:cNvSpPr txBox="1"/>
              <p:nvPr/>
            </p:nvSpPr>
            <p:spPr>
              <a:xfrm>
                <a:off x="6804248" y="2132856"/>
                <a:ext cx="288032" cy="369332"/>
              </a:xfrm>
              <a:prstGeom prst="rect">
                <a:avLst/>
              </a:prstGeom>
              <a:noFill/>
            </p:spPr>
            <p:txBody>
              <a:bodyPr wrap="square" rtlCol="0">
                <a:spAutoFit/>
              </a:bodyPr>
              <a:lstStyle/>
              <a:p>
                <a:r>
                  <a:rPr lang="el-GR" dirty="0" smtClean="0"/>
                  <a:t>Χ</a:t>
                </a:r>
                <a:endParaRPr lang="el-GR" dirty="0"/>
              </a:p>
            </p:txBody>
          </p:sp>
        </p:grpSp>
        <p:sp>
          <p:nvSpPr>
            <p:cNvPr id="4" name="Rectangle 3"/>
            <p:cNvSpPr/>
            <p:nvPr/>
          </p:nvSpPr>
          <p:spPr>
            <a:xfrm>
              <a:off x="1907704" y="980728"/>
              <a:ext cx="2952328"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400" dirty="0" smtClean="0">
                  <a:solidFill>
                    <a:srgbClr val="000000"/>
                  </a:solidFill>
                </a:rPr>
                <a:t>Αντιλαμβανόμενη πιθανότητα ότι η προσπάθεια ενός ατόμου μπορεί να οδηγήσει σε συγκεκριμένο επίπεδο απόδοσης ή συμπεριφοράς</a:t>
              </a:r>
              <a:endParaRPr lang="en-US" sz="1400" dirty="0">
                <a:solidFill>
                  <a:srgbClr val="000000"/>
                </a:solidFill>
              </a:endParaRPr>
            </a:p>
          </p:txBody>
        </p:sp>
        <p:sp>
          <p:nvSpPr>
            <p:cNvPr id="5" name="Right Arrow 4"/>
            <p:cNvSpPr/>
            <p:nvPr/>
          </p:nvSpPr>
          <p:spPr>
            <a:xfrm rot="5400000">
              <a:off x="3707904" y="1844824"/>
              <a:ext cx="288032"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932040" y="980728"/>
              <a:ext cx="2304256"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400" dirty="0" smtClean="0">
                  <a:solidFill>
                    <a:srgbClr val="000000"/>
                  </a:solidFill>
                </a:rPr>
                <a:t>Πεποίθηση ότι ένα δεδομένο επίπεδο απόδοσης ή συμπεριφοράς θα οδηγήσει σε κάποιο αποτέλεσμα</a:t>
              </a:r>
              <a:endParaRPr lang="en-US" sz="1400" dirty="0">
                <a:solidFill>
                  <a:srgbClr val="000000"/>
                </a:solidFill>
              </a:endParaRPr>
            </a:p>
          </p:txBody>
        </p:sp>
        <p:sp>
          <p:nvSpPr>
            <p:cNvPr id="39" name="Right Arrow 38"/>
            <p:cNvSpPr/>
            <p:nvPr/>
          </p:nvSpPr>
          <p:spPr>
            <a:xfrm rot="5400000">
              <a:off x="5796136" y="1844824"/>
              <a:ext cx="288032"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308304" y="980728"/>
              <a:ext cx="1584176" cy="8640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400" dirty="0" smtClean="0">
                  <a:solidFill>
                    <a:srgbClr val="000000"/>
                  </a:solidFill>
                </a:rPr>
                <a:t>Αντιλαμβανόμενη αξία αποτελέμσατος</a:t>
              </a:r>
              <a:endParaRPr lang="en-US" sz="1400" dirty="0">
                <a:solidFill>
                  <a:srgbClr val="000000"/>
                </a:solidFill>
              </a:endParaRPr>
            </a:p>
          </p:txBody>
        </p:sp>
        <p:sp>
          <p:nvSpPr>
            <p:cNvPr id="46" name="Right Arrow 45"/>
            <p:cNvSpPr/>
            <p:nvPr/>
          </p:nvSpPr>
          <p:spPr>
            <a:xfrm rot="5400000">
              <a:off x="7452320" y="1844824"/>
              <a:ext cx="288032"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47 - Ορθογώνιο"/>
          <p:cNvSpPr/>
          <p:nvPr/>
        </p:nvSpPr>
        <p:spPr>
          <a:xfrm>
            <a:off x="3286116" y="5500702"/>
            <a:ext cx="4572000" cy="923330"/>
          </a:xfrm>
          <a:prstGeom prst="rect">
            <a:avLst/>
          </a:prstGeom>
        </p:spPr>
        <p:txBody>
          <a:bodyPr>
            <a:spAutoFit/>
          </a:bodyPr>
          <a:lstStyle/>
          <a:p>
            <a:r>
              <a:rPr lang="el-GR" dirty="0" smtClean="0">
                <a:solidFill>
                  <a:srgbClr val="FF0000"/>
                </a:solidFill>
              </a:rPr>
              <a:t>Επιθυμία ανταμοιβών </a:t>
            </a:r>
          </a:p>
          <a:p>
            <a:r>
              <a:rPr lang="el-GR" dirty="0" smtClean="0">
                <a:solidFill>
                  <a:srgbClr val="FF0000"/>
                </a:solidFill>
              </a:rPr>
              <a:t>Προσδοκία ανταμοιβών </a:t>
            </a:r>
          </a:p>
          <a:p>
            <a:r>
              <a:rPr lang="el-GR" dirty="0" smtClean="0">
                <a:solidFill>
                  <a:srgbClr val="FF0000"/>
                </a:solidFill>
              </a:rPr>
              <a:t>Προσδοκία απόδοσης</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Content Placeholder 5"/>
          <p:cNvSpPr>
            <a:spLocks noGrp="1"/>
          </p:cNvSpPr>
          <p:nvPr>
            <p:ph idx="1"/>
          </p:nvPr>
        </p:nvSpPr>
        <p:spPr>
          <a:xfrm>
            <a:off x="467544" y="1988840"/>
            <a:ext cx="8208912" cy="3456384"/>
          </a:xfrm>
        </p:spPr>
        <p:txBody>
          <a:bodyPr>
            <a:noAutofit/>
          </a:bodyPr>
          <a:lstStyle/>
          <a:p>
            <a:r>
              <a:rPr lang="el-GR" sz="2400" dirty="0" smtClean="0"/>
              <a:t>Ενίσχυση των </a:t>
            </a:r>
            <a:r>
              <a:rPr lang="el-GR" sz="2400" dirty="0" smtClean="0">
                <a:solidFill>
                  <a:srgbClr val="FF0000"/>
                </a:solidFill>
              </a:rPr>
              <a:t>προσδοκιών </a:t>
            </a:r>
          </a:p>
          <a:p>
            <a:pPr lvl="1">
              <a:buFont typeface="Courier New" pitchFamily="49" charset="0"/>
              <a:buChar char="o"/>
            </a:pPr>
            <a:r>
              <a:rPr lang="el-GR" sz="2000" dirty="0" smtClean="0"/>
              <a:t>Παροχή της απαραίτητης υποστήριξης ούτως ώστε οι εργαζόμενοι να μπορούν να κάνουν τη δουλειά τους (εκπαίδευση, καθοδήγηση, χρόνος, πόροι)</a:t>
            </a:r>
          </a:p>
          <a:p>
            <a:r>
              <a:rPr lang="el-GR" sz="2400" dirty="0" smtClean="0"/>
              <a:t>Διευκρίνιση των ενδεχόμενων ανταμοιβών (</a:t>
            </a:r>
            <a:r>
              <a:rPr lang="el-GR" sz="2400" dirty="0" smtClean="0">
                <a:solidFill>
                  <a:srgbClr val="FF0000"/>
                </a:solidFill>
              </a:rPr>
              <a:t>λειτουργικότητα</a:t>
            </a:r>
            <a:r>
              <a:rPr lang="el-GR" sz="2400" dirty="0" smtClean="0"/>
              <a:t>)</a:t>
            </a:r>
          </a:p>
          <a:p>
            <a:pPr lvl="1">
              <a:buFont typeface="Courier New" pitchFamily="49" charset="0"/>
              <a:buChar char="o"/>
            </a:pPr>
            <a:r>
              <a:rPr lang="el-GR" sz="2000" dirty="0" smtClean="0"/>
              <a:t>Γνωστοποίηση των ανταμοιβών και διευκρίνιση της σύνδεσης επίδοσης-αποτελέσματος </a:t>
            </a:r>
          </a:p>
          <a:p>
            <a:r>
              <a:rPr lang="el-GR" sz="2400" dirty="0" smtClean="0"/>
              <a:t>Ανταμοιβές στις οποίες δίνουν αξία οι εργαζόμενοι (</a:t>
            </a:r>
            <a:r>
              <a:rPr lang="el-GR" sz="2400" dirty="0" smtClean="0">
                <a:solidFill>
                  <a:srgbClr val="FF0000"/>
                </a:solidFill>
              </a:rPr>
              <a:t>ισχύς</a:t>
            </a:r>
            <a:r>
              <a:rPr lang="el-GR" sz="2400" dirty="0" smtClean="0"/>
              <a:t>)</a:t>
            </a:r>
          </a:p>
        </p:txBody>
      </p:sp>
      <p:sp>
        <p:nvSpPr>
          <p:cNvPr id="7" name="Title 1"/>
          <p:cNvSpPr>
            <a:spLocks noGrp="1"/>
          </p:cNvSpPr>
          <p:nvPr>
            <p:ph type="title"/>
          </p:nvPr>
        </p:nvSpPr>
        <p:spPr>
          <a:xfrm>
            <a:off x="457200" y="274638"/>
            <a:ext cx="8229600" cy="1143000"/>
          </a:xfrm>
        </p:spPr>
        <p:txBody>
          <a:bodyPr>
            <a:normAutofit fontScale="90000"/>
          </a:bodyPr>
          <a:lstStyle/>
          <a:p>
            <a:r>
              <a:rPr lang="el-GR" dirty="0" smtClean="0"/>
              <a:t>ΘΕΩΡΙΑ ΠΡΟΣΔΩΚΙΩΝ… </a:t>
            </a:r>
            <a:br>
              <a:rPr lang="el-GR" dirty="0" smtClean="0"/>
            </a:br>
            <a:r>
              <a:rPr lang="el-GR" dirty="0" smtClean="0"/>
              <a:t>ΜΕΡΙΚΕΣ ΔΙΕΥΚΡΙΝΙΣΕΙΣ</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32778"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32779"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6" name="Title 1"/>
          <p:cNvSpPr>
            <a:spLocks noGrp="1"/>
          </p:cNvSpPr>
          <p:nvPr>
            <p:ph type="title"/>
          </p:nvPr>
        </p:nvSpPr>
        <p:spPr/>
        <p:txBody>
          <a:bodyPr>
            <a:normAutofit/>
          </a:bodyPr>
          <a:lstStyle/>
          <a:p>
            <a:pPr eaLnBrk="1" hangingPunct="1"/>
            <a:r>
              <a:rPr lang="el-GR" sz="3600" smtClean="0">
                <a:ea typeface="ＭＳ Ｐゴシック" pitchFamily="34" charset="-128"/>
              </a:rPr>
              <a:t>ΠΩΣ ΠΑΡΑΚΙΝΕΙΣ ΤΟΥΣ ΕΡΓΑΖΟΜΕΝΟΥΣ;</a:t>
            </a:r>
          </a:p>
        </p:txBody>
      </p:sp>
      <p:sp>
        <p:nvSpPr>
          <p:cNvPr id="8" name="TextBox 7"/>
          <p:cNvSpPr txBox="1"/>
          <p:nvPr/>
        </p:nvSpPr>
        <p:spPr>
          <a:xfrm>
            <a:off x="539750" y="2060575"/>
            <a:ext cx="4103688" cy="1631950"/>
          </a:xfrm>
          <a:prstGeom prst="rect">
            <a:avLst/>
          </a:prstGeom>
          <a:solidFill>
            <a:schemeClr val="accent1">
              <a:lumMod val="40000"/>
              <a:lumOff val="60000"/>
            </a:schemeClr>
          </a:solidFill>
        </p:spPr>
        <p:txBody>
          <a:bodyPr>
            <a:spAutoFit/>
          </a:bodyPr>
          <a:lstStyle/>
          <a:p>
            <a:r>
              <a:rPr lang="el-GR" sz="2000">
                <a:latin typeface="Calibri" pitchFamily="34" charset="0"/>
              </a:rPr>
              <a:t>Πρέπει να τους ενδιαφέρουν…</a:t>
            </a:r>
          </a:p>
          <a:p>
            <a:pPr>
              <a:buFont typeface="Arial" pitchFamily="34" charset="0"/>
              <a:buChar char="•"/>
            </a:pPr>
            <a:r>
              <a:rPr lang="el-GR" sz="2000">
                <a:latin typeface="Calibri" pitchFamily="34" charset="0"/>
              </a:rPr>
              <a:t> να καλύπτουν τις ανάγκες τους</a:t>
            </a:r>
          </a:p>
          <a:p>
            <a:pPr>
              <a:buFont typeface="Arial" pitchFamily="34" charset="0"/>
              <a:buChar char="•"/>
            </a:pPr>
            <a:r>
              <a:rPr lang="el-GR" sz="2000">
                <a:latin typeface="Calibri" pitchFamily="34" charset="0"/>
              </a:rPr>
              <a:t> να τους ολοκληρώνουν</a:t>
            </a:r>
            <a:endParaRPr lang="el-GR" sz="2000" b="1">
              <a:latin typeface="Calibri" pitchFamily="34" charset="0"/>
            </a:endParaRPr>
          </a:p>
          <a:p>
            <a:r>
              <a:rPr lang="el-GR" sz="2000" b="1">
                <a:latin typeface="Calibri" pitchFamily="34" charset="0"/>
              </a:rPr>
              <a:t>Θεωρίες του περιεχομένου/της ανάγκης</a:t>
            </a:r>
          </a:p>
        </p:txBody>
      </p:sp>
      <p:sp>
        <p:nvSpPr>
          <p:cNvPr id="10" name="TextBox 9"/>
          <p:cNvSpPr txBox="1"/>
          <p:nvPr/>
        </p:nvSpPr>
        <p:spPr>
          <a:xfrm>
            <a:off x="4859338" y="1989138"/>
            <a:ext cx="3889375" cy="1630362"/>
          </a:xfrm>
          <a:prstGeom prst="rect">
            <a:avLst/>
          </a:prstGeom>
          <a:solidFill>
            <a:schemeClr val="accent6">
              <a:lumMod val="40000"/>
              <a:lumOff val="60000"/>
            </a:schemeClr>
          </a:solidFill>
        </p:spPr>
        <p:txBody>
          <a:bodyPr>
            <a:spAutoFit/>
          </a:bodyPr>
          <a:lstStyle/>
          <a:p>
            <a:r>
              <a:rPr lang="el-GR" sz="2000">
                <a:latin typeface="Calibri" pitchFamily="34" charset="0"/>
              </a:rPr>
              <a:t>Πρέπει να είναι εφικτά…</a:t>
            </a:r>
          </a:p>
          <a:p>
            <a:pPr>
              <a:buFont typeface="Arial" pitchFamily="34" charset="0"/>
              <a:buChar char="•"/>
            </a:pPr>
            <a:r>
              <a:rPr lang="el-GR" sz="2000">
                <a:latin typeface="Calibri" pitchFamily="34" charset="0"/>
              </a:rPr>
              <a:t> το μονοπάτι προς την επιτυχία πρέπει να είναι σωστά ορισμένο και ξεκάθαρο</a:t>
            </a:r>
            <a:endParaRPr lang="el-GR" sz="2000" b="1">
              <a:latin typeface="Calibri" pitchFamily="34" charset="0"/>
            </a:endParaRPr>
          </a:p>
          <a:p>
            <a:r>
              <a:rPr lang="el-GR" sz="2000" b="1">
                <a:latin typeface="Calibri" pitchFamily="34" charset="0"/>
              </a:rPr>
              <a:t>Θεωρία των προσδοκιών</a:t>
            </a:r>
          </a:p>
        </p:txBody>
      </p:sp>
      <p:sp>
        <p:nvSpPr>
          <p:cNvPr id="11" name="TextBox 10"/>
          <p:cNvSpPr txBox="1"/>
          <p:nvPr/>
        </p:nvSpPr>
        <p:spPr>
          <a:xfrm>
            <a:off x="900113" y="4149725"/>
            <a:ext cx="3024187" cy="708025"/>
          </a:xfrm>
          <a:prstGeom prst="rect">
            <a:avLst/>
          </a:prstGeom>
          <a:solidFill>
            <a:schemeClr val="accent3">
              <a:lumMod val="60000"/>
              <a:lumOff val="40000"/>
            </a:schemeClr>
          </a:solidFill>
        </p:spPr>
        <p:txBody>
          <a:bodyPr>
            <a:spAutoFit/>
          </a:bodyPr>
          <a:lstStyle/>
          <a:p>
            <a:r>
              <a:rPr lang="el-GR" sz="2000">
                <a:latin typeface="Calibri" pitchFamily="34" charset="0"/>
              </a:rPr>
              <a:t>Πρέπει να είναι δίκαια…</a:t>
            </a:r>
          </a:p>
          <a:p>
            <a:r>
              <a:rPr lang="el-GR" sz="2000" b="1">
                <a:latin typeface="Calibri" pitchFamily="34" charset="0"/>
              </a:rPr>
              <a:t>Θεωρία της ισοτιμίας</a:t>
            </a:r>
          </a:p>
        </p:txBody>
      </p:sp>
      <p:sp>
        <p:nvSpPr>
          <p:cNvPr id="12" name="TextBox 11"/>
          <p:cNvSpPr txBox="1"/>
          <p:nvPr/>
        </p:nvSpPr>
        <p:spPr>
          <a:xfrm>
            <a:off x="4140200" y="3933825"/>
            <a:ext cx="3887788" cy="1322388"/>
          </a:xfrm>
          <a:prstGeom prst="rect">
            <a:avLst/>
          </a:prstGeom>
          <a:solidFill>
            <a:schemeClr val="accent2">
              <a:lumMod val="40000"/>
              <a:lumOff val="60000"/>
            </a:schemeClr>
          </a:solidFill>
        </p:spPr>
        <p:txBody>
          <a:bodyPr>
            <a:spAutoFit/>
          </a:bodyPr>
          <a:lstStyle/>
          <a:p>
            <a:r>
              <a:rPr lang="el-GR" sz="2000">
                <a:latin typeface="Calibri" pitchFamily="34" charset="0"/>
              </a:rPr>
              <a:t>Πρέπει να δημιουργούν μια δέσμευση ως προς το αποτέλεσμα…</a:t>
            </a:r>
          </a:p>
          <a:p>
            <a:r>
              <a:rPr lang="el-GR" sz="2000" b="1">
                <a:latin typeface="Calibri" pitchFamily="34" charset="0"/>
              </a:rPr>
              <a:t>Θεωρία της στοχοθέτησης</a:t>
            </a:r>
          </a:p>
        </p:txBody>
      </p:sp>
      <p:sp>
        <p:nvSpPr>
          <p:cNvPr id="15" name="Rectangle 14"/>
          <p:cNvSpPr/>
          <p:nvPr/>
        </p:nvSpPr>
        <p:spPr>
          <a:xfrm>
            <a:off x="539750" y="2060575"/>
            <a:ext cx="4103688" cy="1655763"/>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 name="Rectangle 12"/>
          <p:cNvSpPr/>
          <p:nvPr/>
        </p:nvSpPr>
        <p:spPr>
          <a:xfrm>
            <a:off x="4859338" y="1989138"/>
            <a:ext cx="3960812" cy="1655762"/>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4" name="Rectangle 13"/>
          <p:cNvSpPr/>
          <p:nvPr/>
        </p:nvSpPr>
        <p:spPr>
          <a:xfrm>
            <a:off x="4140200" y="3860800"/>
            <a:ext cx="3887788" cy="1439863"/>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7" name="Title 1"/>
          <p:cNvSpPr>
            <a:spLocks noGrp="1"/>
          </p:cNvSpPr>
          <p:nvPr>
            <p:ph type="title"/>
          </p:nvPr>
        </p:nvSpPr>
        <p:spPr>
          <a:xfrm>
            <a:off x="457200" y="274638"/>
            <a:ext cx="8229600" cy="1143000"/>
          </a:xfrm>
        </p:spPr>
        <p:txBody>
          <a:bodyPr>
            <a:normAutofit fontScale="90000"/>
          </a:bodyPr>
          <a:lstStyle/>
          <a:p>
            <a:r>
              <a:rPr lang="el-GR" dirty="0" smtClean="0"/>
              <a:t>ΘΕΩΡΙΑ ΤΗΣ ΙΣΟΤΙΜΙΑΣ </a:t>
            </a:r>
            <a:r>
              <a:rPr lang="en-US" dirty="0" smtClean="0"/>
              <a:t>            </a:t>
            </a:r>
            <a:r>
              <a:rPr lang="el-GR" dirty="0" smtClean="0"/>
              <a:t>(</a:t>
            </a:r>
            <a:r>
              <a:rPr lang="en-US" dirty="0" smtClean="0"/>
              <a:t>ADAMS; 1963, 1965)</a:t>
            </a:r>
            <a:endParaRPr lang="el-GR" dirty="0"/>
          </a:p>
        </p:txBody>
      </p:sp>
      <p:sp>
        <p:nvSpPr>
          <p:cNvPr id="9" name="TextBox 8"/>
          <p:cNvSpPr txBox="1"/>
          <p:nvPr/>
        </p:nvSpPr>
        <p:spPr>
          <a:xfrm>
            <a:off x="611560" y="1556792"/>
            <a:ext cx="1944216" cy="461665"/>
          </a:xfrm>
          <a:prstGeom prst="rect">
            <a:avLst/>
          </a:prstGeom>
          <a:solidFill>
            <a:schemeClr val="tx1"/>
          </a:solidFill>
          <a:ln w="15875">
            <a:solidFill>
              <a:schemeClr val="tx1"/>
            </a:solidFill>
            <a:prstDash val="dash"/>
          </a:ln>
        </p:spPr>
        <p:txBody>
          <a:bodyPr wrap="square" rtlCol="0">
            <a:spAutoFit/>
          </a:bodyPr>
          <a:lstStyle/>
          <a:p>
            <a:r>
              <a:rPr lang="el-GR" sz="2400" u="sng" dirty="0" smtClean="0">
                <a:solidFill>
                  <a:schemeClr val="bg1"/>
                </a:solidFill>
              </a:rPr>
              <a:t>Υποθέσεις:</a:t>
            </a:r>
          </a:p>
        </p:txBody>
      </p:sp>
      <p:sp>
        <p:nvSpPr>
          <p:cNvPr id="10" name="TextBox 9"/>
          <p:cNvSpPr txBox="1"/>
          <p:nvPr/>
        </p:nvSpPr>
        <p:spPr>
          <a:xfrm>
            <a:off x="611560" y="3645025"/>
            <a:ext cx="5472608" cy="2062103"/>
          </a:xfrm>
          <a:prstGeom prst="rect">
            <a:avLst/>
          </a:prstGeom>
          <a:noFill/>
          <a:ln w="15875">
            <a:solidFill>
              <a:schemeClr val="tx1"/>
            </a:solidFill>
            <a:prstDash val="dash"/>
          </a:ln>
        </p:spPr>
        <p:txBody>
          <a:bodyPr wrap="square" rtlCol="0">
            <a:spAutoFit/>
          </a:bodyPr>
          <a:lstStyle/>
          <a:p>
            <a:pPr>
              <a:buFontTx/>
              <a:buChar char="-"/>
            </a:pPr>
            <a:r>
              <a:rPr lang="el-GR" sz="2400" dirty="0" smtClean="0"/>
              <a:t> Η ανισοτιμία είναι μη επιθυμητή και δημιουργεί άγχος</a:t>
            </a:r>
          </a:p>
          <a:p>
            <a:pPr>
              <a:buFont typeface="Wingdings" pitchFamily="2" charset="2"/>
              <a:buChar char="v"/>
            </a:pPr>
            <a:r>
              <a:rPr lang="el-GR" sz="2000" dirty="0" smtClean="0"/>
              <a:t>Υφίσταται όταν ο λόγος απόδοσης/προσπάθειας είναι άνισος</a:t>
            </a:r>
          </a:p>
          <a:p>
            <a:pPr>
              <a:buFont typeface="Wingdings" pitchFamily="2" charset="2"/>
              <a:buChar char="v"/>
            </a:pPr>
            <a:r>
              <a:rPr lang="el-GR" sz="2000" dirty="0" smtClean="0"/>
              <a:t>Οι εργαζόμενοι προσπαθούν να περιορίσουν την ανισοτιμία με διάφορα μέσα</a:t>
            </a:r>
          </a:p>
        </p:txBody>
      </p:sp>
      <p:sp>
        <p:nvSpPr>
          <p:cNvPr id="12" name="TextBox 11"/>
          <p:cNvSpPr txBox="1"/>
          <p:nvPr/>
        </p:nvSpPr>
        <p:spPr>
          <a:xfrm>
            <a:off x="611560" y="2132856"/>
            <a:ext cx="5472608" cy="1200329"/>
          </a:xfrm>
          <a:prstGeom prst="rect">
            <a:avLst/>
          </a:prstGeom>
          <a:noFill/>
          <a:ln w="15875">
            <a:solidFill>
              <a:schemeClr val="tx1"/>
            </a:solidFill>
            <a:prstDash val="dash"/>
          </a:ln>
        </p:spPr>
        <p:txBody>
          <a:bodyPr wrap="square" rtlCol="0">
            <a:spAutoFit/>
          </a:bodyPr>
          <a:lstStyle/>
          <a:p>
            <a:pPr>
              <a:buFontTx/>
              <a:buChar char="-"/>
            </a:pPr>
            <a:r>
              <a:rPr lang="el-GR" sz="2400" dirty="0" smtClean="0"/>
              <a:t> Οι εργαζόμενοι αξιολογούν την ισοτιμία (απόδοση σε σχέση με προσπάθεια) μέσω κοινωνικών συγκρίσεων</a:t>
            </a:r>
          </a:p>
        </p:txBody>
      </p:sp>
      <p:sp>
        <p:nvSpPr>
          <p:cNvPr id="16" name="TextBox 15"/>
          <p:cNvSpPr txBox="1"/>
          <p:nvPr/>
        </p:nvSpPr>
        <p:spPr>
          <a:xfrm>
            <a:off x="611560" y="5877272"/>
            <a:ext cx="8424936" cy="261610"/>
          </a:xfrm>
          <a:prstGeom prst="rect">
            <a:avLst/>
          </a:prstGeom>
          <a:noFill/>
        </p:spPr>
        <p:txBody>
          <a:bodyPr wrap="square" rtlCol="0">
            <a:spAutoFit/>
          </a:bodyPr>
          <a:lstStyle/>
          <a:p>
            <a:r>
              <a:rPr lang="el-GR" sz="1100" dirty="0" smtClean="0"/>
              <a:t>Πηγή: </a:t>
            </a:r>
            <a:r>
              <a:rPr lang="en-US" sz="1100" dirty="0" smtClean="0"/>
              <a:t>Buchanan DA, </a:t>
            </a:r>
            <a:r>
              <a:rPr lang="en-US" sz="1100" dirty="0" err="1" smtClean="0"/>
              <a:t>Huczynski</a:t>
            </a:r>
            <a:r>
              <a:rPr lang="en-US" sz="1100" dirty="0" smtClean="0"/>
              <a:t> AA. 2010. </a:t>
            </a:r>
            <a:r>
              <a:rPr lang="en-US" sz="1100" i="1" dirty="0" smtClean="0"/>
              <a:t>Organizational </a:t>
            </a:r>
            <a:r>
              <a:rPr lang="en-US" sz="1100" i="1" dirty="0" err="1" smtClean="0"/>
              <a:t>Behaviour</a:t>
            </a:r>
            <a:r>
              <a:rPr lang="en-US" sz="1100" i="1" dirty="0" smtClean="0"/>
              <a:t>. </a:t>
            </a:r>
            <a:r>
              <a:rPr lang="en-US" sz="1100" dirty="0" smtClean="0"/>
              <a:t>Pearson Education Limited. Seventh Edition. Essex, UK</a:t>
            </a:r>
            <a:endParaRPr lang="el-GR" sz="1100" dirty="0"/>
          </a:p>
        </p:txBody>
      </p:sp>
      <p:pic>
        <p:nvPicPr>
          <p:cNvPr id="33794" name="Picture 2" descr="A photo of John Adams"/>
          <p:cNvPicPr>
            <a:picLocks noChangeAspect="1" noChangeArrowheads="1"/>
          </p:cNvPicPr>
          <p:nvPr/>
        </p:nvPicPr>
        <p:blipFill>
          <a:blip r:embed="rId3" cstate="print"/>
          <a:srcRect/>
          <a:stretch>
            <a:fillRect/>
          </a:stretch>
        </p:blipFill>
        <p:spPr bwMode="auto">
          <a:xfrm>
            <a:off x="6588224" y="3068960"/>
            <a:ext cx="1872208" cy="1872208"/>
          </a:xfrm>
          <a:prstGeom prst="rect">
            <a:avLst/>
          </a:prstGeom>
          <a:noFill/>
        </p:spPr>
      </p:pic>
      <p:sp>
        <p:nvSpPr>
          <p:cNvPr id="11" name="Content Placeholder 5"/>
          <p:cNvSpPr txBox="1">
            <a:spLocks/>
          </p:cNvSpPr>
          <p:nvPr/>
        </p:nvSpPr>
        <p:spPr>
          <a:xfrm>
            <a:off x="6732240" y="5085184"/>
            <a:ext cx="1800200" cy="2880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John S. Adams</a:t>
            </a:r>
            <a:endParaRPr kumimoji="0" lang="el-G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http://img.docstoccdn.com/thumb/orig/291576.png"/>
          <p:cNvPicPr>
            <a:picLocks noChangeAspect="1" noChangeArrowheads="1"/>
          </p:cNvPicPr>
          <p:nvPr/>
        </p:nvPicPr>
        <p:blipFill>
          <a:blip r:embed="rId2" cstate="print"/>
          <a:srcRect/>
          <a:stretch>
            <a:fillRect/>
          </a:stretch>
        </p:blipFill>
        <p:spPr bwMode="auto">
          <a:xfrm>
            <a:off x="1475656" y="1484784"/>
            <a:ext cx="6624736" cy="5119113"/>
          </a:xfrm>
          <a:prstGeom prst="rect">
            <a:avLst/>
          </a:prstGeom>
          <a:noFill/>
        </p:spPr>
      </p:pic>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3"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7" name="Title 1"/>
          <p:cNvSpPr>
            <a:spLocks noGrp="1"/>
          </p:cNvSpPr>
          <p:nvPr>
            <p:ph type="title"/>
          </p:nvPr>
        </p:nvSpPr>
        <p:spPr>
          <a:xfrm>
            <a:off x="457200" y="274638"/>
            <a:ext cx="8229600" cy="1143000"/>
          </a:xfrm>
        </p:spPr>
        <p:txBody>
          <a:bodyPr>
            <a:normAutofit fontScale="90000"/>
          </a:bodyPr>
          <a:lstStyle/>
          <a:p>
            <a:r>
              <a:rPr lang="el-GR" dirty="0" smtClean="0"/>
              <a:t>ΘΕΩΡΙΑ ΤΗΣ ΙΣΟΤΙΜΙΑΣ </a:t>
            </a:r>
            <a:r>
              <a:rPr lang="en-US" dirty="0" smtClean="0"/>
              <a:t>            </a:t>
            </a:r>
            <a:r>
              <a:rPr lang="el-GR" dirty="0" smtClean="0"/>
              <a:t>(</a:t>
            </a:r>
            <a:r>
              <a:rPr lang="en-US" dirty="0" smtClean="0"/>
              <a:t>ADAMS; 1963, 1965)</a:t>
            </a:r>
            <a:endParaRPr lang="el-GR" dirty="0"/>
          </a:p>
        </p:txBody>
      </p:sp>
    </p:spTree>
    <p:extLst>
      <p:ext uri="{BB962C8B-B14F-4D97-AF65-F5344CB8AC3E}">
        <p14:creationId xmlns="" xmlns:p14="http://schemas.microsoft.com/office/powerpoint/2010/main" val="2737853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576" y="3140968"/>
            <a:ext cx="7776864" cy="223224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7" name="Title 1"/>
          <p:cNvSpPr>
            <a:spLocks noGrp="1"/>
          </p:cNvSpPr>
          <p:nvPr>
            <p:ph type="title"/>
          </p:nvPr>
        </p:nvSpPr>
        <p:spPr>
          <a:xfrm>
            <a:off x="457200" y="274638"/>
            <a:ext cx="8229600" cy="1143000"/>
          </a:xfrm>
        </p:spPr>
        <p:txBody>
          <a:bodyPr>
            <a:normAutofit fontScale="90000"/>
          </a:bodyPr>
          <a:lstStyle/>
          <a:p>
            <a:r>
              <a:rPr lang="el-GR" dirty="0" smtClean="0"/>
              <a:t>ΘΕΩΡΙΑ ΤΗΣ ΙΣΟΤΙΜΙΑΣ </a:t>
            </a:r>
            <a:r>
              <a:rPr lang="en-US" dirty="0" smtClean="0"/>
              <a:t>            </a:t>
            </a:r>
            <a:r>
              <a:rPr lang="el-GR" dirty="0" smtClean="0"/>
              <a:t>(</a:t>
            </a:r>
            <a:r>
              <a:rPr lang="en-US" dirty="0" smtClean="0"/>
              <a:t>ADAMS; 1963, 1965)</a:t>
            </a:r>
            <a:endParaRPr lang="el-GR" dirty="0"/>
          </a:p>
        </p:txBody>
      </p:sp>
      <p:sp>
        <p:nvSpPr>
          <p:cNvPr id="3" name="Rectangle 2"/>
          <p:cNvSpPr/>
          <p:nvPr/>
        </p:nvSpPr>
        <p:spPr>
          <a:xfrm>
            <a:off x="2843808" y="2348880"/>
            <a:ext cx="3816424"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800" dirty="0" smtClean="0"/>
              <a:t>ΙΣΟΤΙΜΙΑ</a:t>
            </a:r>
            <a:endParaRPr lang="en-US" sz="2800" dirty="0"/>
          </a:p>
        </p:txBody>
      </p:sp>
      <p:grpSp>
        <p:nvGrpSpPr>
          <p:cNvPr id="9" name="Group 8"/>
          <p:cNvGrpSpPr/>
          <p:nvPr/>
        </p:nvGrpSpPr>
        <p:grpSpPr>
          <a:xfrm>
            <a:off x="899592" y="3356992"/>
            <a:ext cx="3312368" cy="1294403"/>
            <a:chOff x="971600" y="2852936"/>
            <a:chExt cx="3312368" cy="1294403"/>
          </a:xfrm>
        </p:grpSpPr>
        <p:sp>
          <p:nvSpPr>
            <p:cNvPr id="4" name="TextBox 3"/>
            <p:cNvSpPr txBox="1"/>
            <p:nvPr/>
          </p:nvSpPr>
          <p:spPr>
            <a:xfrm>
              <a:off x="1259632" y="2852936"/>
              <a:ext cx="2448272" cy="369332"/>
            </a:xfrm>
            <a:prstGeom prst="rect">
              <a:avLst/>
            </a:prstGeom>
            <a:noFill/>
          </p:spPr>
          <p:txBody>
            <a:bodyPr wrap="square" rtlCol="0">
              <a:spAutoFit/>
            </a:bodyPr>
            <a:lstStyle/>
            <a:p>
              <a:r>
                <a:rPr lang="el-GR" dirty="0" smtClean="0"/>
                <a:t>ΔΙΚΗ ΜΟΥ ΑΝΤΑΜΟΙΒΗ</a:t>
              </a:r>
              <a:endParaRPr lang="en-US" dirty="0"/>
            </a:p>
          </p:txBody>
        </p:sp>
        <p:sp>
          <p:nvSpPr>
            <p:cNvPr id="5" name="TextBox 4"/>
            <p:cNvSpPr txBox="1"/>
            <p:nvPr/>
          </p:nvSpPr>
          <p:spPr>
            <a:xfrm>
              <a:off x="1259632" y="3501008"/>
              <a:ext cx="3024336" cy="646331"/>
            </a:xfrm>
            <a:prstGeom prst="rect">
              <a:avLst/>
            </a:prstGeom>
            <a:noFill/>
          </p:spPr>
          <p:txBody>
            <a:bodyPr wrap="square" rtlCol="0">
              <a:spAutoFit/>
            </a:bodyPr>
            <a:lstStyle/>
            <a:p>
              <a:r>
                <a:rPr lang="el-GR" dirty="0" smtClean="0"/>
                <a:t>ΔΙΚΗ ΜΟΥ ΠΡΟΣΦΟΡΑ &amp; ΠΡΟΣΠΑΘΕΙΑ</a:t>
              </a:r>
              <a:endParaRPr lang="en-US" dirty="0"/>
            </a:p>
          </p:txBody>
        </p:sp>
        <p:cxnSp>
          <p:nvCxnSpPr>
            <p:cNvPr id="8" name="Straight Connector 7"/>
            <p:cNvCxnSpPr/>
            <p:nvPr/>
          </p:nvCxnSpPr>
          <p:spPr>
            <a:xfrm>
              <a:off x="971600" y="3356992"/>
              <a:ext cx="31683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4283968" y="3501008"/>
            <a:ext cx="1080120" cy="707886"/>
          </a:xfrm>
          <a:prstGeom prst="rect">
            <a:avLst/>
          </a:prstGeom>
          <a:noFill/>
        </p:spPr>
        <p:txBody>
          <a:bodyPr wrap="square" rtlCol="0">
            <a:spAutoFit/>
          </a:bodyPr>
          <a:lstStyle/>
          <a:p>
            <a:r>
              <a:rPr lang="el-GR" sz="4000" dirty="0" smtClean="0"/>
              <a:t>=</a:t>
            </a:r>
            <a:endParaRPr lang="en-US" sz="4000" dirty="0"/>
          </a:p>
        </p:txBody>
      </p:sp>
      <p:grpSp>
        <p:nvGrpSpPr>
          <p:cNvPr id="15" name="Group 14"/>
          <p:cNvGrpSpPr/>
          <p:nvPr/>
        </p:nvGrpSpPr>
        <p:grpSpPr>
          <a:xfrm>
            <a:off x="4932040" y="3356992"/>
            <a:ext cx="3312368" cy="1294403"/>
            <a:chOff x="971600" y="2852936"/>
            <a:chExt cx="3312368" cy="1294403"/>
          </a:xfrm>
        </p:grpSpPr>
        <p:sp>
          <p:nvSpPr>
            <p:cNvPr id="16" name="TextBox 15"/>
            <p:cNvSpPr txBox="1"/>
            <p:nvPr/>
          </p:nvSpPr>
          <p:spPr>
            <a:xfrm>
              <a:off x="1259632" y="2852936"/>
              <a:ext cx="2448272" cy="369332"/>
            </a:xfrm>
            <a:prstGeom prst="rect">
              <a:avLst/>
            </a:prstGeom>
            <a:noFill/>
          </p:spPr>
          <p:txBody>
            <a:bodyPr wrap="square" rtlCol="0">
              <a:spAutoFit/>
            </a:bodyPr>
            <a:lstStyle/>
            <a:p>
              <a:r>
                <a:rPr lang="el-GR" dirty="0" smtClean="0"/>
                <a:t>ΔΙΚΗ ΣΟΥ ΑΝΤΑΜΟΙΒΗ</a:t>
              </a:r>
              <a:endParaRPr lang="en-US" dirty="0"/>
            </a:p>
          </p:txBody>
        </p:sp>
        <p:sp>
          <p:nvSpPr>
            <p:cNvPr id="17" name="TextBox 16"/>
            <p:cNvSpPr txBox="1"/>
            <p:nvPr/>
          </p:nvSpPr>
          <p:spPr>
            <a:xfrm>
              <a:off x="1259632" y="3501008"/>
              <a:ext cx="3024336" cy="646331"/>
            </a:xfrm>
            <a:prstGeom prst="rect">
              <a:avLst/>
            </a:prstGeom>
            <a:noFill/>
          </p:spPr>
          <p:txBody>
            <a:bodyPr wrap="square" rtlCol="0">
              <a:spAutoFit/>
            </a:bodyPr>
            <a:lstStyle/>
            <a:p>
              <a:r>
                <a:rPr lang="el-GR" dirty="0" smtClean="0"/>
                <a:t>ΔΙΚΗ ΣΟΥ ΠΡΟΣΦΟΡΑ &amp; ΠΡΟΣΠΑΘΕΙΑ</a:t>
              </a:r>
              <a:endParaRPr lang="en-US" dirty="0"/>
            </a:p>
          </p:txBody>
        </p:sp>
        <p:cxnSp>
          <p:nvCxnSpPr>
            <p:cNvPr id="18" name="Straight Connector 17"/>
            <p:cNvCxnSpPr/>
            <p:nvPr/>
          </p:nvCxnSpPr>
          <p:spPr>
            <a:xfrm>
              <a:off x="971600" y="3356992"/>
              <a:ext cx="31683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Content Placeholder 5"/>
          <p:cNvSpPr>
            <a:spLocks noGrp="1"/>
          </p:cNvSpPr>
          <p:nvPr>
            <p:ph idx="1"/>
          </p:nvPr>
        </p:nvSpPr>
        <p:spPr>
          <a:xfrm>
            <a:off x="467544" y="2204864"/>
            <a:ext cx="8229600" cy="2520280"/>
          </a:xfrm>
        </p:spPr>
        <p:txBody>
          <a:bodyPr>
            <a:noAutofit/>
          </a:bodyPr>
          <a:lstStyle/>
          <a:p>
            <a:r>
              <a:rPr lang="el-GR" sz="2400" dirty="0" smtClean="0"/>
              <a:t>Αποφεύγετε </a:t>
            </a:r>
            <a:r>
              <a:rPr lang="en-US" sz="2400" dirty="0" smtClean="0"/>
              <a:t>overpayment</a:t>
            </a:r>
          </a:p>
          <a:p>
            <a:r>
              <a:rPr lang="el-GR" sz="2400" dirty="0" smtClean="0"/>
              <a:t>Αποφεύγετε </a:t>
            </a:r>
            <a:r>
              <a:rPr lang="en-US" sz="2400" dirty="0" smtClean="0"/>
              <a:t>underpayment</a:t>
            </a:r>
          </a:p>
          <a:p>
            <a:r>
              <a:rPr lang="el-GR" sz="2400" dirty="0" smtClean="0"/>
              <a:t>Ακολουθείτε πάντα ένα κοινωνικά αποδεκτό μέτρο σύγκρισης</a:t>
            </a:r>
          </a:p>
          <a:p>
            <a:endParaRPr lang="el-GR" sz="2400" dirty="0"/>
          </a:p>
        </p:txBody>
      </p:sp>
      <p:sp>
        <p:nvSpPr>
          <p:cNvPr id="7" name="Title 1"/>
          <p:cNvSpPr>
            <a:spLocks noGrp="1"/>
          </p:cNvSpPr>
          <p:nvPr>
            <p:ph type="title"/>
          </p:nvPr>
        </p:nvSpPr>
        <p:spPr>
          <a:xfrm>
            <a:off x="457200" y="274638"/>
            <a:ext cx="8229600" cy="1143000"/>
          </a:xfrm>
        </p:spPr>
        <p:txBody>
          <a:bodyPr>
            <a:normAutofit fontScale="90000"/>
          </a:bodyPr>
          <a:lstStyle/>
          <a:p>
            <a:r>
              <a:rPr lang="el-GR" dirty="0" smtClean="0"/>
              <a:t>ΘΕΩΡΙΑ ΙΣΟΤΙΜΙΑΣ… </a:t>
            </a:r>
            <a:br>
              <a:rPr lang="el-GR" dirty="0" smtClean="0"/>
            </a:br>
            <a:r>
              <a:rPr lang="el-GR" dirty="0" smtClean="0"/>
              <a:t>ΜΕΡΙΚΕΣ ΔΙΕΥΚΡΙΝΙΣΕΙΣ</a:t>
            </a:r>
            <a:endParaRPr lang="el-GR" dirty="0"/>
          </a:p>
        </p:txBody>
      </p:sp>
      <p:pic>
        <p:nvPicPr>
          <p:cNvPr id="8" name="Picture 2" descr="http://dilbert.com/dyn/str_strip/000000000/00000000/0000000/000000/00000/0000/800/842/842.strip.gif"/>
          <p:cNvPicPr>
            <a:picLocks noChangeAspect="1" noChangeArrowheads="1"/>
          </p:cNvPicPr>
          <p:nvPr/>
        </p:nvPicPr>
        <p:blipFill>
          <a:blip r:embed="rId3" cstate="print"/>
          <a:srcRect/>
          <a:stretch>
            <a:fillRect/>
          </a:stretch>
        </p:blipFill>
        <p:spPr bwMode="auto">
          <a:xfrm>
            <a:off x="1475656" y="3933056"/>
            <a:ext cx="6096000" cy="18954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36874"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36875"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6" name="Title 1"/>
          <p:cNvSpPr>
            <a:spLocks noGrp="1"/>
          </p:cNvSpPr>
          <p:nvPr>
            <p:ph type="title"/>
          </p:nvPr>
        </p:nvSpPr>
        <p:spPr/>
        <p:txBody>
          <a:bodyPr>
            <a:normAutofit/>
          </a:bodyPr>
          <a:lstStyle/>
          <a:p>
            <a:pPr eaLnBrk="1" hangingPunct="1"/>
            <a:r>
              <a:rPr lang="el-GR" sz="3600" smtClean="0">
                <a:ea typeface="ＭＳ Ｐゴシック" pitchFamily="34" charset="-128"/>
              </a:rPr>
              <a:t>ΠΩΣ ΠΑΡΑΚΙΝΕΙΣ ΤΟΥΣ ΕΡΓΑΖΟΜΕΝΟΥΣ;</a:t>
            </a:r>
          </a:p>
        </p:txBody>
      </p:sp>
      <p:sp>
        <p:nvSpPr>
          <p:cNvPr id="8" name="TextBox 7"/>
          <p:cNvSpPr txBox="1"/>
          <p:nvPr/>
        </p:nvSpPr>
        <p:spPr>
          <a:xfrm>
            <a:off x="539750" y="2060575"/>
            <a:ext cx="4103688" cy="1631950"/>
          </a:xfrm>
          <a:prstGeom prst="rect">
            <a:avLst/>
          </a:prstGeom>
          <a:solidFill>
            <a:schemeClr val="accent1">
              <a:lumMod val="40000"/>
              <a:lumOff val="60000"/>
            </a:schemeClr>
          </a:solidFill>
        </p:spPr>
        <p:txBody>
          <a:bodyPr>
            <a:spAutoFit/>
          </a:bodyPr>
          <a:lstStyle/>
          <a:p>
            <a:r>
              <a:rPr lang="el-GR" sz="2000">
                <a:latin typeface="Calibri" pitchFamily="34" charset="0"/>
              </a:rPr>
              <a:t>Πρέπει να τους ενδιαφέρουν…</a:t>
            </a:r>
          </a:p>
          <a:p>
            <a:pPr>
              <a:buFont typeface="Arial" pitchFamily="34" charset="0"/>
              <a:buChar char="•"/>
            </a:pPr>
            <a:r>
              <a:rPr lang="el-GR" sz="2000">
                <a:latin typeface="Calibri" pitchFamily="34" charset="0"/>
              </a:rPr>
              <a:t> να καλύπτουν τις ανάγκες τους</a:t>
            </a:r>
          </a:p>
          <a:p>
            <a:pPr>
              <a:buFont typeface="Arial" pitchFamily="34" charset="0"/>
              <a:buChar char="•"/>
            </a:pPr>
            <a:r>
              <a:rPr lang="el-GR" sz="2000">
                <a:latin typeface="Calibri" pitchFamily="34" charset="0"/>
              </a:rPr>
              <a:t> να τους ολοκληρώνουν</a:t>
            </a:r>
            <a:endParaRPr lang="el-GR" sz="2000" b="1">
              <a:latin typeface="Calibri" pitchFamily="34" charset="0"/>
            </a:endParaRPr>
          </a:p>
          <a:p>
            <a:r>
              <a:rPr lang="el-GR" sz="2000" b="1">
                <a:latin typeface="Calibri" pitchFamily="34" charset="0"/>
              </a:rPr>
              <a:t>Θεωρίες του περιεχομένου/της ανάγκης</a:t>
            </a:r>
          </a:p>
        </p:txBody>
      </p:sp>
      <p:sp>
        <p:nvSpPr>
          <p:cNvPr id="10" name="TextBox 9"/>
          <p:cNvSpPr txBox="1"/>
          <p:nvPr/>
        </p:nvSpPr>
        <p:spPr>
          <a:xfrm>
            <a:off x="4859338" y="1989138"/>
            <a:ext cx="3889375" cy="1630362"/>
          </a:xfrm>
          <a:prstGeom prst="rect">
            <a:avLst/>
          </a:prstGeom>
          <a:solidFill>
            <a:schemeClr val="accent6">
              <a:lumMod val="40000"/>
              <a:lumOff val="60000"/>
            </a:schemeClr>
          </a:solidFill>
        </p:spPr>
        <p:txBody>
          <a:bodyPr>
            <a:spAutoFit/>
          </a:bodyPr>
          <a:lstStyle/>
          <a:p>
            <a:r>
              <a:rPr lang="el-GR" sz="2000">
                <a:latin typeface="Calibri" pitchFamily="34" charset="0"/>
              </a:rPr>
              <a:t>Πρέπει να είναι εφικτά…</a:t>
            </a:r>
          </a:p>
          <a:p>
            <a:pPr>
              <a:buFont typeface="Arial" pitchFamily="34" charset="0"/>
              <a:buChar char="•"/>
            </a:pPr>
            <a:r>
              <a:rPr lang="el-GR" sz="2000">
                <a:latin typeface="Calibri" pitchFamily="34" charset="0"/>
              </a:rPr>
              <a:t> το μονοπάτι προς την επιτυχία πρέπει να είναι σωστά ορισμένο και ξεκάθαρο</a:t>
            </a:r>
            <a:endParaRPr lang="el-GR" sz="2000" b="1">
              <a:latin typeface="Calibri" pitchFamily="34" charset="0"/>
            </a:endParaRPr>
          </a:p>
          <a:p>
            <a:r>
              <a:rPr lang="el-GR" sz="2000" b="1">
                <a:latin typeface="Calibri" pitchFamily="34" charset="0"/>
              </a:rPr>
              <a:t>Θεωρία των προσδοκιών</a:t>
            </a:r>
          </a:p>
        </p:txBody>
      </p:sp>
      <p:sp>
        <p:nvSpPr>
          <p:cNvPr id="11" name="TextBox 10"/>
          <p:cNvSpPr txBox="1"/>
          <p:nvPr/>
        </p:nvSpPr>
        <p:spPr>
          <a:xfrm>
            <a:off x="900113" y="4149725"/>
            <a:ext cx="3024187" cy="708025"/>
          </a:xfrm>
          <a:prstGeom prst="rect">
            <a:avLst/>
          </a:prstGeom>
          <a:solidFill>
            <a:schemeClr val="accent3">
              <a:lumMod val="60000"/>
              <a:lumOff val="40000"/>
            </a:schemeClr>
          </a:solidFill>
        </p:spPr>
        <p:txBody>
          <a:bodyPr>
            <a:spAutoFit/>
          </a:bodyPr>
          <a:lstStyle/>
          <a:p>
            <a:r>
              <a:rPr lang="el-GR" sz="2000">
                <a:latin typeface="Calibri" pitchFamily="34" charset="0"/>
              </a:rPr>
              <a:t>Πρέπει να είναι δίκαια…</a:t>
            </a:r>
          </a:p>
          <a:p>
            <a:r>
              <a:rPr lang="el-GR" sz="2000" b="1">
                <a:latin typeface="Calibri" pitchFamily="34" charset="0"/>
              </a:rPr>
              <a:t>Θεωρία της ισοτιμίας</a:t>
            </a:r>
          </a:p>
        </p:txBody>
      </p:sp>
      <p:sp>
        <p:nvSpPr>
          <p:cNvPr id="12" name="TextBox 11"/>
          <p:cNvSpPr txBox="1"/>
          <p:nvPr/>
        </p:nvSpPr>
        <p:spPr>
          <a:xfrm>
            <a:off x="4140200" y="3933825"/>
            <a:ext cx="3887788" cy="1322388"/>
          </a:xfrm>
          <a:prstGeom prst="rect">
            <a:avLst/>
          </a:prstGeom>
          <a:solidFill>
            <a:schemeClr val="accent2">
              <a:lumMod val="40000"/>
              <a:lumOff val="60000"/>
            </a:schemeClr>
          </a:solidFill>
        </p:spPr>
        <p:txBody>
          <a:bodyPr>
            <a:spAutoFit/>
          </a:bodyPr>
          <a:lstStyle/>
          <a:p>
            <a:r>
              <a:rPr lang="el-GR" sz="2000">
                <a:latin typeface="Calibri" pitchFamily="34" charset="0"/>
              </a:rPr>
              <a:t>Πρέπει να δημιουργούν μια δέσμευση ως προς το αποτέλεσμα…</a:t>
            </a:r>
          </a:p>
          <a:p>
            <a:r>
              <a:rPr lang="el-GR" sz="2000" b="1">
                <a:latin typeface="Calibri" pitchFamily="34" charset="0"/>
              </a:rPr>
              <a:t>Θεωρία της στοχοθέτησης</a:t>
            </a:r>
          </a:p>
        </p:txBody>
      </p:sp>
      <p:sp>
        <p:nvSpPr>
          <p:cNvPr id="15" name="Rectangle 14"/>
          <p:cNvSpPr/>
          <p:nvPr/>
        </p:nvSpPr>
        <p:spPr>
          <a:xfrm>
            <a:off x="539750" y="2060575"/>
            <a:ext cx="4103688" cy="1655763"/>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3" name="Rectangle 12"/>
          <p:cNvSpPr/>
          <p:nvPr/>
        </p:nvSpPr>
        <p:spPr>
          <a:xfrm>
            <a:off x="4859338" y="1989138"/>
            <a:ext cx="3960812" cy="1655762"/>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4" name="Rectangle 13"/>
          <p:cNvSpPr/>
          <p:nvPr/>
        </p:nvSpPr>
        <p:spPr>
          <a:xfrm>
            <a:off x="827088" y="4076700"/>
            <a:ext cx="3097212" cy="865188"/>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7" name="Title 1"/>
          <p:cNvSpPr>
            <a:spLocks noGrp="1"/>
          </p:cNvSpPr>
          <p:nvPr>
            <p:ph type="title"/>
          </p:nvPr>
        </p:nvSpPr>
        <p:spPr>
          <a:xfrm>
            <a:off x="457200" y="274638"/>
            <a:ext cx="8229600" cy="1143000"/>
          </a:xfrm>
        </p:spPr>
        <p:txBody>
          <a:bodyPr>
            <a:normAutofit fontScale="90000"/>
          </a:bodyPr>
          <a:lstStyle/>
          <a:p>
            <a:r>
              <a:rPr lang="el-GR" dirty="0" smtClean="0"/>
              <a:t>ΘΕΩΡΙΑ ΣΤΟΧΟΘΕΤΗΣΗΣ (</a:t>
            </a:r>
            <a:r>
              <a:rPr lang="en-US" dirty="0" smtClean="0"/>
              <a:t>Locke, 1968)</a:t>
            </a:r>
            <a:endParaRPr lang="el-GR" dirty="0"/>
          </a:p>
        </p:txBody>
      </p:sp>
      <p:sp>
        <p:nvSpPr>
          <p:cNvPr id="9" name="TextBox 8"/>
          <p:cNvSpPr txBox="1"/>
          <p:nvPr/>
        </p:nvSpPr>
        <p:spPr>
          <a:xfrm>
            <a:off x="611560" y="1556792"/>
            <a:ext cx="1944216" cy="461665"/>
          </a:xfrm>
          <a:prstGeom prst="rect">
            <a:avLst/>
          </a:prstGeom>
          <a:solidFill>
            <a:schemeClr val="tx1"/>
          </a:solidFill>
          <a:ln w="15875">
            <a:solidFill>
              <a:schemeClr val="tx1"/>
            </a:solidFill>
            <a:prstDash val="dash"/>
          </a:ln>
        </p:spPr>
        <p:txBody>
          <a:bodyPr wrap="square" rtlCol="0">
            <a:spAutoFit/>
          </a:bodyPr>
          <a:lstStyle/>
          <a:p>
            <a:r>
              <a:rPr lang="el-GR" sz="2400" u="sng" dirty="0" smtClean="0">
                <a:solidFill>
                  <a:schemeClr val="bg1"/>
                </a:solidFill>
              </a:rPr>
              <a:t>Υποθέσεις:</a:t>
            </a:r>
          </a:p>
        </p:txBody>
      </p:sp>
      <p:sp>
        <p:nvSpPr>
          <p:cNvPr id="12" name="TextBox 11"/>
          <p:cNvSpPr txBox="1"/>
          <p:nvPr/>
        </p:nvSpPr>
        <p:spPr>
          <a:xfrm>
            <a:off x="611560" y="2132856"/>
            <a:ext cx="8352928" cy="1938992"/>
          </a:xfrm>
          <a:prstGeom prst="rect">
            <a:avLst/>
          </a:prstGeom>
          <a:noFill/>
          <a:ln w="15875">
            <a:solidFill>
              <a:schemeClr val="tx1"/>
            </a:solidFill>
            <a:prstDash val="dash"/>
          </a:ln>
        </p:spPr>
        <p:txBody>
          <a:bodyPr wrap="square" rtlCol="0">
            <a:spAutoFit/>
          </a:bodyPr>
          <a:lstStyle/>
          <a:p>
            <a:r>
              <a:rPr lang="el-GR" sz="2400" dirty="0" smtClean="0"/>
              <a:t>Οι στόχοι αποτελούν μέσο παρακίνησης όταν είναι:</a:t>
            </a:r>
          </a:p>
          <a:p>
            <a:pPr>
              <a:buFontTx/>
              <a:buChar char="-"/>
            </a:pPr>
            <a:r>
              <a:rPr lang="el-GR" sz="2400" dirty="0" smtClean="0"/>
              <a:t> Συγκεκριμένοι</a:t>
            </a:r>
            <a:r>
              <a:rPr lang="en-US" sz="2400" dirty="0" smtClean="0"/>
              <a:t> </a:t>
            </a:r>
            <a:endParaRPr lang="el-GR" sz="2400" dirty="0" smtClean="0"/>
          </a:p>
          <a:p>
            <a:pPr>
              <a:buFontTx/>
              <a:buChar char="-"/>
            </a:pPr>
            <a:r>
              <a:rPr lang="el-GR" sz="2400" dirty="0" smtClean="0"/>
              <a:t> Ενδιαφέροντες για τους εργαζόμενους</a:t>
            </a:r>
          </a:p>
          <a:p>
            <a:pPr>
              <a:buFontTx/>
              <a:buChar char="-"/>
            </a:pPr>
            <a:r>
              <a:rPr lang="el-GR" sz="2400" dirty="0" smtClean="0"/>
              <a:t> Αποδεκτοί από τους εργαζόμενους</a:t>
            </a:r>
          </a:p>
          <a:p>
            <a:pPr>
              <a:buFontTx/>
              <a:buChar char="-"/>
            </a:pPr>
            <a:r>
              <a:rPr lang="el-GR" sz="2400" dirty="0" smtClean="0"/>
              <a:t> Συνδεδεμένοι με </a:t>
            </a:r>
            <a:r>
              <a:rPr lang="en-US" sz="2400" dirty="0" smtClean="0"/>
              <a:t>feedback</a:t>
            </a:r>
            <a:endParaRPr lang="el-GR" sz="2400" dirty="0" smtClean="0"/>
          </a:p>
        </p:txBody>
      </p:sp>
      <p:pic>
        <p:nvPicPr>
          <p:cNvPr id="55298" name="Picture 2" descr="http://jaytheanalyst.com/wp-content/uploads/2013/06/goal-setting.png"/>
          <p:cNvPicPr>
            <a:picLocks noChangeAspect="1" noChangeArrowheads="1"/>
          </p:cNvPicPr>
          <p:nvPr/>
        </p:nvPicPr>
        <p:blipFill>
          <a:blip r:embed="rId3" cstate="print"/>
          <a:srcRect/>
          <a:stretch>
            <a:fillRect/>
          </a:stretch>
        </p:blipFill>
        <p:spPr bwMode="auto">
          <a:xfrm>
            <a:off x="3995936" y="4293096"/>
            <a:ext cx="4608512" cy="2232491"/>
          </a:xfrm>
          <a:prstGeom prst="rect">
            <a:avLst/>
          </a:prstGeom>
          <a:noFill/>
        </p:spPr>
      </p:pic>
      <p:sp>
        <p:nvSpPr>
          <p:cNvPr id="15" name="TextBox 14"/>
          <p:cNvSpPr txBox="1"/>
          <p:nvPr/>
        </p:nvSpPr>
        <p:spPr>
          <a:xfrm>
            <a:off x="539552" y="4149080"/>
            <a:ext cx="8388424" cy="261610"/>
          </a:xfrm>
          <a:prstGeom prst="rect">
            <a:avLst/>
          </a:prstGeom>
          <a:noFill/>
        </p:spPr>
        <p:txBody>
          <a:bodyPr wrap="square" rtlCol="0">
            <a:spAutoFit/>
          </a:bodyPr>
          <a:lstStyle/>
          <a:p>
            <a:r>
              <a:rPr lang="el-GR" sz="1100" dirty="0" smtClean="0"/>
              <a:t>Πηγή: </a:t>
            </a:r>
            <a:r>
              <a:rPr lang="en-US" sz="1100" dirty="0" smtClean="0"/>
              <a:t>Slocum JW, </a:t>
            </a:r>
            <a:r>
              <a:rPr lang="en-US" sz="1100" dirty="0" err="1" smtClean="0"/>
              <a:t>Hellriegel</a:t>
            </a:r>
            <a:r>
              <a:rPr lang="en-US" sz="1100" dirty="0" smtClean="0"/>
              <a:t> D. 2007. </a:t>
            </a:r>
            <a:r>
              <a:rPr lang="en-US" sz="1100" i="1" dirty="0" smtClean="0"/>
              <a:t>Fundamentals of Organizational Behavior. </a:t>
            </a:r>
            <a:r>
              <a:rPr lang="en-US" sz="1100" dirty="0" smtClean="0"/>
              <a:t>Thomson South-Western. International Student Edition. USA</a:t>
            </a:r>
            <a:endParaRPr lang="el-GR" sz="1100" dirty="0"/>
          </a:p>
        </p:txBody>
      </p:sp>
      <p:pic>
        <p:nvPicPr>
          <p:cNvPr id="28674" name="Picture 2" descr="Edwin A. Locke, Ph.D. | Dean's Professor"/>
          <p:cNvPicPr>
            <a:picLocks noChangeAspect="1" noChangeArrowheads="1"/>
          </p:cNvPicPr>
          <p:nvPr/>
        </p:nvPicPr>
        <p:blipFill>
          <a:blip r:embed="rId4" cstate="print"/>
          <a:srcRect/>
          <a:stretch>
            <a:fillRect/>
          </a:stretch>
        </p:blipFill>
        <p:spPr bwMode="auto">
          <a:xfrm>
            <a:off x="1115616" y="4509120"/>
            <a:ext cx="1152128" cy="1728192"/>
          </a:xfrm>
          <a:prstGeom prst="rect">
            <a:avLst/>
          </a:prstGeom>
          <a:noFill/>
        </p:spPr>
      </p:pic>
      <p:sp>
        <p:nvSpPr>
          <p:cNvPr id="11" name="Content Placeholder 5"/>
          <p:cNvSpPr txBox="1">
            <a:spLocks/>
          </p:cNvSpPr>
          <p:nvPr/>
        </p:nvSpPr>
        <p:spPr>
          <a:xfrm>
            <a:off x="2339752" y="5157192"/>
            <a:ext cx="1800200" cy="2880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dirty="0" smtClean="0"/>
              <a:t>Edwin Locke</a:t>
            </a:r>
            <a:endParaRPr kumimoji="0" lang="el-G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Content Placeholder 5"/>
          <p:cNvSpPr>
            <a:spLocks noGrp="1"/>
          </p:cNvSpPr>
          <p:nvPr>
            <p:ph idx="1"/>
          </p:nvPr>
        </p:nvSpPr>
        <p:spPr>
          <a:xfrm>
            <a:off x="179512" y="1700808"/>
            <a:ext cx="5040560" cy="2808312"/>
          </a:xfrm>
        </p:spPr>
        <p:txBody>
          <a:bodyPr>
            <a:noAutofit/>
          </a:bodyPr>
          <a:lstStyle/>
          <a:p>
            <a:pPr>
              <a:buNone/>
            </a:pPr>
            <a:r>
              <a:rPr lang="el-GR" sz="2000" dirty="0" smtClean="0"/>
              <a:t>Οι στόχοι πρέπει:</a:t>
            </a:r>
          </a:p>
          <a:p>
            <a:r>
              <a:rPr lang="el-GR" sz="2000" dirty="0" smtClean="0"/>
              <a:t>Να είναι </a:t>
            </a:r>
            <a:r>
              <a:rPr lang="en-US" sz="2000" dirty="0" smtClean="0"/>
              <a:t>S.M.A.R.T. (specific, measurable, attainable, realistic, time-related)</a:t>
            </a:r>
            <a:endParaRPr lang="el-GR" sz="2000" dirty="0" smtClean="0"/>
          </a:p>
          <a:p>
            <a:r>
              <a:rPr lang="el-GR" sz="2000" dirty="0" smtClean="0"/>
              <a:t>Να είναι δύσκολοι</a:t>
            </a:r>
          </a:p>
          <a:p>
            <a:r>
              <a:rPr lang="el-GR" sz="2000" dirty="0" smtClean="0"/>
              <a:t>Να είναι συγκεκριμένοι</a:t>
            </a:r>
          </a:p>
          <a:p>
            <a:r>
              <a:rPr lang="el-GR" sz="2000" dirty="0" smtClean="0"/>
              <a:t>Να καθορίζονται μαζί με τους εργαζόμενους </a:t>
            </a:r>
          </a:p>
          <a:p>
            <a:r>
              <a:rPr lang="el-GR" sz="2000" dirty="0" smtClean="0"/>
              <a:t>Να είναι αποδεκτοί</a:t>
            </a:r>
          </a:p>
          <a:p>
            <a:r>
              <a:rPr lang="el-GR" sz="2000" dirty="0" smtClean="0"/>
              <a:t>Να συνδυάζονται με </a:t>
            </a:r>
            <a:endParaRPr lang="en-US" sz="2000" dirty="0" smtClean="0"/>
          </a:p>
          <a:p>
            <a:pPr>
              <a:buNone/>
            </a:pPr>
            <a:r>
              <a:rPr lang="en-US" sz="2000" dirty="0" smtClean="0"/>
              <a:t>	</a:t>
            </a:r>
            <a:r>
              <a:rPr lang="el-GR" sz="2000" dirty="0" smtClean="0"/>
              <a:t>ανατροφοδότηση </a:t>
            </a:r>
            <a:r>
              <a:rPr lang="en-US" sz="2000" dirty="0" smtClean="0"/>
              <a:t>(feedback)</a:t>
            </a:r>
            <a:endParaRPr lang="el-GR" sz="2000" dirty="0" smtClean="0"/>
          </a:p>
          <a:p>
            <a:endParaRPr lang="el-GR" sz="2400" dirty="0" smtClean="0"/>
          </a:p>
          <a:p>
            <a:pPr>
              <a:buNone/>
            </a:pPr>
            <a:endParaRPr lang="el-GR" sz="2400" dirty="0" smtClean="0"/>
          </a:p>
          <a:p>
            <a:endParaRPr lang="el-GR" sz="2400" dirty="0"/>
          </a:p>
        </p:txBody>
      </p:sp>
      <p:sp>
        <p:nvSpPr>
          <p:cNvPr id="7" name="Title 1"/>
          <p:cNvSpPr>
            <a:spLocks noGrp="1"/>
          </p:cNvSpPr>
          <p:nvPr>
            <p:ph type="title"/>
          </p:nvPr>
        </p:nvSpPr>
        <p:spPr>
          <a:xfrm>
            <a:off x="457200" y="274638"/>
            <a:ext cx="8229600" cy="1143000"/>
          </a:xfrm>
        </p:spPr>
        <p:txBody>
          <a:bodyPr>
            <a:normAutofit fontScale="90000"/>
          </a:bodyPr>
          <a:lstStyle/>
          <a:p>
            <a:r>
              <a:rPr lang="el-GR" dirty="0" smtClean="0"/>
              <a:t>ΘΕΩΡΙΑ ΣΤΟΧΟΘΕΤΗΣΗΣ… </a:t>
            </a:r>
            <a:br>
              <a:rPr lang="el-GR" dirty="0" smtClean="0"/>
            </a:br>
            <a:r>
              <a:rPr lang="el-GR" dirty="0" smtClean="0"/>
              <a:t>ΜΕΡΙΚΕΣ ΔΙΕΥΚΡΙΝΙΣΕΙΣ</a:t>
            </a:r>
            <a:endParaRPr lang="el-GR" dirty="0"/>
          </a:p>
        </p:txBody>
      </p:sp>
      <p:pic>
        <p:nvPicPr>
          <p:cNvPr id="27650" name="Picture 2" descr="Project Goals &amp; Objectives - Explorations"/>
          <p:cNvPicPr>
            <a:picLocks noChangeAspect="1" noChangeArrowheads="1"/>
          </p:cNvPicPr>
          <p:nvPr/>
        </p:nvPicPr>
        <p:blipFill>
          <a:blip r:embed="rId3" cstate="print"/>
          <a:srcRect/>
          <a:stretch>
            <a:fillRect/>
          </a:stretch>
        </p:blipFill>
        <p:spPr bwMode="auto">
          <a:xfrm>
            <a:off x="3779912" y="3068960"/>
            <a:ext cx="5088534" cy="25202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1143000"/>
          </a:xfrm>
        </p:spPr>
        <p:txBody>
          <a:bodyPr/>
          <a:lstStyle/>
          <a:p>
            <a:r>
              <a:rPr lang="el-GR" b="1" dirty="0" smtClean="0">
                <a:solidFill>
                  <a:srgbClr val="FF0000"/>
                </a:solidFill>
              </a:rPr>
              <a:t>Τι παρακινεί τους φοιτητές</a:t>
            </a:r>
            <a:r>
              <a:rPr lang="en-US" b="1" dirty="0" smtClean="0">
                <a:solidFill>
                  <a:srgbClr val="FF0000"/>
                </a:solidFill>
              </a:rPr>
              <a:t>;</a:t>
            </a:r>
            <a:endParaRPr lang="el-GR" b="1" dirty="0">
              <a:solidFill>
                <a:srgbClr val="FF0000"/>
              </a:solidFill>
            </a:endParaRPr>
          </a:p>
        </p:txBody>
      </p:sp>
      <p:sp>
        <p:nvSpPr>
          <p:cNvPr id="3" name="2 - Θέση περιεχομένου"/>
          <p:cNvSpPr>
            <a:spLocks noGrp="1"/>
          </p:cNvSpPr>
          <p:nvPr>
            <p:ph idx="1"/>
          </p:nvPr>
        </p:nvSpPr>
        <p:spPr>
          <a:xfrm>
            <a:off x="428596" y="1357298"/>
            <a:ext cx="8286808" cy="5143536"/>
          </a:xfrm>
        </p:spPr>
        <p:txBody>
          <a:bodyPr>
            <a:normAutofit fontScale="70000" lnSpcReduction="20000"/>
          </a:bodyPr>
          <a:lstStyle/>
          <a:p>
            <a:r>
              <a:rPr lang="el-GR" dirty="0" smtClean="0"/>
              <a:t>Μελέτη στο Ηνωμένο Βασίλειο</a:t>
            </a:r>
            <a:r>
              <a:rPr lang="en-US" dirty="0" smtClean="0"/>
              <a:t> (</a:t>
            </a:r>
            <a:r>
              <a:rPr lang="en-US" dirty="0" err="1" smtClean="0"/>
              <a:t>Twentyman</a:t>
            </a:r>
            <a:r>
              <a:rPr lang="en-US" dirty="0" smtClean="0"/>
              <a:t>,</a:t>
            </a:r>
            <a:r>
              <a:rPr lang="el-GR" dirty="0" smtClean="0"/>
              <a:t> </a:t>
            </a:r>
            <a:r>
              <a:rPr lang="en-US" dirty="0" smtClean="0"/>
              <a:t>2010)</a:t>
            </a:r>
            <a:r>
              <a:rPr lang="el-GR" dirty="0" smtClean="0"/>
              <a:t> βρήκε ότι ως βασικούς στόχους καριέρας οι φοιτητές ανέφεραν</a:t>
            </a:r>
            <a:r>
              <a:rPr lang="en-US" dirty="0" smtClean="0"/>
              <a:t>:</a:t>
            </a:r>
          </a:p>
          <a:p>
            <a:r>
              <a:rPr lang="en-US" dirty="0" smtClean="0"/>
              <a:t>1. </a:t>
            </a:r>
            <a:r>
              <a:rPr lang="el-GR" dirty="0" smtClean="0"/>
              <a:t>ισορροπία εργασίας – προσωπικής ζωής</a:t>
            </a:r>
            <a:endParaRPr lang="en-US" dirty="0" smtClean="0"/>
          </a:p>
          <a:p>
            <a:r>
              <a:rPr lang="en-US" dirty="0" smtClean="0"/>
              <a:t>2. </a:t>
            </a:r>
            <a:r>
              <a:rPr lang="el-GR" dirty="0" smtClean="0"/>
              <a:t>ανταγωνιστικές ή πνευματικές προκλήσεις</a:t>
            </a:r>
            <a:endParaRPr lang="en-US" dirty="0" smtClean="0"/>
          </a:p>
          <a:p>
            <a:r>
              <a:rPr lang="en-US" dirty="0" smtClean="0"/>
              <a:t>3. </a:t>
            </a:r>
            <a:r>
              <a:rPr lang="el-GR" dirty="0" smtClean="0"/>
              <a:t>ασφάλεια και σταθερότητα στην εργασία</a:t>
            </a:r>
            <a:endParaRPr lang="en-US" dirty="0" smtClean="0"/>
          </a:p>
          <a:p>
            <a:r>
              <a:rPr lang="en-US" dirty="0" smtClean="0"/>
              <a:t>4. </a:t>
            </a:r>
            <a:r>
              <a:rPr lang="el-GR" dirty="0" smtClean="0"/>
              <a:t>να είμαι αφοσιωμένος σε έναν σκοπό ή να νιώθω ότι υπηρετώ ένα μεγαλύτερο καλό</a:t>
            </a:r>
            <a:endParaRPr lang="en-US" dirty="0" smtClean="0"/>
          </a:p>
          <a:p>
            <a:r>
              <a:rPr lang="en-US" dirty="0" smtClean="0"/>
              <a:t>5. </a:t>
            </a:r>
            <a:r>
              <a:rPr lang="el-GR" dirty="0" smtClean="0"/>
              <a:t>να έχω μια διεθνή καριέρα</a:t>
            </a:r>
            <a:endParaRPr lang="en-US" dirty="0" smtClean="0"/>
          </a:p>
          <a:p>
            <a:r>
              <a:rPr lang="en-US" dirty="0" smtClean="0"/>
              <a:t>6. </a:t>
            </a:r>
            <a:r>
              <a:rPr lang="el-GR" dirty="0" smtClean="0"/>
              <a:t>να ασχολούμαι με την επιχειρηματικότητα, να είμαι δημιουργικός ή καινοτόμος</a:t>
            </a:r>
            <a:endParaRPr lang="en-US" dirty="0" smtClean="0"/>
          </a:p>
          <a:p>
            <a:r>
              <a:rPr lang="en-US" dirty="0" smtClean="0"/>
              <a:t>7. </a:t>
            </a:r>
            <a:r>
              <a:rPr lang="el-GR" dirty="0" smtClean="0"/>
              <a:t>να ηγούμαι ή να διοικώ άλλους</a:t>
            </a:r>
            <a:endParaRPr lang="en-US" dirty="0" smtClean="0"/>
          </a:p>
          <a:p>
            <a:r>
              <a:rPr lang="en-US" dirty="0" smtClean="0"/>
              <a:t>8. </a:t>
            </a:r>
            <a:r>
              <a:rPr lang="el-GR" dirty="0" smtClean="0"/>
              <a:t>να είμαι εμπειρογνώμονας</a:t>
            </a:r>
            <a:r>
              <a:rPr lang="en-US" dirty="0" smtClean="0"/>
              <a:t> </a:t>
            </a:r>
            <a:r>
              <a:rPr lang="el-GR" dirty="0" smtClean="0"/>
              <a:t>ως τεχνικός ή σε θέματα λειτουργιών</a:t>
            </a:r>
            <a:endParaRPr lang="en-US" dirty="0" smtClean="0"/>
          </a:p>
          <a:p>
            <a:r>
              <a:rPr lang="en-US" dirty="0" smtClean="0"/>
              <a:t>9. </a:t>
            </a:r>
            <a:r>
              <a:rPr lang="el-GR" dirty="0" smtClean="0"/>
              <a:t>να εργάζομαι αυτόνομα ή ανεξάρτητα</a:t>
            </a:r>
          </a:p>
          <a:p>
            <a:endParaRPr lang="el-GR" dirty="0" smtClean="0"/>
          </a:p>
          <a:p>
            <a:r>
              <a:rPr lang="el-GR" dirty="0" smtClean="0">
                <a:solidFill>
                  <a:srgbClr val="FF0000"/>
                </a:solidFill>
              </a:rPr>
              <a:t>Με άλλα λόγια, αναζητούν εργασίες που είναι ευχάριστες και όχι που πληρώνουν υψηλές αμοιβές!</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SMART</a:t>
            </a:r>
            <a:r>
              <a:rPr lang="en-US" dirty="0" smtClean="0"/>
              <a:t> </a:t>
            </a:r>
            <a:r>
              <a:rPr lang="el-GR" dirty="0" smtClean="0"/>
              <a:t>στη νοσηλευτική</a:t>
            </a:r>
            <a:endParaRPr lang="el-GR" dirty="0"/>
          </a:p>
        </p:txBody>
      </p:sp>
      <p:pic>
        <p:nvPicPr>
          <p:cNvPr id="70658" name="Picture 2"/>
          <p:cNvPicPr>
            <a:picLocks noGrp="1" noChangeAspect="1" noChangeArrowheads="1"/>
          </p:cNvPicPr>
          <p:nvPr>
            <p:ph idx="1"/>
          </p:nvPr>
        </p:nvPicPr>
        <p:blipFill>
          <a:blip r:embed="rId2" cstate="print"/>
          <a:srcRect/>
          <a:stretch>
            <a:fillRect/>
          </a:stretch>
        </p:blipFill>
        <p:spPr bwMode="auto">
          <a:xfrm>
            <a:off x="1380942" y="1600200"/>
            <a:ext cx="638211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SMART</a:t>
            </a:r>
            <a:r>
              <a:rPr lang="en-US" dirty="0" smtClean="0"/>
              <a:t> </a:t>
            </a:r>
            <a:r>
              <a:rPr lang="el-GR" dirty="0" smtClean="0"/>
              <a:t>στη νοσηλευτική</a:t>
            </a:r>
            <a:endParaRPr lang="el-GR" dirty="0"/>
          </a:p>
        </p:txBody>
      </p:sp>
      <p:pic>
        <p:nvPicPr>
          <p:cNvPr id="71682" name="Picture 2"/>
          <p:cNvPicPr>
            <a:picLocks noGrp="1" noChangeAspect="1" noChangeArrowheads="1"/>
          </p:cNvPicPr>
          <p:nvPr>
            <p:ph idx="1"/>
          </p:nvPr>
        </p:nvPicPr>
        <p:blipFill>
          <a:blip r:embed="rId2" cstate="print"/>
          <a:srcRect/>
          <a:stretch>
            <a:fillRect/>
          </a:stretch>
        </p:blipFill>
        <p:spPr bwMode="auto">
          <a:xfrm>
            <a:off x="179512" y="1484784"/>
            <a:ext cx="4080736" cy="2232248"/>
          </a:xfrm>
          <a:prstGeom prst="rect">
            <a:avLst/>
          </a:prstGeom>
          <a:noFill/>
          <a:ln w="9525">
            <a:noFill/>
            <a:miter lim="800000"/>
            <a:headEnd/>
            <a:tailEnd/>
          </a:ln>
        </p:spPr>
      </p:pic>
      <p:pic>
        <p:nvPicPr>
          <p:cNvPr id="71683" name="Picture 3"/>
          <p:cNvPicPr>
            <a:picLocks noChangeAspect="1" noChangeArrowheads="1"/>
          </p:cNvPicPr>
          <p:nvPr/>
        </p:nvPicPr>
        <p:blipFill>
          <a:blip r:embed="rId3" cstate="print"/>
          <a:srcRect/>
          <a:stretch>
            <a:fillRect/>
          </a:stretch>
        </p:blipFill>
        <p:spPr bwMode="auto">
          <a:xfrm>
            <a:off x="4427984" y="1628800"/>
            <a:ext cx="4586515" cy="2520280"/>
          </a:xfrm>
          <a:prstGeom prst="rect">
            <a:avLst/>
          </a:prstGeom>
          <a:noFill/>
          <a:ln w="9525">
            <a:noFill/>
            <a:miter lim="800000"/>
            <a:headEnd/>
            <a:tailEnd/>
          </a:ln>
        </p:spPr>
      </p:pic>
      <p:sp>
        <p:nvSpPr>
          <p:cNvPr id="6" name="5 - Ορθογώνιο"/>
          <p:cNvSpPr/>
          <p:nvPr/>
        </p:nvSpPr>
        <p:spPr>
          <a:xfrm>
            <a:off x="467544" y="4581128"/>
            <a:ext cx="7704856" cy="1200329"/>
          </a:xfrm>
          <a:prstGeom prst="rect">
            <a:avLst/>
          </a:prstGeom>
        </p:spPr>
        <p:txBody>
          <a:bodyPr wrap="square">
            <a:spAutoFit/>
          </a:bodyPr>
          <a:lstStyle/>
          <a:p>
            <a:r>
              <a:rPr lang="el-GR" dirty="0" smtClean="0"/>
              <a:t>Σε επίπεδο </a:t>
            </a:r>
            <a:r>
              <a:rPr lang="el-GR" dirty="0" smtClean="0">
                <a:solidFill>
                  <a:srgbClr val="FF0000"/>
                </a:solidFill>
              </a:rPr>
              <a:t>νοσοκομειακής διοίκησης </a:t>
            </a:r>
            <a:r>
              <a:rPr lang="el-GR" dirty="0" smtClean="0"/>
              <a:t>ένας </a:t>
            </a:r>
            <a:r>
              <a:rPr lang="en-US" dirty="0" smtClean="0"/>
              <a:t>SMART </a:t>
            </a:r>
            <a:r>
              <a:rPr lang="el-GR" dirty="0" smtClean="0"/>
              <a:t>στόχος θα μπορούσε να είναι να αυξηθεί ο βαθμός ικανοποίησης των ασθενών κατά 10% εντός του επόμενου εξαμήνου με την υλοποίηση προγράμματος βελτίωσης της ποιότητας παρεχόμενων υπηρεσιών (με εκπαίδευση και προσλήψεις προσωπικού)</a:t>
            </a:r>
            <a:r>
              <a:rPr lang="en-US" dirty="0" smtClean="0"/>
              <a:t>.</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9" name="Content Placeholder 2"/>
          <p:cNvSpPr>
            <a:spLocks noGrp="1"/>
          </p:cNvSpPr>
          <p:nvPr>
            <p:ph idx="1"/>
          </p:nvPr>
        </p:nvSpPr>
        <p:spPr>
          <a:xfrm>
            <a:off x="539552" y="1556792"/>
            <a:ext cx="8229600" cy="2016225"/>
          </a:xfrm>
        </p:spPr>
        <p:txBody>
          <a:bodyPr>
            <a:normAutofit/>
          </a:bodyPr>
          <a:lstStyle/>
          <a:p>
            <a:pPr algn="ctr">
              <a:buNone/>
            </a:pPr>
            <a:endParaRPr lang="en-US" i="1" dirty="0" smtClean="0"/>
          </a:p>
          <a:p>
            <a:pPr algn="ctr">
              <a:buNone/>
            </a:pPr>
            <a:r>
              <a:rPr lang="el-GR" i="1" dirty="0" smtClean="0"/>
              <a:t>ΑΠΟΤΕΛΟΥΝ ΟΙ ΟΙΚΟΝΟΜΙΚΕΣ ΑΝΤΑΜΟΙΒΕΣ ΚΙΝΗΤΡΟ ΠΑΡΑΚΙΝΗΣΗΣ;</a:t>
            </a:r>
            <a:endParaRPr lang="el-GR"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3568" y="1700808"/>
            <a:ext cx="7992888" cy="331236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Content Placeholder 5"/>
          <p:cNvSpPr>
            <a:spLocks noGrp="1"/>
          </p:cNvSpPr>
          <p:nvPr>
            <p:ph idx="1"/>
          </p:nvPr>
        </p:nvSpPr>
        <p:spPr>
          <a:xfrm>
            <a:off x="467544" y="1988840"/>
            <a:ext cx="8229600" cy="360040"/>
          </a:xfrm>
        </p:spPr>
        <p:txBody>
          <a:bodyPr>
            <a:noAutofit/>
          </a:bodyPr>
          <a:lstStyle/>
          <a:p>
            <a:pPr>
              <a:buNone/>
            </a:pPr>
            <a:endParaRPr lang="el-GR" sz="2400" dirty="0" smtClean="0"/>
          </a:p>
          <a:p>
            <a:pPr>
              <a:buNone/>
            </a:pPr>
            <a:endParaRPr lang="el-GR" sz="2400" dirty="0" smtClean="0"/>
          </a:p>
          <a:p>
            <a:endParaRPr lang="el-GR" sz="2400" dirty="0"/>
          </a:p>
        </p:txBody>
      </p:sp>
      <p:sp>
        <p:nvSpPr>
          <p:cNvPr id="7" name="Title 1"/>
          <p:cNvSpPr>
            <a:spLocks noGrp="1"/>
          </p:cNvSpPr>
          <p:nvPr>
            <p:ph type="title"/>
          </p:nvPr>
        </p:nvSpPr>
        <p:spPr>
          <a:xfrm>
            <a:off x="457200" y="274638"/>
            <a:ext cx="8229600" cy="1143000"/>
          </a:xfrm>
        </p:spPr>
        <p:txBody>
          <a:bodyPr>
            <a:normAutofit fontScale="90000"/>
          </a:bodyPr>
          <a:lstStyle/>
          <a:p>
            <a:r>
              <a:rPr lang="el-GR" dirty="0" smtClean="0"/>
              <a:t>ΟΙΚΟΝΟΜΙΚΑ ΚΙΝΗΤΡΑ ΚΑΙ ΠΑΡΑΚΙΝΗΣΗ…</a:t>
            </a:r>
            <a:endParaRPr lang="el-GR" dirty="0"/>
          </a:p>
        </p:txBody>
      </p:sp>
      <p:sp>
        <p:nvSpPr>
          <p:cNvPr id="9" name="TextBox 8"/>
          <p:cNvSpPr txBox="1"/>
          <p:nvPr/>
        </p:nvSpPr>
        <p:spPr>
          <a:xfrm>
            <a:off x="755576" y="1700808"/>
            <a:ext cx="3240360" cy="461665"/>
          </a:xfrm>
          <a:prstGeom prst="rect">
            <a:avLst/>
          </a:prstGeom>
          <a:noFill/>
        </p:spPr>
        <p:txBody>
          <a:bodyPr wrap="square" rtlCol="0">
            <a:spAutoFit/>
          </a:bodyPr>
          <a:lstStyle/>
          <a:p>
            <a:r>
              <a:rPr lang="el-GR" sz="2400" dirty="0" smtClean="0"/>
              <a:t>… στην θεωρία ανάγκης</a:t>
            </a:r>
            <a:endParaRPr lang="el-GR" sz="2400" dirty="0"/>
          </a:p>
        </p:txBody>
      </p:sp>
      <p:sp>
        <p:nvSpPr>
          <p:cNvPr id="10" name="TextBox 9"/>
          <p:cNvSpPr txBox="1"/>
          <p:nvPr/>
        </p:nvSpPr>
        <p:spPr>
          <a:xfrm>
            <a:off x="827584" y="2492896"/>
            <a:ext cx="7560840" cy="1015663"/>
          </a:xfrm>
          <a:prstGeom prst="rect">
            <a:avLst/>
          </a:prstGeom>
          <a:solidFill>
            <a:schemeClr val="accent3"/>
          </a:solidFill>
        </p:spPr>
        <p:txBody>
          <a:bodyPr wrap="square" rtlCol="0">
            <a:spAutoFit/>
          </a:bodyPr>
          <a:lstStyle/>
          <a:p>
            <a:r>
              <a:rPr lang="el-GR" sz="2000" dirty="0" smtClean="0"/>
              <a:t>(+)</a:t>
            </a:r>
          </a:p>
          <a:p>
            <a:pPr>
              <a:buFont typeface="Arial" pitchFamily="34" charset="0"/>
              <a:buChar char="•"/>
            </a:pPr>
            <a:r>
              <a:rPr lang="el-GR" sz="2000" dirty="0" smtClean="0"/>
              <a:t> Απαραίτητα για να εξασφαλίσουν την κάλυψη των βασικών αναγκών</a:t>
            </a:r>
          </a:p>
          <a:p>
            <a:pPr>
              <a:buFont typeface="Arial" pitchFamily="34" charset="0"/>
              <a:buChar char="•"/>
            </a:pPr>
            <a:r>
              <a:rPr lang="el-GR" sz="2000" dirty="0" smtClean="0"/>
              <a:t> Σημαντικά ως ένα σύμβολο επίτευξης στόχων και καθηκόντων</a:t>
            </a:r>
            <a:endParaRPr lang="el-GR" sz="2000" dirty="0"/>
          </a:p>
        </p:txBody>
      </p:sp>
      <p:sp>
        <p:nvSpPr>
          <p:cNvPr id="11" name="TextBox 10"/>
          <p:cNvSpPr txBox="1"/>
          <p:nvPr/>
        </p:nvSpPr>
        <p:spPr>
          <a:xfrm>
            <a:off x="827584" y="3717032"/>
            <a:ext cx="7560840" cy="1015663"/>
          </a:xfrm>
          <a:prstGeom prst="rect">
            <a:avLst/>
          </a:prstGeom>
          <a:solidFill>
            <a:schemeClr val="accent6"/>
          </a:solidFill>
        </p:spPr>
        <p:txBody>
          <a:bodyPr wrap="square" rtlCol="0">
            <a:spAutoFit/>
          </a:bodyPr>
          <a:lstStyle/>
          <a:p>
            <a:r>
              <a:rPr lang="el-GR" sz="2000" dirty="0" smtClean="0"/>
              <a:t>(-)</a:t>
            </a:r>
          </a:p>
          <a:p>
            <a:pPr>
              <a:buFont typeface="Arial" pitchFamily="34" charset="0"/>
              <a:buChar char="•"/>
            </a:pPr>
            <a:r>
              <a:rPr lang="el-GR" sz="2000" dirty="0" smtClean="0"/>
              <a:t> Απαραίτητα αλλά όχι επαρκή</a:t>
            </a:r>
          </a:p>
          <a:p>
            <a:pPr>
              <a:buFont typeface="Arial" pitchFamily="34" charset="0"/>
              <a:buChar char="•"/>
            </a:pPr>
            <a:r>
              <a:rPr lang="el-GR" sz="2000" dirty="0" smtClean="0"/>
              <a:t> Ενδέχεται να υπονομεύσουν τα ενδογενή κίνητρα</a:t>
            </a:r>
            <a:endParaRPr lang="el-G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3568" y="1700808"/>
            <a:ext cx="7992888" cy="280831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Content Placeholder 5"/>
          <p:cNvSpPr>
            <a:spLocks noGrp="1"/>
          </p:cNvSpPr>
          <p:nvPr>
            <p:ph idx="1"/>
          </p:nvPr>
        </p:nvSpPr>
        <p:spPr>
          <a:xfrm>
            <a:off x="467544" y="1988840"/>
            <a:ext cx="8229600" cy="360040"/>
          </a:xfrm>
        </p:spPr>
        <p:txBody>
          <a:bodyPr>
            <a:noAutofit/>
          </a:bodyPr>
          <a:lstStyle/>
          <a:p>
            <a:pPr>
              <a:buNone/>
            </a:pPr>
            <a:endParaRPr lang="el-GR" sz="2400" dirty="0" smtClean="0"/>
          </a:p>
          <a:p>
            <a:pPr>
              <a:buNone/>
            </a:pPr>
            <a:endParaRPr lang="el-GR" sz="2400" dirty="0" smtClean="0"/>
          </a:p>
          <a:p>
            <a:endParaRPr lang="el-GR" sz="2400" dirty="0"/>
          </a:p>
        </p:txBody>
      </p:sp>
      <p:sp>
        <p:nvSpPr>
          <p:cNvPr id="7" name="Title 1"/>
          <p:cNvSpPr>
            <a:spLocks noGrp="1"/>
          </p:cNvSpPr>
          <p:nvPr>
            <p:ph type="title"/>
          </p:nvPr>
        </p:nvSpPr>
        <p:spPr>
          <a:xfrm>
            <a:off x="457200" y="274638"/>
            <a:ext cx="8229600" cy="1143000"/>
          </a:xfrm>
        </p:spPr>
        <p:txBody>
          <a:bodyPr>
            <a:normAutofit fontScale="90000"/>
          </a:bodyPr>
          <a:lstStyle/>
          <a:p>
            <a:r>
              <a:rPr lang="el-GR" dirty="0" smtClean="0"/>
              <a:t>ΟΙΚΟΝΟΜΙΚΑ ΚΙΝΗΤΡΑ ΚΑΙ ΠΑΡΑΚΙΝΗΣΗ…</a:t>
            </a:r>
            <a:endParaRPr lang="el-GR" dirty="0"/>
          </a:p>
        </p:txBody>
      </p:sp>
      <p:sp>
        <p:nvSpPr>
          <p:cNvPr id="9" name="TextBox 8"/>
          <p:cNvSpPr txBox="1"/>
          <p:nvPr/>
        </p:nvSpPr>
        <p:spPr>
          <a:xfrm>
            <a:off x="755576" y="1700808"/>
            <a:ext cx="3744416" cy="461665"/>
          </a:xfrm>
          <a:prstGeom prst="rect">
            <a:avLst/>
          </a:prstGeom>
          <a:noFill/>
        </p:spPr>
        <p:txBody>
          <a:bodyPr wrap="square" rtlCol="0">
            <a:spAutoFit/>
          </a:bodyPr>
          <a:lstStyle/>
          <a:p>
            <a:r>
              <a:rPr lang="el-GR" sz="2400" dirty="0" smtClean="0"/>
              <a:t>… στην θεωρία προσδοκιών</a:t>
            </a:r>
            <a:endParaRPr lang="el-GR" sz="2400" dirty="0"/>
          </a:p>
        </p:txBody>
      </p:sp>
      <p:sp>
        <p:nvSpPr>
          <p:cNvPr id="10" name="TextBox 9"/>
          <p:cNvSpPr txBox="1"/>
          <p:nvPr/>
        </p:nvSpPr>
        <p:spPr>
          <a:xfrm>
            <a:off x="827584" y="2492896"/>
            <a:ext cx="7560840" cy="1015663"/>
          </a:xfrm>
          <a:prstGeom prst="rect">
            <a:avLst/>
          </a:prstGeom>
          <a:solidFill>
            <a:schemeClr val="accent3"/>
          </a:solidFill>
        </p:spPr>
        <p:txBody>
          <a:bodyPr wrap="square" rtlCol="0">
            <a:spAutoFit/>
          </a:bodyPr>
          <a:lstStyle/>
          <a:p>
            <a:r>
              <a:rPr lang="el-GR" sz="2000" dirty="0" smtClean="0"/>
              <a:t>(+)</a:t>
            </a:r>
          </a:p>
          <a:p>
            <a:pPr>
              <a:buFont typeface="Arial" pitchFamily="34" charset="0"/>
              <a:buChar char="•"/>
            </a:pPr>
            <a:r>
              <a:rPr lang="el-GR" sz="2000" dirty="0" smtClean="0"/>
              <a:t> Αποτελούν τον πιο ευέλικτο τρόπο ανταμοιβής</a:t>
            </a:r>
          </a:p>
          <a:p>
            <a:pPr>
              <a:buFont typeface="Arial" pitchFamily="34" charset="0"/>
              <a:buChar char="•"/>
            </a:pPr>
            <a:r>
              <a:rPr lang="el-GR" sz="2000" dirty="0" smtClean="0"/>
              <a:t> Αποτελεσματικά όταν είναι συνδεδεμένα με την απόδοση</a:t>
            </a:r>
            <a:endParaRPr lang="el-GR" sz="2000" dirty="0"/>
          </a:p>
        </p:txBody>
      </p:sp>
      <p:sp>
        <p:nvSpPr>
          <p:cNvPr id="11" name="TextBox 10"/>
          <p:cNvSpPr txBox="1"/>
          <p:nvPr/>
        </p:nvSpPr>
        <p:spPr>
          <a:xfrm>
            <a:off x="827584" y="3645024"/>
            <a:ext cx="7560840" cy="707886"/>
          </a:xfrm>
          <a:prstGeom prst="rect">
            <a:avLst/>
          </a:prstGeom>
          <a:solidFill>
            <a:schemeClr val="accent6"/>
          </a:solidFill>
        </p:spPr>
        <p:txBody>
          <a:bodyPr wrap="square" rtlCol="0">
            <a:spAutoFit/>
          </a:bodyPr>
          <a:lstStyle/>
          <a:p>
            <a:r>
              <a:rPr lang="el-GR" sz="2000" dirty="0" smtClean="0"/>
              <a:t>(-)</a:t>
            </a:r>
          </a:p>
          <a:p>
            <a:pPr>
              <a:buFont typeface="Arial" pitchFamily="34" charset="0"/>
              <a:buChar char="•"/>
            </a:pPr>
            <a:r>
              <a:rPr lang="el-GR" sz="2000" dirty="0" smtClean="0"/>
              <a:t> Αρνητικά αποτελέσματα</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3568" y="1700808"/>
            <a:ext cx="7992888" cy="31683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Content Placeholder 5"/>
          <p:cNvSpPr>
            <a:spLocks noGrp="1"/>
          </p:cNvSpPr>
          <p:nvPr>
            <p:ph idx="1"/>
          </p:nvPr>
        </p:nvSpPr>
        <p:spPr>
          <a:xfrm>
            <a:off x="467544" y="1988840"/>
            <a:ext cx="8229600" cy="360040"/>
          </a:xfrm>
        </p:spPr>
        <p:txBody>
          <a:bodyPr>
            <a:noAutofit/>
          </a:bodyPr>
          <a:lstStyle/>
          <a:p>
            <a:pPr>
              <a:buNone/>
            </a:pPr>
            <a:endParaRPr lang="el-GR" sz="2400" dirty="0" smtClean="0"/>
          </a:p>
          <a:p>
            <a:pPr>
              <a:buNone/>
            </a:pPr>
            <a:endParaRPr lang="el-GR" sz="2400" dirty="0" smtClean="0"/>
          </a:p>
          <a:p>
            <a:endParaRPr lang="el-GR" sz="2400" dirty="0"/>
          </a:p>
        </p:txBody>
      </p:sp>
      <p:sp>
        <p:nvSpPr>
          <p:cNvPr id="7" name="Title 1"/>
          <p:cNvSpPr>
            <a:spLocks noGrp="1"/>
          </p:cNvSpPr>
          <p:nvPr>
            <p:ph type="title"/>
          </p:nvPr>
        </p:nvSpPr>
        <p:spPr>
          <a:xfrm>
            <a:off x="457200" y="274638"/>
            <a:ext cx="8229600" cy="1143000"/>
          </a:xfrm>
        </p:spPr>
        <p:txBody>
          <a:bodyPr>
            <a:normAutofit fontScale="90000"/>
          </a:bodyPr>
          <a:lstStyle/>
          <a:p>
            <a:r>
              <a:rPr lang="el-GR" dirty="0" smtClean="0"/>
              <a:t>ΟΙΚΟΝΟΜΙΚΑ ΚΙΝΗΤΡΑ ΚΑΙ ΠΑΡΑΚΙΝΗΣΗ…</a:t>
            </a:r>
            <a:endParaRPr lang="el-GR" dirty="0"/>
          </a:p>
        </p:txBody>
      </p:sp>
      <p:sp>
        <p:nvSpPr>
          <p:cNvPr id="9" name="TextBox 8"/>
          <p:cNvSpPr txBox="1"/>
          <p:nvPr/>
        </p:nvSpPr>
        <p:spPr>
          <a:xfrm>
            <a:off x="755576" y="1700808"/>
            <a:ext cx="3744416" cy="461665"/>
          </a:xfrm>
          <a:prstGeom prst="rect">
            <a:avLst/>
          </a:prstGeom>
          <a:noFill/>
        </p:spPr>
        <p:txBody>
          <a:bodyPr wrap="square" rtlCol="0">
            <a:spAutoFit/>
          </a:bodyPr>
          <a:lstStyle/>
          <a:p>
            <a:r>
              <a:rPr lang="el-GR" sz="2400" dirty="0" smtClean="0"/>
              <a:t>… στην θεωρία ισοτιμίας</a:t>
            </a:r>
            <a:endParaRPr lang="el-GR" sz="2400" dirty="0"/>
          </a:p>
        </p:txBody>
      </p:sp>
      <p:sp>
        <p:nvSpPr>
          <p:cNvPr id="10" name="TextBox 9"/>
          <p:cNvSpPr txBox="1"/>
          <p:nvPr/>
        </p:nvSpPr>
        <p:spPr>
          <a:xfrm>
            <a:off x="827584" y="2492896"/>
            <a:ext cx="7560840" cy="707886"/>
          </a:xfrm>
          <a:prstGeom prst="rect">
            <a:avLst/>
          </a:prstGeom>
          <a:solidFill>
            <a:schemeClr val="accent3"/>
          </a:solidFill>
        </p:spPr>
        <p:txBody>
          <a:bodyPr wrap="square" rtlCol="0">
            <a:spAutoFit/>
          </a:bodyPr>
          <a:lstStyle/>
          <a:p>
            <a:r>
              <a:rPr lang="el-GR" sz="2000" dirty="0" smtClean="0"/>
              <a:t>(+)</a:t>
            </a:r>
          </a:p>
          <a:p>
            <a:pPr>
              <a:buFont typeface="Arial" pitchFamily="34" charset="0"/>
              <a:buChar char="•"/>
            </a:pPr>
            <a:r>
              <a:rPr lang="el-GR" sz="2000" dirty="0" smtClean="0"/>
              <a:t> Αποτελούν σαφείς ενδείξεις </a:t>
            </a:r>
            <a:endParaRPr lang="el-GR" sz="2000" dirty="0"/>
          </a:p>
        </p:txBody>
      </p:sp>
      <p:sp>
        <p:nvSpPr>
          <p:cNvPr id="11" name="TextBox 10"/>
          <p:cNvSpPr txBox="1"/>
          <p:nvPr/>
        </p:nvSpPr>
        <p:spPr>
          <a:xfrm>
            <a:off x="827584" y="3356992"/>
            <a:ext cx="7560840" cy="1323439"/>
          </a:xfrm>
          <a:prstGeom prst="rect">
            <a:avLst/>
          </a:prstGeom>
          <a:solidFill>
            <a:schemeClr val="accent6"/>
          </a:solidFill>
        </p:spPr>
        <p:txBody>
          <a:bodyPr wrap="square" rtlCol="0">
            <a:spAutoFit/>
          </a:bodyPr>
          <a:lstStyle/>
          <a:p>
            <a:r>
              <a:rPr lang="el-GR" sz="2000" dirty="0" smtClean="0"/>
              <a:t>(-)</a:t>
            </a:r>
          </a:p>
          <a:p>
            <a:pPr>
              <a:buFont typeface="Arial" pitchFamily="34" charset="0"/>
              <a:buChar char="•"/>
            </a:pPr>
            <a:r>
              <a:rPr lang="el-GR" sz="2000" dirty="0" smtClean="0"/>
              <a:t> Προσωπικές προκαταλήψεις ενδέχεται να αυξήσουν τις προσδοκίες</a:t>
            </a:r>
          </a:p>
          <a:p>
            <a:pPr>
              <a:buFont typeface="Arial" pitchFamily="34" charset="0"/>
              <a:buChar char="•"/>
            </a:pPr>
            <a:r>
              <a:rPr lang="el-GR" sz="2000" dirty="0" smtClean="0"/>
              <a:t> Ορισμένες φορές το αποτέλεσμα είναι άδικο ή μόνο μικρές ανταμοιβές είναι εφικτές</a:t>
            </a:r>
            <a:endParaRPr lang="el-G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3568" y="1700808"/>
            <a:ext cx="7992888" cy="324036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6" name="Content Placeholder 5"/>
          <p:cNvSpPr>
            <a:spLocks noGrp="1"/>
          </p:cNvSpPr>
          <p:nvPr>
            <p:ph idx="1"/>
          </p:nvPr>
        </p:nvSpPr>
        <p:spPr>
          <a:xfrm>
            <a:off x="467544" y="1988840"/>
            <a:ext cx="8229600" cy="360040"/>
          </a:xfrm>
        </p:spPr>
        <p:txBody>
          <a:bodyPr>
            <a:noAutofit/>
          </a:bodyPr>
          <a:lstStyle/>
          <a:p>
            <a:pPr>
              <a:buNone/>
            </a:pPr>
            <a:endParaRPr lang="el-GR" sz="2400" dirty="0" smtClean="0"/>
          </a:p>
          <a:p>
            <a:pPr>
              <a:buNone/>
            </a:pPr>
            <a:endParaRPr lang="el-GR" sz="2400" dirty="0" smtClean="0"/>
          </a:p>
          <a:p>
            <a:endParaRPr lang="el-GR" sz="2400" dirty="0"/>
          </a:p>
        </p:txBody>
      </p:sp>
      <p:sp>
        <p:nvSpPr>
          <p:cNvPr id="9" name="TextBox 8"/>
          <p:cNvSpPr txBox="1"/>
          <p:nvPr/>
        </p:nvSpPr>
        <p:spPr>
          <a:xfrm>
            <a:off x="755576" y="1700808"/>
            <a:ext cx="4104456" cy="461665"/>
          </a:xfrm>
          <a:prstGeom prst="rect">
            <a:avLst/>
          </a:prstGeom>
          <a:noFill/>
        </p:spPr>
        <p:txBody>
          <a:bodyPr wrap="square" rtlCol="0">
            <a:spAutoFit/>
          </a:bodyPr>
          <a:lstStyle/>
          <a:p>
            <a:r>
              <a:rPr lang="el-GR" sz="2400" dirty="0" smtClean="0"/>
              <a:t>… στην θεωρία στοχοθέτησης</a:t>
            </a:r>
            <a:endParaRPr lang="el-GR" sz="2400" dirty="0"/>
          </a:p>
        </p:txBody>
      </p:sp>
      <p:sp>
        <p:nvSpPr>
          <p:cNvPr id="10" name="TextBox 9"/>
          <p:cNvSpPr txBox="1"/>
          <p:nvPr/>
        </p:nvSpPr>
        <p:spPr>
          <a:xfrm>
            <a:off x="827584" y="2492896"/>
            <a:ext cx="7560840" cy="1323439"/>
          </a:xfrm>
          <a:prstGeom prst="rect">
            <a:avLst/>
          </a:prstGeom>
          <a:solidFill>
            <a:schemeClr val="accent3"/>
          </a:solidFill>
        </p:spPr>
        <p:txBody>
          <a:bodyPr wrap="square" rtlCol="0">
            <a:spAutoFit/>
          </a:bodyPr>
          <a:lstStyle/>
          <a:p>
            <a:r>
              <a:rPr lang="el-GR" sz="2000" dirty="0" smtClean="0"/>
              <a:t>(+)</a:t>
            </a:r>
          </a:p>
          <a:p>
            <a:pPr>
              <a:buFont typeface="Arial" pitchFamily="34" charset="0"/>
              <a:buChar char="•"/>
            </a:pPr>
            <a:r>
              <a:rPr lang="el-GR" sz="2000" dirty="0" smtClean="0"/>
              <a:t> Βοηθούν τους εργαζόμενους να δεχτούν συγκεκριμένους, δύσκολους στόχους και να παραμείνουν προσηλωμένοι σε αυτούς</a:t>
            </a:r>
          </a:p>
          <a:p>
            <a:pPr>
              <a:buFont typeface="Arial" pitchFamily="34" charset="0"/>
              <a:buChar char="•"/>
            </a:pPr>
            <a:r>
              <a:rPr lang="el-GR" sz="2000" dirty="0" smtClean="0"/>
              <a:t> Αποτελούν ξεκάθαρο τρόπο απολογισμού παλιότερων επιτευγμάτων</a:t>
            </a:r>
            <a:endParaRPr lang="el-GR" sz="2000" dirty="0"/>
          </a:p>
        </p:txBody>
      </p:sp>
      <p:sp>
        <p:nvSpPr>
          <p:cNvPr id="11" name="TextBox 10"/>
          <p:cNvSpPr txBox="1"/>
          <p:nvPr/>
        </p:nvSpPr>
        <p:spPr>
          <a:xfrm>
            <a:off x="827584" y="4077072"/>
            <a:ext cx="7560840" cy="1938992"/>
          </a:xfrm>
          <a:prstGeom prst="rect">
            <a:avLst/>
          </a:prstGeom>
          <a:solidFill>
            <a:schemeClr val="accent6"/>
          </a:solidFill>
        </p:spPr>
        <p:txBody>
          <a:bodyPr wrap="square" rtlCol="0">
            <a:spAutoFit/>
          </a:bodyPr>
          <a:lstStyle/>
          <a:p>
            <a:r>
              <a:rPr lang="el-GR" sz="2000" dirty="0" smtClean="0"/>
              <a:t>(-)</a:t>
            </a:r>
          </a:p>
          <a:p>
            <a:pPr>
              <a:buFont typeface="Arial" pitchFamily="34" charset="0"/>
              <a:buChar char="•"/>
            </a:pPr>
            <a:r>
              <a:rPr lang="el-GR" sz="2000" dirty="0" smtClean="0"/>
              <a:t> Δεν είναι αποτελεσματικός τρόπος αποζημίωσης από μόνη της (π.χ. αν η επιβράβευση απαιτεί μεγάλο φόρτο επιπρόσθετης εργασίας σε μια ΜΕΘ που ήδη υπάρχει εξουθένωση και η επιβράβευση αυτή συνίσταται μόνο στον χαρακτηρισμό ενός νοσηλευτή ως «καλύτερος υπάλληλος </a:t>
            </a:r>
            <a:r>
              <a:rPr lang="el-GR" sz="2000" smtClean="0"/>
              <a:t>της χρονιάς»</a:t>
            </a:r>
            <a:endParaRPr lang="el-GR" sz="2000" dirty="0" smtClean="0"/>
          </a:p>
        </p:txBody>
      </p:sp>
      <p:sp>
        <p:nvSpPr>
          <p:cNvPr id="16"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ΟΙΚΟΝΟΜΙΚΑ ΚΙΝΗΤΡΑ ΚΑΙ ΠΑΡΑΚΙΝΗΣΗ…</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9" name="Content Placeholder 2"/>
          <p:cNvSpPr>
            <a:spLocks noGrp="1"/>
          </p:cNvSpPr>
          <p:nvPr>
            <p:ph idx="1"/>
          </p:nvPr>
        </p:nvSpPr>
        <p:spPr>
          <a:xfrm>
            <a:off x="539552" y="1556792"/>
            <a:ext cx="7776864" cy="2016225"/>
          </a:xfrm>
        </p:spPr>
        <p:txBody>
          <a:bodyPr>
            <a:noAutofit/>
          </a:bodyPr>
          <a:lstStyle/>
          <a:p>
            <a:pPr algn="ctr"/>
            <a:endParaRPr lang="en-US" sz="2800" i="1" dirty="0" smtClean="0"/>
          </a:p>
          <a:p>
            <a:pPr algn="ctr">
              <a:buNone/>
            </a:pPr>
            <a:r>
              <a:rPr lang="el-GR" sz="2800" i="1" dirty="0" smtClean="0"/>
              <a:t>ΟΙ ΕΡΓΑΖΟΜΕΝΟΙ ΣΤΟ ΔΗΜΟΣΙΟ, ΚΑΙ ΣΥΓΚΕΚΡΙΜΕΝΑ ΣΤΟΝ ΧΩΡΟ ΤΗΣ ΥΓΕΙΑΣ, ΠΑΡΑΚΙΝΟΥΝΤΑΙ ΑΠΟ ΟΙΚΟΝΟΜΙΚΑ ΚΙΝΗΤΡΑ;</a:t>
            </a:r>
            <a:endParaRPr lang="el-GR" sz="28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ΔΗΜΟΣΙΕΣ </a:t>
            </a:r>
            <a:r>
              <a:rPr lang="en-US" dirty="0" smtClean="0"/>
              <a:t>vs. </a:t>
            </a:r>
            <a:r>
              <a:rPr lang="el-GR" dirty="0" smtClean="0"/>
              <a:t>ΙΔΙΩΤΙΚΕΣ ΥΠΗΡΕΣΙΕΣ</a:t>
            </a:r>
            <a:endParaRPr lang="el-GR" dirty="0"/>
          </a:p>
        </p:txBody>
      </p:sp>
      <p:grpSp>
        <p:nvGrpSpPr>
          <p:cNvPr id="13" name="Group 12"/>
          <p:cNvGrpSpPr/>
          <p:nvPr/>
        </p:nvGrpSpPr>
        <p:grpSpPr>
          <a:xfrm>
            <a:off x="1259632" y="1484784"/>
            <a:ext cx="6408712" cy="4464496"/>
            <a:chOff x="1259632" y="1484784"/>
            <a:chExt cx="6408712" cy="4464496"/>
          </a:xfrm>
        </p:grpSpPr>
        <p:sp>
          <p:nvSpPr>
            <p:cNvPr id="18" name="Oval 17"/>
            <p:cNvSpPr/>
            <p:nvPr/>
          </p:nvSpPr>
          <p:spPr>
            <a:xfrm>
              <a:off x="4644008" y="3501008"/>
              <a:ext cx="3024336" cy="2448272"/>
            </a:xfrm>
            <a:prstGeom prst="ellipse">
              <a:avLst/>
            </a:prstGeom>
            <a:solidFill>
              <a:schemeClr val="accent4">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Αποστολή</a:t>
              </a:r>
              <a:endParaRPr lang="el-GR" sz="2400" b="1" dirty="0">
                <a:solidFill>
                  <a:schemeClr val="tx1"/>
                </a:solidFill>
              </a:endParaRPr>
            </a:p>
          </p:txBody>
        </p:sp>
        <p:sp>
          <p:nvSpPr>
            <p:cNvPr id="11" name="Oval 10"/>
            <p:cNvSpPr/>
            <p:nvPr/>
          </p:nvSpPr>
          <p:spPr>
            <a:xfrm>
              <a:off x="1259632" y="1556792"/>
              <a:ext cx="3096344" cy="2448272"/>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Δυσκολία μέτρησης σκοπών και απόδοσης</a:t>
              </a:r>
              <a:endParaRPr lang="el-GR" sz="2400" b="1" dirty="0">
                <a:solidFill>
                  <a:schemeClr val="tx1"/>
                </a:solidFill>
              </a:endParaRPr>
            </a:p>
          </p:txBody>
        </p:sp>
        <p:sp>
          <p:nvSpPr>
            <p:cNvPr id="14" name="Oval 13"/>
            <p:cNvSpPr/>
            <p:nvPr/>
          </p:nvSpPr>
          <p:spPr>
            <a:xfrm>
              <a:off x="1979712" y="3645024"/>
              <a:ext cx="3312368" cy="230425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Πολλαπλοί στόχοι</a:t>
              </a:r>
              <a:endParaRPr lang="el-GR" sz="2400" b="1" dirty="0">
                <a:solidFill>
                  <a:schemeClr val="tx1"/>
                </a:solidFill>
              </a:endParaRPr>
            </a:p>
          </p:txBody>
        </p:sp>
        <p:sp>
          <p:nvSpPr>
            <p:cNvPr id="12" name="Oval 11"/>
            <p:cNvSpPr/>
            <p:nvPr/>
          </p:nvSpPr>
          <p:spPr>
            <a:xfrm>
              <a:off x="4139952" y="1484784"/>
              <a:ext cx="3024336" cy="2448272"/>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Εκτέλεση πολλαπλών εργασιών</a:t>
              </a:r>
              <a:endParaRPr lang="el-GR" sz="2400" b="1" dirty="0">
                <a:solidFill>
                  <a:schemeClr val="tx1"/>
                </a:solidFill>
              </a:endParaRPr>
            </a:p>
          </p:txBody>
        </p:sp>
      </p:grpSp>
      <p:sp>
        <p:nvSpPr>
          <p:cNvPr id="10" name="TextBox 9"/>
          <p:cNvSpPr txBox="1"/>
          <p:nvPr/>
        </p:nvSpPr>
        <p:spPr>
          <a:xfrm>
            <a:off x="5724128" y="6093296"/>
            <a:ext cx="3419872" cy="600164"/>
          </a:xfrm>
          <a:prstGeom prst="rect">
            <a:avLst/>
          </a:prstGeom>
          <a:noFill/>
        </p:spPr>
        <p:txBody>
          <a:bodyPr wrap="square" rtlCol="0">
            <a:spAutoFit/>
          </a:bodyPr>
          <a:lstStyle/>
          <a:p>
            <a:r>
              <a:rPr lang="el-GR" sz="1100" dirty="0" smtClean="0"/>
              <a:t>Πηγή: </a:t>
            </a:r>
            <a:r>
              <a:rPr lang="en-US" sz="1100" dirty="0" err="1" smtClean="0"/>
              <a:t>Propper</a:t>
            </a:r>
            <a:r>
              <a:rPr lang="en-US" sz="1100" dirty="0" smtClean="0"/>
              <a:t> C. Are public sector workers motivated by money? Department of Economics and CMPO, University of Bristol. CHERE Distinguished lecture March 2006</a:t>
            </a:r>
            <a:endParaRPr lang="el-GR" sz="1100" dirty="0"/>
          </a:p>
        </p:txBody>
      </p:sp>
      <p:grpSp>
        <p:nvGrpSpPr>
          <p:cNvPr id="3" name="Group 7"/>
          <p:cNvGrpSpPr/>
          <p:nvPr/>
        </p:nvGrpSpPr>
        <p:grpSpPr>
          <a:xfrm>
            <a:off x="0" y="6233306"/>
            <a:ext cx="7956376" cy="624693"/>
            <a:chOff x="0" y="6233306"/>
            <a:chExt cx="7956376" cy="624693"/>
          </a:xfrm>
        </p:grpSpPr>
        <p:pic>
          <p:nvPicPr>
            <p:cNvPr id="1026"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4" name="TextBox 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Oval 17"/>
          <p:cNvSpPr/>
          <p:nvPr/>
        </p:nvSpPr>
        <p:spPr>
          <a:xfrm>
            <a:off x="250825" y="3141663"/>
            <a:ext cx="2881313" cy="2087562"/>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2000" b="1">
                <a:solidFill>
                  <a:schemeClr val="tx1"/>
                </a:solidFill>
                <a:ea typeface="ＭＳ Ｐゴシック" pitchFamily="34" charset="-128"/>
              </a:rPr>
              <a:t>Δυσκολία διαμόρφωσης ανταγωνιστικού κλίματος</a:t>
            </a:r>
          </a:p>
        </p:txBody>
      </p:sp>
      <p:sp>
        <p:nvSpPr>
          <p:cNvPr id="47106" name="Title 1"/>
          <p:cNvSpPr>
            <a:spLocks noGrp="1"/>
          </p:cNvSpPr>
          <p:nvPr>
            <p:ph type="title"/>
          </p:nvPr>
        </p:nvSpPr>
        <p:spPr/>
        <p:txBody>
          <a:bodyPr/>
          <a:lstStyle/>
          <a:p>
            <a:pPr eaLnBrk="1" hangingPunct="1"/>
            <a:r>
              <a:rPr lang="el-GR" sz="4000" smtClean="0">
                <a:ea typeface="ＭＳ Ｐゴシック" pitchFamily="34" charset="-128"/>
              </a:rPr>
              <a:t>ΔΗΜΟΣΙΕΣ </a:t>
            </a:r>
            <a:r>
              <a:rPr lang="en-US" sz="4000" smtClean="0">
                <a:ea typeface="ＭＳ Ｐゴシック" pitchFamily="34" charset="-128"/>
              </a:rPr>
              <a:t>vs. </a:t>
            </a:r>
            <a:r>
              <a:rPr lang="el-GR" sz="4000" smtClean="0">
                <a:ea typeface="ＭＳ Ｐゴシック" pitchFamily="34" charset="-128"/>
              </a:rPr>
              <a:t>ΙΔΙΩΤΙΚΕΣ ΥΠΗΡΕΣΙΕΣ</a:t>
            </a:r>
          </a:p>
        </p:txBody>
      </p:sp>
      <p:sp>
        <p:nvSpPr>
          <p:cNvPr id="11" name="Oval 10"/>
          <p:cNvSpPr/>
          <p:nvPr/>
        </p:nvSpPr>
        <p:spPr>
          <a:xfrm>
            <a:off x="323850" y="1341438"/>
            <a:ext cx="2735263" cy="194310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2000" b="1">
                <a:solidFill>
                  <a:schemeClr val="tx1"/>
                </a:solidFill>
                <a:ea typeface="ＭＳ Ｐゴシック" pitchFamily="34" charset="-128"/>
              </a:rPr>
              <a:t>Ανάθεση ευθύνης σε δημόσιους λειτουργούς κι όχι σε μετόχους</a:t>
            </a:r>
          </a:p>
        </p:txBody>
      </p:sp>
      <p:sp>
        <p:nvSpPr>
          <p:cNvPr id="14" name="Oval 13"/>
          <p:cNvSpPr/>
          <p:nvPr/>
        </p:nvSpPr>
        <p:spPr>
          <a:xfrm>
            <a:off x="5435600" y="1341438"/>
            <a:ext cx="2881313" cy="1800225"/>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2000" b="1">
                <a:solidFill>
                  <a:schemeClr val="tx1"/>
                </a:solidFill>
                <a:ea typeface="ＭＳ Ｐゴシック" pitchFamily="34" charset="-128"/>
              </a:rPr>
              <a:t>Πολυπλοκότητα των δημόσιων οργανισμών</a:t>
            </a:r>
          </a:p>
        </p:txBody>
      </p:sp>
      <p:sp>
        <p:nvSpPr>
          <p:cNvPr id="12" name="Oval 11"/>
          <p:cNvSpPr/>
          <p:nvPr/>
        </p:nvSpPr>
        <p:spPr>
          <a:xfrm>
            <a:off x="2771775" y="1268413"/>
            <a:ext cx="3024188" cy="2017712"/>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2000" b="1">
                <a:solidFill>
                  <a:schemeClr val="tx1"/>
                </a:solidFill>
                <a:ea typeface="ＭＳ Ｐゴシック" pitchFamily="34" charset="-128"/>
              </a:rPr>
              <a:t>Συναίνεση στους στόχους και τις προτεραιότητες της υπηρεσίας</a:t>
            </a:r>
          </a:p>
        </p:txBody>
      </p:sp>
      <p:sp>
        <p:nvSpPr>
          <p:cNvPr id="47110" name="TextBox 9"/>
          <p:cNvSpPr txBox="1">
            <a:spLocks noChangeArrowheads="1"/>
          </p:cNvSpPr>
          <p:nvPr/>
        </p:nvSpPr>
        <p:spPr bwMode="auto">
          <a:xfrm>
            <a:off x="5724525" y="6092825"/>
            <a:ext cx="3419475" cy="430213"/>
          </a:xfrm>
          <a:prstGeom prst="rect">
            <a:avLst/>
          </a:prstGeom>
          <a:noFill/>
          <a:ln w="9525">
            <a:noFill/>
            <a:miter lim="800000"/>
            <a:headEnd/>
            <a:tailEnd/>
          </a:ln>
        </p:spPr>
        <p:txBody>
          <a:bodyPr>
            <a:spAutoFit/>
          </a:bodyPr>
          <a:lstStyle/>
          <a:p>
            <a:r>
              <a:rPr lang="el-GR" sz="1100">
                <a:latin typeface="Calibri" pitchFamily="34" charset="0"/>
              </a:rPr>
              <a:t>Πηγή: Πολύζος, Ν. 2014. Διοίκηση και Οργάνωση Υπηρεσιών Υγείας.</a:t>
            </a:r>
          </a:p>
        </p:txBody>
      </p:sp>
      <p:grpSp>
        <p:nvGrpSpPr>
          <p:cNvPr id="2" name="Group 7"/>
          <p:cNvGrpSpPr>
            <a:grpSpLocks/>
          </p:cNvGrpSpPr>
          <p:nvPr/>
        </p:nvGrpSpPr>
        <p:grpSpPr bwMode="auto">
          <a:xfrm>
            <a:off x="0" y="6232525"/>
            <a:ext cx="7956550" cy="625475"/>
            <a:chOff x="0" y="6233306"/>
            <a:chExt cx="7956376" cy="624693"/>
          </a:xfrm>
        </p:grpSpPr>
        <p:pic>
          <p:nvPicPr>
            <p:cNvPr id="47115"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47116" name="TextBox 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13" name="Oval 12"/>
          <p:cNvSpPr/>
          <p:nvPr/>
        </p:nvSpPr>
        <p:spPr>
          <a:xfrm>
            <a:off x="2916238" y="3068638"/>
            <a:ext cx="2879725" cy="208915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2000" b="1">
                <a:solidFill>
                  <a:schemeClr val="tx1"/>
                </a:solidFill>
                <a:ea typeface="ＭＳ Ｐゴシック" pitchFamily="34" charset="-128"/>
              </a:rPr>
              <a:t>Ισοσκελισμό εσόδων-εξόδων (κι όχι επιδίωξη κέρδους)</a:t>
            </a:r>
          </a:p>
        </p:txBody>
      </p:sp>
      <p:sp>
        <p:nvSpPr>
          <p:cNvPr id="15" name="Oval 14"/>
          <p:cNvSpPr/>
          <p:nvPr/>
        </p:nvSpPr>
        <p:spPr>
          <a:xfrm>
            <a:off x="5508625" y="2997200"/>
            <a:ext cx="2879725" cy="208915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2000" b="1">
                <a:solidFill>
                  <a:schemeClr val="tx1"/>
                </a:solidFill>
                <a:ea typeface="ＭＳ Ｐゴシック" pitchFamily="34" charset="-128"/>
              </a:rPr>
              <a:t>Νομικό πλαίσιο (αίσθημα δημοσίου συμφέροντος και νομιμότητας)</a:t>
            </a:r>
          </a:p>
        </p:txBody>
      </p:sp>
      <p:sp>
        <p:nvSpPr>
          <p:cNvPr id="16" name="Oval 15"/>
          <p:cNvSpPr/>
          <p:nvPr/>
        </p:nvSpPr>
        <p:spPr>
          <a:xfrm>
            <a:off x="2411413" y="4724400"/>
            <a:ext cx="2881312" cy="20891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2000" b="1">
                <a:solidFill>
                  <a:schemeClr val="tx1"/>
                </a:solidFill>
                <a:ea typeface="ＭＳ Ｐゴシック" pitchFamily="34" charset="-128"/>
              </a:rPr>
              <a:t>Εξυπηρέτηση του πολίτη</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FF0000"/>
                </a:solidFill>
              </a:rPr>
              <a:t>Τι παρακινεί τη γενιά Ζ;</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dirty="0" smtClean="0"/>
              <a:t>Μελέτη</a:t>
            </a:r>
            <a:r>
              <a:rPr lang="en-US" dirty="0" smtClean="0"/>
              <a:t> </a:t>
            </a:r>
            <a:r>
              <a:rPr lang="el-GR" dirty="0" smtClean="0"/>
              <a:t>των </a:t>
            </a:r>
            <a:r>
              <a:rPr lang="en-GB" dirty="0" err="1" smtClean="0"/>
              <a:t>Kirchmayer</a:t>
            </a:r>
            <a:r>
              <a:rPr lang="el-GR" dirty="0" smtClean="0"/>
              <a:t> &amp; </a:t>
            </a:r>
            <a:r>
              <a:rPr lang="en-US" dirty="0" err="1" smtClean="0"/>
              <a:t>Fratricova</a:t>
            </a:r>
            <a:r>
              <a:rPr lang="en-US" dirty="0" smtClean="0"/>
              <a:t>, 2020) </a:t>
            </a:r>
            <a:r>
              <a:rPr lang="el-GR" dirty="0" smtClean="0"/>
              <a:t>σε νέους της γενιάς Ζ (γέννηση 1997-2012)  στη Σλοβακία έδειξε:</a:t>
            </a:r>
          </a:p>
          <a:p>
            <a:endParaRPr lang="el-GR" dirty="0" smtClean="0"/>
          </a:p>
          <a:p>
            <a:r>
              <a:rPr lang="el-GR" b="1" dirty="0" smtClean="0">
                <a:solidFill>
                  <a:srgbClr val="FF0000"/>
                </a:solidFill>
              </a:rPr>
              <a:t>Σημαντικότεροι παράγοντες παρακίνησης:</a:t>
            </a:r>
          </a:p>
          <a:p>
            <a:r>
              <a:rPr lang="el-GR" dirty="0" smtClean="0"/>
              <a:t>Να απολαμβάνουν την εργασία</a:t>
            </a:r>
          </a:p>
          <a:p>
            <a:r>
              <a:rPr lang="el-GR" dirty="0" smtClean="0"/>
              <a:t>Ποιότητα σχέσεων με συναδέλφους</a:t>
            </a:r>
          </a:p>
          <a:p>
            <a:r>
              <a:rPr lang="el-GR" dirty="0" smtClean="0"/>
              <a:t>Επίτευξη στόχων τους</a:t>
            </a:r>
          </a:p>
          <a:p>
            <a:endParaRPr lang="el-GR" dirty="0" smtClean="0"/>
          </a:p>
          <a:p>
            <a:r>
              <a:rPr lang="el-GR" b="1" dirty="0" smtClean="0">
                <a:solidFill>
                  <a:srgbClr val="FF0000"/>
                </a:solidFill>
              </a:rPr>
              <a:t>Λιγότερο σημαντικοί παράγοντες:</a:t>
            </a:r>
          </a:p>
          <a:p>
            <a:r>
              <a:rPr lang="el-GR" dirty="0" smtClean="0"/>
              <a:t>Φόρτος εργασίας</a:t>
            </a:r>
          </a:p>
          <a:p>
            <a:r>
              <a:rPr lang="el-GR" dirty="0" smtClean="0"/>
              <a:t>Ισορροπία εργασιακής και προσωπικής ζωής </a:t>
            </a:r>
          </a:p>
          <a:p>
            <a:r>
              <a:rPr lang="el-GR" dirty="0" smtClean="0"/>
              <a:t>Οργάνωση του χρόνου εργασίας</a:t>
            </a:r>
          </a:p>
          <a:p>
            <a:r>
              <a:rPr lang="el-GR" dirty="0" smtClean="0"/>
              <a:t>Εργασιακή ασφάλεια</a:t>
            </a:r>
            <a:r>
              <a:rPr lang="en-US" dirty="0" smtClean="0"/>
              <a:t> </a:t>
            </a:r>
            <a:endParaRPr lang="el-GR" dirty="0" smtClean="0"/>
          </a:p>
          <a:p>
            <a:endParaRPr lang="el-GR" dirty="0" smtClean="0"/>
          </a:p>
          <a:p>
            <a:r>
              <a:rPr lang="el-GR" b="1" dirty="0" smtClean="0">
                <a:solidFill>
                  <a:srgbClr val="FF0000"/>
                </a:solidFill>
              </a:rPr>
              <a:t>Επίσης όσον αφορά στις αμοιβές τους:</a:t>
            </a:r>
          </a:p>
          <a:p>
            <a:r>
              <a:rPr lang="el-GR" dirty="0" smtClean="0"/>
              <a:t>Ενδιαφέρονται κυρίως για έναν βασικό μισθό</a:t>
            </a:r>
          </a:p>
          <a:p>
            <a:r>
              <a:rPr lang="el-GR" dirty="0" smtClean="0"/>
              <a:t>Και λιγότερο για μεταβαλλόμενα μπόνους, και αυτά περισσότερο ως αναγνώριση του έργου τους</a:t>
            </a:r>
          </a:p>
          <a:p>
            <a:r>
              <a:rPr lang="el-GR" dirty="0" smtClean="0"/>
              <a:t>Άλλες παροχές (π.χ. δωρεάν χρήση αυτοκινήτου, ιδιωτική ασφάλιση) δεν τους ενδιέφεραν</a:t>
            </a:r>
            <a:r>
              <a:rPr lang="en-US" dirty="0" smtClean="0"/>
              <a:t> </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4429124" cy="1700808"/>
          </a:xfrm>
          <a:solidFill>
            <a:schemeClr val="bg2"/>
          </a:solidFill>
        </p:spPr>
        <p:txBody>
          <a:bodyPr>
            <a:noAutofit/>
          </a:bodyPr>
          <a:lstStyle/>
          <a:p>
            <a:pPr eaLnBrk="1" hangingPunct="1"/>
            <a:r>
              <a:rPr lang="el-GR" sz="2600" b="1" dirty="0" smtClean="0">
                <a:ea typeface="ＭＳ Ｐゴシック" pitchFamily="34" charset="-128"/>
              </a:rPr>
              <a:t>ΕΡΩΤΗΜΑΤΟΛΟΓΙΟ ΠΑΡΑΓΟΝΤΩΝ ΠΑΡΑΚΙΝΗΣΗΣ ΕΡΓΑΖΟΜΕΝΩΝ ΣΤΑ ΕΛΛΗΝΙΚΑ ΝΟΣΟΚΟΜΕΙΑ</a:t>
            </a:r>
          </a:p>
        </p:txBody>
      </p:sp>
      <p:pic>
        <p:nvPicPr>
          <p:cNvPr id="50181" name="Picture 2" descr="C:\Users\Fenia\Desktop\university_logo.jpg"/>
          <p:cNvPicPr>
            <a:picLocks noChangeAspect="1" noChangeArrowheads="1"/>
          </p:cNvPicPr>
          <p:nvPr/>
        </p:nvPicPr>
        <p:blipFill>
          <a:blip r:embed="rId2" cstate="print"/>
          <a:srcRect/>
          <a:stretch>
            <a:fillRect/>
          </a:stretch>
        </p:blipFill>
        <p:spPr bwMode="auto">
          <a:xfrm>
            <a:off x="0" y="6232525"/>
            <a:ext cx="827602" cy="6254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4437112"/>
            <a:ext cx="4524375" cy="1276350"/>
          </a:xfrm>
          <a:prstGeom prst="rect">
            <a:avLst/>
          </a:prstGeom>
          <a:noFill/>
          <a:ln w="9525">
            <a:noFill/>
            <a:miter lim="800000"/>
            <a:headEnd/>
            <a:tailEnd/>
          </a:ln>
        </p:spPr>
      </p:pic>
      <p:sp>
        <p:nvSpPr>
          <p:cNvPr id="10" name="Rectangle 9"/>
          <p:cNvSpPr/>
          <p:nvPr/>
        </p:nvSpPr>
        <p:spPr>
          <a:xfrm>
            <a:off x="251520" y="1772816"/>
            <a:ext cx="2448272" cy="57606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rgbClr val="FF0000"/>
                </a:solidFill>
              </a:rPr>
              <a:t>Αμοιβές </a:t>
            </a:r>
          </a:p>
          <a:p>
            <a:pPr algn="ctr"/>
            <a:r>
              <a:rPr lang="el-GR" sz="1400" dirty="0" smtClean="0">
                <a:solidFill>
                  <a:srgbClr val="FF0000"/>
                </a:solidFill>
              </a:rPr>
              <a:t>(εξωγενής παράγοντας) (4ερ.)</a:t>
            </a:r>
            <a:endParaRPr lang="el-GR" sz="1400" dirty="0">
              <a:solidFill>
                <a:srgbClr val="FF0000"/>
              </a:solidFill>
            </a:endParaRPr>
          </a:p>
        </p:txBody>
      </p:sp>
      <p:sp>
        <p:nvSpPr>
          <p:cNvPr id="11" name="Rectangle 10"/>
          <p:cNvSpPr/>
          <p:nvPr/>
        </p:nvSpPr>
        <p:spPr>
          <a:xfrm>
            <a:off x="251520" y="2420888"/>
            <a:ext cx="2448272" cy="576064"/>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accent4"/>
                </a:solidFill>
              </a:rPr>
              <a:t>Χαρακτηριστικά της εργασίας</a:t>
            </a:r>
          </a:p>
          <a:p>
            <a:pPr algn="ctr"/>
            <a:r>
              <a:rPr lang="el-GR" sz="1400" dirty="0" smtClean="0">
                <a:solidFill>
                  <a:schemeClr val="accent4"/>
                </a:solidFill>
              </a:rPr>
              <a:t>(ενδογενής παράγοντας) (7ερ.)</a:t>
            </a:r>
            <a:endParaRPr lang="el-GR" sz="1400" dirty="0">
              <a:solidFill>
                <a:schemeClr val="accent4"/>
              </a:solidFill>
            </a:endParaRPr>
          </a:p>
        </p:txBody>
      </p:sp>
      <p:sp>
        <p:nvSpPr>
          <p:cNvPr id="15" name="Rectangle 14"/>
          <p:cNvSpPr/>
          <p:nvPr/>
        </p:nvSpPr>
        <p:spPr>
          <a:xfrm>
            <a:off x="251520" y="3140968"/>
            <a:ext cx="2448272" cy="576064"/>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accent6"/>
                </a:solidFill>
              </a:rPr>
              <a:t>Συνάδελφοι</a:t>
            </a:r>
          </a:p>
          <a:p>
            <a:pPr algn="ctr"/>
            <a:r>
              <a:rPr lang="el-GR" sz="1400" dirty="0" smtClean="0">
                <a:solidFill>
                  <a:schemeClr val="accent6"/>
                </a:solidFill>
              </a:rPr>
              <a:t>(εξωγενής παράγοντας) (5ερ.)</a:t>
            </a:r>
            <a:endParaRPr lang="el-GR" sz="1400" dirty="0">
              <a:solidFill>
                <a:schemeClr val="accent6"/>
              </a:solidFill>
            </a:endParaRPr>
          </a:p>
        </p:txBody>
      </p:sp>
      <p:sp>
        <p:nvSpPr>
          <p:cNvPr id="19" name="Rectangle 18"/>
          <p:cNvSpPr/>
          <p:nvPr/>
        </p:nvSpPr>
        <p:spPr>
          <a:xfrm>
            <a:off x="251520" y="3789040"/>
            <a:ext cx="2448272" cy="576064"/>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rgbClr val="00B050"/>
                </a:solidFill>
              </a:rPr>
              <a:t>Επιτεύγματα</a:t>
            </a:r>
          </a:p>
          <a:p>
            <a:pPr algn="ctr"/>
            <a:r>
              <a:rPr lang="el-GR" sz="1400" dirty="0" smtClean="0">
                <a:solidFill>
                  <a:srgbClr val="00B050"/>
                </a:solidFill>
              </a:rPr>
              <a:t>(ενδογενής παράγοντας) (3ερ.)</a:t>
            </a:r>
            <a:endParaRPr lang="el-GR" sz="1400" dirty="0">
              <a:solidFill>
                <a:srgbClr val="00B050"/>
              </a:solidFill>
            </a:endParaRPr>
          </a:p>
        </p:txBody>
      </p:sp>
      <p:grpSp>
        <p:nvGrpSpPr>
          <p:cNvPr id="22" name="Group 21"/>
          <p:cNvGrpSpPr/>
          <p:nvPr/>
        </p:nvGrpSpPr>
        <p:grpSpPr>
          <a:xfrm>
            <a:off x="179512" y="0"/>
            <a:ext cx="8568952" cy="6813376"/>
            <a:chOff x="179512" y="0"/>
            <a:chExt cx="8568952" cy="6813376"/>
          </a:xfrm>
        </p:grpSpPr>
        <p:pic>
          <p:nvPicPr>
            <p:cNvPr id="1026" name="Picture 2"/>
            <p:cNvPicPr>
              <a:picLocks noChangeAspect="1" noChangeArrowheads="1"/>
            </p:cNvPicPr>
            <p:nvPr/>
          </p:nvPicPr>
          <p:blipFill>
            <a:blip r:embed="rId4" cstate="print"/>
            <a:srcRect/>
            <a:stretch>
              <a:fillRect/>
            </a:stretch>
          </p:blipFill>
          <p:spPr bwMode="auto">
            <a:xfrm>
              <a:off x="4355976" y="0"/>
              <a:ext cx="4392488" cy="6787530"/>
            </a:xfrm>
            <a:prstGeom prst="rect">
              <a:avLst/>
            </a:prstGeom>
            <a:noFill/>
            <a:ln w="9525">
              <a:noFill/>
              <a:miter lim="800000"/>
              <a:headEnd/>
              <a:tailEnd/>
            </a:ln>
          </p:spPr>
        </p:pic>
        <p:sp>
          <p:nvSpPr>
            <p:cNvPr id="9" name="Rectangle 8"/>
            <p:cNvSpPr/>
            <p:nvPr/>
          </p:nvSpPr>
          <p:spPr>
            <a:xfrm>
              <a:off x="4427984" y="1052736"/>
              <a:ext cx="4176464" cy="122413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p:cNvSpPr/>
            <p:nvPr/>
          </p:nvSpPr>
          <p:spPr>
            <a:xfrm>
              <a:off x="179512" y="4653136"/>
              <a:ext cx="4248472" cy="1008112"/>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smtClean="0">
                <a:solidFill>
                  <a:schemeClr val="accent4"/>
                </a:solidFill>
              </a:endParaRPr>
            </a:p>
          </p:txBody>
        </p:sp>
        <p:sp>
          <p:nvSpPr>
            <p:cNvPr id="13" name="Rectangle 12"/>
            <p:cNvSpPr/>
            <p:nvPr/>
          </p:nvSpPr>
          <p:spPr>
            <a:xfrm>
              <a:off x="4427984" y="4869160"/>
              <a:ext cx="4176464" cy="576064"/>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smtClean="0">
                <a:solidFill>
                  <a:schemeClr val="accent4"/>
                </a:solidFill>
              </a:endParaRPr>
            </a:p>
          </p:txBody>
        </p:sp>
        <p:sp>
          <p:nvSpPr>
            <p:cNvPr id="14" name="Rectangle 13"/>
            <p:cNvSpPr/>
            <p:nvPr/>
          </p:nvSpPr>
          <p:spPr>
            <a:xfrm>
              <a:off x="4499992" y="5877272"/>
              <a:ext cx="4104456" cy="936104"/>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smtClean="0">
                <a:solidFill>
                  <a:schemeClr val="accent4"/>
                </a:solidFill>
              </a:endParaRPr>
            </a:p>
          </p:txBody>
        </p:sp>
        <p:sp>
          <p:nvSpPr>
            <p:cNvPr id="16" name="Rectangle 15"/>
            <p:cNvSpPr/>
            <p:nvPr/>
          </p:nvSpPr>
          <p:spPr>
            <a:xfrm>
              <a:off x="4499992" y="5445224"/>
              <a:ext cx="4104456" cy="36004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chemeClr val="accent6"/>
                </a:solidFill>
              </a:endParaRPr>
            </a:p>
          </p:txBody>
        </p:sp>
        <p:sp>
          <p:nvSpPr>
            <p:cNvPr id="17" name="Rectangle 16"/>
            <p:cNvSpPr/>
            <p:nvPr/>
          </p:nvSpPr>
          <p:spPr>
            <a:xfrm>
              <a:off x="4427984" y="2996952"/>
              <a:ext cx="4176464" cy="720080"/>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chemeClr val="accent6"/>
                </a:solidFill>
              </a:endParaRPr>
            </a:p>
          </p:txBody>
        </p:sp>
        <p:sp>
          <p:nvSpPr>
            <p:cNvPr id="18" name="Rectangle 17"/>
            <p:cNvSpPr/>
            <p:nvPr/>
          </p:nvSpPr>
          <p:spPr>
            <a:xfrm>
              <a:off x="4427984" y="4149080"/>
              <a:ext cx="4176464" cy="648072"/>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chemeClr val="accent6"/>
                </a:solidFill>
              </a:endParaRPr>
            </a:p>
          </p:txBody>
        </p:sp>
        <p:sp>
          <p:nvSpPr>
            <p:cNvPr id="20" name="Rectangle 19"/>
            <p:cNvSpPr/>
            <p:nvPr/>
          </p:nvSpPr>
          <p:spPr>
            <a:xfrm>
              <a:off x="4427984" y="2348880"/>
              <a:ext cx="4176464" cy="576064"/>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rgbClr val="00B050"/>
                </a:solidFill>
              </a:endParaRPr>
            </a:p>
          </p:txBody>
        </p:sp>
        <p:sp>
          <p:nvSpPr>
            <p:cNvPr id="21" name="Rectangle 20"/>
            <p:cNvSpPr/>
            <p:nvPr/>
          </p:nvSpPr>
          <p:spPr>
            <a:xfrm>
              <a:off x="4427984" y="3789040"/>
              <a:ext cx="4176464" cy="36004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rgbClr val="00B050"/>
                </a:solidFill>
              </a:endParaRPr>
            </a:p>
          </p:txBody>
        </p:sp>
      </p:grpSp>
      <p:sp>
        <p:nvSpPr>
          <p:cNvPr id="25" name="Rectangle 24"/>
          <p:cNvSpPr/>
          <p:nvPr/>
        </p:nvSpPr>
        <p:spPr>
          <a:xfrm>
            <a:off x="755576" y="5685055"/>
            <a:ext cx="3600400" cy="1200329"/>
          </a:xfrm>
          <a:prstGeom prst="rect">
            <a:avLst/>
          </a:prstGeom>
        </p:spPr>
        <p:txBody>
          <a:bodyPr wrap="square">
            <a:spAutoFit/>
          </a:bodyPr>
          <a:lstStyle/>
          <a:p>
            <a:r>
              <a:rPr lang="el-GR" sz="1200" i="1" u="sng" dirty="0" smtClean="0">
                <a:latin typeface="Calibri" pitchFamily="34" charset="0"/>
              </a:rPr>
              <a:t>Πηγή</a:t>
            </a:r>
            <a:r>
              <a:rPr lang="el-GR" sz="1200" dirty="0" smtClean="0">
                <a:latin typeface="Calibri" pitchFamily="34" charset="0"/>
              </a:rPr>
              <a:t>: </a:t>
            </a:r>
            <a:r>
              <a:rPr lang="en-US" sz="1200" dirty="0" err="1" smtClean="0">
                <a:latin typeface="Calibri" pitchFamily="34" charset="0"/>
              </a:rPr>
              <a:t>Paleologou</a:t>
            </a:r>
            <a:r>
              <a:rPr lang="en-US" sz="1200" dirty="0" smtClean="0">
                <a:latin typeface="Calibri" pitchFamily="34" charset="0"/>
              </a:rPr>
              <a:t> V, </a:t>
            </a:r>
            <a:r>
              <a:rPr lang="en-US" sz="1200" dirty="0" err="1" smtClean="0">
                <a:latin typeface="Calibri" pitchFamily="34" charset="0"/>
              </a:rPr>
              <a:t>Kontodimopoulos</a:t>
            </a:r>
            <a:r>
              <a:rPr lang="en-US" sz="1200" dirty="0" smtClean="0">
                <a:latin typeface="Calibri" pitchFamily="34" charset="0"/>
              </a:rPr>
              <a:t> N, </a:t>
            </a:r>
            <a:r>
              <a:rPr lang="en-US" sz="1200" dirty="0" err="1" smtClean="0">
                <a:latin typeface="Calibri" pitchFamily="34" charset="0"/>
              </a:rPr>
              <a:t>Stamouli</a:t>
            </a:r>
            <a:r>
              <a:rPr lang="en-US" sz="1200" dirty="0" smtClean="0">
                <a:latin typeface="Calibri" pitchFamily="34" charset="0"/>
              </a:rPr>
              <a:t> A, </a:t>
            </a:r>
            <a:r>
              <a:rPr lang="en-US" sz="1200" dirty="0" err="1" smtClean="0">
                <a:latin typeface="Calibri" pitchFamily="34" charset="0"/>
              </a:rPr>
              <a:t>Aletras</a:t>
            </a:r>
            <a:r>
              <a:rPr lang="en-US" sz="1200" dirty="0" smtClean="0">
                <a:latin typeface="Calibri" pitchFamily="34" charset="0"/>
              </a:rPr>
              <a:t> V, </a:t>
            </a:r>
            <a:r>
              <a:rPr lang="en-US" sz="1200" dirty="0" err="1" smtClean="0">
                <a:latin typeface="Calibri" pitchFamily="34" charset="0"/>
              </a:rPr>
              <a:t>Niakas</a:t>
            </a:r>
            <a:r>
              <a:rPr lang="en-US" sz="1200" dirty="0" smtClean="0">
                <a:latin typeface="Calibri" pitchFamily="34" charset="0"/>
              </a:rPr>
              <a:t> D. 2006. Developing and testing and instrument for identifying performance incentives in the Greek health care sector. </a:t>
            </a:r>
            <a:r>
              <a:rPr lang="en-US" sz="1200" i="1" dirty="0" smtClean="0">
                <a:latin typeface="Calibri" pitchFamily="34" charset="0"/>
              </a:rPr>
              <a:t>BMC Health Services Research</a:t>
            </a:r>
            <a:r>
              <a:rPr lang="en-US" sz="1200" dirty="0" smtClean="0">
                <a:latin typeface="Calibri" pitchFamily="34" charset="0"/>
              </a:rPr>
              <a:t>. 6: 118; </a:t>
            </a:r>
            <a:r>
              <a:rPr lang="el-GR" sz="1200" i="1" u="sng" dirty="0" smtClean="0">
                <a:latin typeface="Calibri" pitchFamily="34" charset="0"/>
              </a:rPr>
              <a:t>Μετάφραση:</a:t>
            </a:r>
            <a:r>
              <a:rPr lang="el-GR" sz="1200" dirty="0" smtClean="0">
                <a:latin typeface="Calibri" pitchFamily="34" charset="0"/>
              </a:rPr>
              <a:t> Κατσαρός Κ., 2015, Διπλωματική Εργασία Διοίκηση Μονάδων Υγείας ΕΑΠ. </a:t>
            </a:r>
            <a:endParaRPr lang="en-US" sz="1200" dirty="0" smtClean="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57175" y="357188"/>
            <a:ext cx="8629650" cy="6143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2362274"/>
          </a:xfrm>
        </p:spPr>
        <p:txBody>
          <a:bodyPr>
            <a:normAutofit/>
          </a:bodyPr>
          <a:lstStyle/>
          <a:p>
            <a:pPr eaLnBrk="1" hangingPunct="1"/>
            <a:r>
              <a:rPr lang="el-GR" sz="2800" dirty="0" smtClean="0">
                <a:ea typeface="ＭＳ Ｐゴシック" pitchFamily="34" charset="-128"/>
              </a:rPr>
              <a:t>ΜΕΛΕΤΗ ΠΕΡΙΠΤΩΣΗΣ 1</a:t>
            </a:r>
            <a:r>
              <a:rPr lang="en-US" sz="2800" dirty="0" smtClean="0">
                <a:ea typeface="ＭＳ Ｐゴシック" pitchFamily="34" charset="-128"/>
              </a:rPr>
              <a:t>: </a:t>
            </a:r>
            <a:r>
              <a:rPr lang="el-GR" sz="2800" dirty="0" smtClean="0">
                <a:ea typeface="ＭＳ Ｐゴシック" pitchFamily="34" charset="-128"/>
              </a:rPr>
              <a:t>ΜΕΛΕΤΗ ΠΑΡΑΓΟΝΤΩΝ ΠΑΡΑΚΙΝΗΣΗΣ ΚΑΙ ΙΚΑΝΟΠΟΙΗΣΗΣ ΑΠΟ ΤΗΝ ΕΡΓΑΣΙΑ ΚΑΙ ΤΗ ΖΩΗ ΕΡΓΑΖΟΜΕΝΩΝ ΤΟΥ Γ.Ν. ΑΡΓΟΛΙΔΑΣ</a:t>
            </a:r>
            <a:br>
              <a:rPr lang="el-GR" sz="2800" dirty="0" smtClean="0">
                <a:ea typeface="ＭＳ Ｐゴシック" pitchFamily="34" charset="-128"/>
              </a:rPr>
            </a:br>
            <a:r>
              <a:rPr lang="el-GR" sz="1600" dirty="0" smtClean="0">
                <a:ea typeface="ＭＳ Ｐゴシック" pitchFamily="34" charset="-128"/>
              </a:rPr>
              <a:t>(Κατσαρός Κωνσταντίνος. 2015. Διπλωματική Εργασία, Πρόγραμμα Σπουδών: Διοίκηση Μονάδων Υγείας. Ελληνικό Ανοικτό Πανεπιστήμιο, Σχολή Κοινωνικών Επιστημών.)</a:t>
            </a:r>
            <a:endParaRPr lang="el-GR" sz="2400" dirty="0" smtClean="0">
              <a:ea typeface="ＭＳ Ｐゴシック" pitchFamily="34" charset="-128"/>
            </a:endParaRPr>
          </a:p>
        </p:txBody>
      </p:sp>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8" name="TextBox 7"/>
          <p:cNvSpPr txBox="1">
            <a:spLocks noChangeArrowheads="1"/>
          </p:cNvSpPr>
          <p:nvPr/>
        </p:nvSpPr>
        <p:spPr bwMode="auto">
          <a:xfrm>
            <a:off x="827584" y="2636912"/>
            <a:ext cx="7559675" cy="2862322"/>
          </a:xfrm>
          <a:prstGeom prst="rect">
            <a:avLst/>
          </a:prstGeom>
          <a:noFill/>
          <a:ln w="9525">
            <a:noFill/>
            <a:miter lim="800000"/>
            <a:headEnd/>
            <a:tailEnd/>
          </a:ln>
        </p:spPr>
        <p:txBody>
          <a:bodyPr>
            <a:spAutoFit/>
          </a:bodyPr>
          <a:lstStyle/>
          <a:p>
            <a:r>
              <a:rPr lang="el-GR" u="sng" dirty="0" smtClean="0">
                <a:latin typeface="Calibri" pitchFamily="34" charset="0"/>
              </a:rPr>
              <a:t>Σκοπός</a:t>
            </a:r>
            <a:r>
              <a:rPr lang="el-GR" dirty="0" smtClean="0">
                <a:latin typeface="Calibri" pitchFamily="34" charset="0"/>
              </a:rPr>
              <a:t>: διερεύνηση των παραγόντων παρακίνησης κι εξέταση της ικανοποίησης από την εργασία και τη ζωή του Ιατρικού, Νοσηλευτικού και Διοικητικού προσωπικού των διασυνδεόμενων Νοσηλευτικών Μονάδων Άργους και Ναυπλίου. </a:t>
            </a:r>
          </a:p>
          <a:p>
            <a:endParaRPr lang="el-GR" dirty="0" smtClean="0">
              <a:latin typeface="Calibri" pitchFamily="34" charset="0"/>
            </a:endParaRPr>
          </a:p>
          <a:p>
            <a:r>
              <a:rPr lang="el-GR" u="sng" dirty="0" smtClean="0">
                <a:latin typeface="Calibri" pitchFamily="34" charset="0"/>
              </a:rPr>
              <a:t>Μέθοδος</a:t>
            </a:r>
            <a:r>
              <a:rPr lang="el-GR" dirty="0" smtClean="0">
                <a:latin typeface="Calibri" pitchFamily="34" charset="0"/>
              </a:rPr>
              <a:t>: Ερωτηματολόγιο (συλλογή δημογραφικών στοιχείων, ερωτήσεις σχετικά με τους παράγοντες παρακίνησης, την ικανοποίηση από την εργασία και την ικανοποίηση από τη ζωή. Συνολικά συμμετείχαν  234 εργαζόμενοι: 60 (25,6%) ιατροί, 91 (38,9%) νοσηλευτές, 45 (19,2%) διοικητικοί υπάλληλοι και 37 (15,8%) άλλης κατηγορίας θέσεων.</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778098"/>
          </a:xfrm>
        </p:spPr>
        <p:txBody>
          <a:bodyPr>
            <a:normAutofit fontScale="90000"/>
          </a:bodyPr>
          <a:lstStyle/>
          <a:p>
            <a:pPr eaLnBrk="1" hangingPunct="1"/>
            <a:r>
              <a:rPr lang="el-GR" dirty="0" smtClean="0">
                <a:ea typeface="ＭＳ Ｐゴシック" pitchFamily="34" charset="-128"/>
              </a:rPr>
              <a:t>ΜΕΛΕΤΗ ΠΕΡΙΠΤΩΣΗΣ 1 – ΔΗΜΟΣΙΟ Γ.Ν.</a:t>
            </a:r>
          </a:p>
        </p:txBody>
      </p:sp>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3"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8" name="TextBox 7"/>
          <p:cNvSpPr txBox="1">
            <a:spLocks noChangeArrowheads="1"/>
          </p:cNvSpPr>
          <p:nvPr/>
        </p:nvSpPr>
        <p:spPr bwMode="auto">
          <a:xfrm>
            <a:off x="323528" y="836712"/>
            <a:ext cx="8352928" cy="369332"/>
          </a:xfrm>
          <a:prstGeom prst="rect">
            <a:avLst/>
          </a:prstGeom>
          <a:solidFill>
            <a:schemeClr val="accent1">
              <a:lumMod val="20000"/>
              <a:lumOff val="80000"/>
            </a:schemeClr>
          </a:solidFill>
          <a:ln w="9525">
            <a:solidFill>
              <a:schemeClr val="accent1"/>
            </a:solidFill>
            <a:miter lim="800000"/>
            <a:headEnd/>
            <a:tailEnd/>
          </a:ln>
        </p:spPr>
        <p:txBody>
          <a:bodyPr wrap="square">
            <a:spAutoFit/>
          </a:bodyPr>
          <a:lstStyle/>
          <a:p>
            <a:pPr algn="ctr"/>
            <a:r>
              <a:rPr lang="el-GR" b="1" dirty="0" smtClean="0">
                <a:solidFill>
                  <a:schemeClr val="accent1"/>
                </a:solidFill>
                <a:latin typeface="Calibri" pitchFamily="34" charset="0"/>
              </a:rPr>
              <a:t>ΑΠΟΤΕΛΕΣΜΑΤΑ ΕΜΠΕΙΡΙΚΗΣ ΜΕΛΕΤΗΣ</a:t>
            </a:r>
            <a:endParaRPr lang="en-US" b="1" dirty="0">
              <a:solidFill>
                <a:schemeClr val="accent1"/>
              </a:solidFill>
              <a:latin typeface="Calibri" pitchFamily="34" charset="0"/>
            </a:endParaRPr>
          </a:p>
        </p:txBody>
      </p:sp>
      <p:sp>
        <p:nvSpPr>
          <p:cNvPr id="23" name="Rectangle 22"/>
          <p:cNvSpPr/>
          <p:nvPr/>
        </p:nvSpPr>
        <p:spPr>
          <a:xfrm>
            <a:off x="251520" y="1340768"/>
            <a:ext cx="2448272" cy="576064"/>
          </a:xfrm>
          <a:prstGeom prst="rect">
            <a:avLst/>
          </a:prstGeom>
          <a:solidFill>
            <a:schemeClr val="accent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ΑΜΟΙΒΕΣ</a:t>
            </a:r>
          </a:p>
          <a:p>
            <a:pPr algn="ctr"/>
            <a:r>
              <a:rPr lang="el-GR" sz="1400" b="1" dirty="0" smtClean="0">
                <a:solidFill>
                  <a:schemeClr val="bg1"/>
                </a:solidFill>
              </a:rPr>
              <a:t>(εξωγενής παράγοντας)</a:t>
            </a:r>
            <a:endParaRPr lang="el-GR" sz="1400" b="1" dirty="0">
              <a:solidFill>
                <a:schemeClr val="bg1"/>
              </a:solidFill>
            </a:endParaRPr>
          </a:p>
        </p:txBody>
      </p:sp>
      <p:graphicFrame>
        <p:nvGraphicFramePr>
          <p:cNvPr id="28" name="Table 27"/>
          <p:cNvGraphicFramePr>
            <a:graphicFrameLocks noGrp="1"/>
          </p:cNvGraphicFramePr>
          <p:nvPr/>
        </p:nvGraphicFramePr>
        <p:xfrm>
          <a:off x="251520" y="1988840"/>
          <a:ext cx="2448274" cy="3510280"/>
        </p:xfrm>
        <a:graphic>
          <a:graphicData uri="http://schemas.openxmlformats.org/drawingml/2006/table">
            <a:tbl>
              <a:tblPr firstRow="1" bandRow="1">
                <a:tableStyleId>{21E4AEA4-8DFA-4A89-87EB-49C32662AFE0}</a:tableStyleId>
              </a:tblPr>
              <a:tblGrid>
                <a:gridCol w="1368152"/>
                <a:gridCol w="1080122"/>
              </a:tblGrid>
              <a:tr h="370840">
                <a:tc>
                  <a:txBody>
                    <a:bodyPr/>
                    <a:lstStyle/>
                    <a:p>
                      <a:pPr algn="ctr"/>
                      <a:r>
                        <a:rPr lang="el-GR" sz="1400" dirty="0" smtClean="0"/>
                        <a:t>Δήλωση</a:t>
                      </a:r>
                      <a:endParaRPr lang="el-GR" sz="1400" dirty="0"/>
                    </a:p>
                  </a:txBody>
                  <a:tcPr/>
                </a:tc>
                <a:tc>
                  <a:txBody>
                    <a:bodyPr/>
                    <a:lstStyle/>
                    <a:p>
                      <a:pPr algn="ctr"/>
                      <a:r>
                        <a:rPr lang="en-US" sz="1400" dirty="0" smtClean="0"/>
                        <a:t>Mean</a:t>
                      </a:r>
                      <a:r>
                        <a:rPr lang="en-US" sz="1400" baseline="0" dirty="0" smtClean="0"/>
                        <a:t> (SD)</a:t>
                      </a:r>
                      <a:endParaRPr lang="el-GR" sz="1400" dirty="0"/>
                    </a:p>
                  </a:txBody>
                  <a:tcPr/>
                </a:tc>
              </a:tr>
              <a:tr h="370840">
                <a:tc>
                  <a:txBody>
                    <a:bodyPr/>
                    <a:lstStyle/>
                    <a:p>
                      <a:pPr algn="ctr"/>
                      <a:r>
                        <a:rPr lang="el-GR" sz="1400" dirty="0" smtClean="0"/>
                        <a:t>Καλές συνθήκες</a:t>
                      </a:r>
                      <a:r>
                        <a:rPr lang="el-GR" sz="1400" baseline="0" dirty="0" smtClean="0"/>
                        <a:t> εργασίας</a:t>
                      </a:r>
                      <a:endParaRPr lang="el-GR" sz="1400" dirty="0"/>
                    </a:p>
                  </a:txBody>
                  <a:tcPr/>
                </a:tc>
                <a:tc>
                  <a:txBody>
                    <a:bodyPr/>
                    <a:lstStyle/>
                    <a:p>
                      <a:pPr algn="ctr"/>
                      <a:r>
                        <a:rPr lang="el-GR" sz="1400" dirty="0" smtClean="0"/>
                        <a:t>3,41 (1,36)</a:t>
                      </a:r>
                      <a:endParaRPr lang="el-GR" sz="1400" dirty="0"/>
                    </a:p>
                  </a:txBody>
                  <a:tcPr/>
                </a:tc>
              </a:tr>
              <a:tr h="370840">
                <a:tc>
                  <a:txBody>
                    <a:bodyPr/>
                    <a:lstStyle/>
                    <a:p>
                      <a:pPr algn="ctr"/>
                      <a:r>
                        <a:rPr lang="el-GR" sz="1400" dirty="0" smtClean="0"/>
                        <a:t>Ικανοποιητικό</a:t>
                      </a:r>
                      <a:r>
                        <a:rPr lang="el-GR" sz="1400" baseline="0" dirty="0" smtClean="0"/>
                        <a:t> πρόγραμμα αδειών</a:t>
                      </a:r>
                      <a:endParaRPr lang="el-GR" sz="1400" dirty="0"/>
                    </a:p>
                  </a:txBody>
                  <a:tcPr/>
                </a:tc>
                <a:tc>
                  <a:txBody>
                    <a:bodyPr/>
                    <a:lstStyle/>
                    <a:p>
                      <a:pPr algn="ctr"/>
                      <a:r>
                        <a:rPr lang="el-GR" sz="1400" dirty="0" smtClean="0"/>
                        <a:t>3,32 (1,36)</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Σύνταξη</a:t>
                      </a:r>
                      <a:r>
                        <a:rPr lang="el-GR" sz="1400" baseline="0" dirty="0" smtClean="0"/>
                        <a:t> και άλλες ασφαλιστικές παροχές</a:t>
                      </a:r>
                      <a:endParaRPr lang="el-GR" sz="1400" dirty="0" smtClean="0"/>
                    </a:p>
                  </a:txBody>
                  <a:tcPr/>
                </a:tc>
                <a:tc>
                  <a:txBody>
                    <a:bodyPr/>
                    <a:lstStyle/>
                    <a:p>
                      <a:pPr algn="ctr"/>
                      <a:r>
                        <a:rPr lang="el-GR" sz="1400" dirty="0" smtClean="0"/>
                        <a:t>2,96 (1,44)</a:t>
                      </a:r>
                      <a:endParaRPr lang="el-GR" sz="1400" dirty="0"/>
                    </a:p>
                  </a:txBody>
                  <a:tcPr/>
                </a:tc>
              </a:tr>
              <a:tr h="370840">
                <a:tc>
                  <a:txBody>
                    <a:bodyPr/>
                    <a:lstStyle/>
                    <a:p>
                      <a:pPr algn="ctr"/>
                      <a:r>
                        <a:rPr lang="el-GR" sz="1400" dirty="0" smtClean="0"/>
                        <a:t>Καλές αποδοχές και άλλες οικονομικές παροχές</a:t>
                      </a:r>
                      <a:endParaRPr lang="el-GR" sz="1400" dirty="0"/>
                    </a:p>
                  </a:txBody>
                  <a:tcPr/>
                </a:tc>
                <a:tc>
                  <a:txBody>
                    <a:bodyPr/>
                    <a:lstStyle/>
                    <a:p>
                      <a:pPr algn="ctr"/>
                      <a:r>
                        <a:rPr lang="el-GR" sz="1400" dirty="0" smtClean="0"/>
                        <a:t>2,89 (1,44)</a:t>
                      </a:r>
                      <a:endParaRPr lang="el-GR" sz="1400" dirty="0"/>
                    </a:p>
                  </a:txBody>
                  <a:tcPr/>
                </a:tc>
              </a:tr>
            </a:tbl>
          </a:graphicData>
        </a:graphic>
      </p:graphicFrame>
      <p:sp>
        <p:nvSpPr>
          <p:cNvPr id="29" name="Rectangle 28"/>
          <p:cNvSpPr/>
          <p:nvPr/>
        </p:nvSpPr>
        <p:spPr>
          <a:xfrm>
            <a:off x="251520" y="5517232"/>
            <a:ext cx="2448272" cy="648072"/>
          </a:xfrm>
          <a:prstGeom prst="rect">
            <a:avLst/>
          </a:prstGeom>
          <a:solidFill>
            <a:schemeClr val="accent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Γενικότερη μέση βαθμολογία: 3,14 (1,16) – Μέτριος βαθμός παρακίνησης</a:t>
            </a:r>
            <a:endParaRPr lang="el-GR" sz="1400" b="1" dirty="0">
              <a:solidFill>
                <a:schemeClr val="bg1"/>
              </a:solidFill>
            </a:endParaRPr>
          </a:p>
        </p:txBody>
      </p:sp>
      <p:sp>
        <p:nvSpPr>
          <p:cNvPr id="30" name="Rectangle 29"/>
          <p:cNvSpPr/>
          <p:nvPr/>
        </p:nvSpPr>
        <p:spPr>
          <a:xfrm>
            <a:off x="2843808" y="1340768"/>
            <a:ext cx="3384376" cy="576064"/>
          </a:xfrm>
          <a:prstGeom prst="rect">
            <a:avLst/>
          </a:prstGeom>
          <a:solidFill>
            <a:schemeClr val="accent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ΣΥΝΑΔΕΛΦΟΙ</a:t>
            </a:r>
          </a:p>
          <a:p>
            <a:pPr algn="ctr"/>
            <a:r>
              <a:rPr lang="el-GR" sz="1400" b="1" dirty="0" smtClean="0">
                <a:solidFill>
                  <a:schemeClr val="bg1"/>
                </a:solidFill>
              </a:rPr>
              <a:t>(εξωγενής παράγοντας)</a:t>
            </a:r>
            <a:endParaRPr lang="el-GR" sz="1400" b="1" dirty="0">
              <a:solidFill>
                <a:schemeClr val="bg1"/>
              </a:solidFill>
            </a:endParaRPr>
          </a:p>
        </p:txBody>
      </p:sp>
      <p:graphicFrame>
        <p:nvGraphicFramePr>
          <p:cNvPr id="31" name="Table 30"/>
          <p:cNvGraphicFramePr>
            <a:graphicFrameLocks noGrp="1"/>
          </p:cNvGraphicFramePr>
          <p:nvPr/>
        </p:nvGraphicFramePr>
        <p:xfrm>
          <a:off x="2843808" y="1988840"/>
          <a:ext cx="3384376" cy="3667760"/>
        </p:xfrm>
        <a:graphic>
          <a:graphicData uri="http://schemas.openxmlformats.org/drawingml/2006/table">
            <a:tbl>
              <a:tblPr firstRow="1" bandRow="1">
                <a:tableStyleId>{93296810-A885-4BE3-A3E7-6D5BEEA58F35}</a:tableStyleId>
              </a:tblPr>
              <a:tblGrid>
                <a:gridCol w="2256251"/>
                <a:gridCol w="1128125"/>
              </a:tblGrid>
              <a:tr h="370840">
                <a:tc>
                  <a:txBody>
                    <a:bodyPr/>
                    <a:lstStyle/>
                    <a:p>
                      <a:pPr algn="ctr"/>
                      <a:r>
                        <a:rPr lang="el-GR" sz="1400" dirty="0" smtClean="0"/>
                        <a:t>Δήλωση</a:t>
                      </a:r>
                      <a:endParaRPr lang="el-GR" sz="1400" dirty="0"/>
                    </a:p>
                  </a:txBody>
                  <a:tcPr/>
                </a:tc>
                <a:tc>
                  <a:txBody>
                    <a:bodyPr/>
                    <a:lstStyle/>
                    <a:p>
                      <a:pPr algn="ctr"/>
                      <a:r>
                        <a:rPr lang="en-US" sz="1400" dirty="0" smtClean="0"/>
                        <a:t>Mean</a:t>
                      </a:r>
                      <a:r>
                        <a:rPr lang="en-US" sz="1400" baseline="0" dirty="0" smtClean="0"/>
                        <a:t> (SD)</a:t>
                      </a:r>
                      <a:endParaRPr lang="el-GR" sz="1400" dirty="0"/>
                    </a:p>
                  </a:txBody>
                  <a:tcPr/>
                </a:tc>
              </a:tr>
              <a:tr h="370840">
                <a:tc>
                  <a:txBody>
                    <a:bodyPr/>
                    <a:lstStyle/>
                    <a:p>
                      <a:pPr algn="ctr"/>
                      <a:r>
                        <a:rPr lang="el-GR" sz="1400" dirty="0" smtClean="0"/>
                        <a:t>Καλές ανθρώπινες σχέσεις</a:t>
                      </a:r>
                      <a:endParaRPr lang="el-GR" sz="1400" dirty="0"/>
                    </a:p>
                  </a:txBody>
                  <a:tcPr/>
                </a:tc>
                <a:tc>
                  <a:txBody>
                    <a:bodyPr/>
                    <a:lstStyle/>
                    <a:p>
                      <a:pPr algn="ctr"/>
                      <a:r>
                        <a:rPr lang="el-GR" sz="1400" dirty="0" smtClean="0"/>
                        <a:t>4,16 (0,92)</a:t>
                      </a:r>
                      <a:endParaRPr lang="el-GR" sz="1400" dirty="0"/>
                    </a:p>
                  </a:txBody>
                  <a:tcPr/>
                </a:tc>
              </a:tr>
              <a:tr h="370840">
                <a:tc>
                  <a:txBody>
                    <a:bodyPr/>
                    <a:lstStyle/>
                    <a:p>
                      <a:pPr algn="ctr"/>
                      <a:r>
                        <a:rPr lang="el-GR" sz="1400" dirty="0" smtClean="0"/>
                        <a:t>Εκτίμηση</a:t>
                      </a:r>
                      <a:r>
                        <a:rPr lang="el-GR" sz="1400" baseline="0" dirty="0" smtClean="0"/>
                        <a:t> και καλή μεταχείριση από τον Προϊστάμενο</a:t>
                      </a:r>
                      <a:endParaRPr lang="el-GR" sz="1400" dirty="0"/>
                    </a:p>
                  </a:txBody>
                  <a:tcPr/>
                </a:tc>
                <a:tc>
                  <a:txBody>
                    <a:bodyPr/>
                    <a:lstStyle/>
                    <a:p>
                      <a:pPr algn="ctr"/>
                      <a:r>
                        <a:rPr lang="el-GR" sz="1400" dirty="0" smtClean="0"/>
                        <a:t>3,82 (1,23)</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Υποστήριξη και καθοδήγηση από τον άμεσο Προϊστάμενο</a:t>
                      </a:r>
                    </a:p>
                  </a:txBody>
                  <a:tcPr/>
                </a:tc>
                <a:tc>
                  <a:txBody>
                    <a:bodyPr/>
                    <a:lstStyle/>
                    <a:p>
                      <a:pPr algn="ctr"/>
                      <a:r>
                        <a:rPr lang="el-GR" sz="1400" dirty="0" smtClean="0"/>
                        <a:t>3,68</a:t>
                      </a:r>
                      <a:r>
                        <a:rPr lang="el-GR" sz="1400" baseline="0" dirty="0" smtClean="0"/>
                        <a:t> (1,32)</a:t>
                      </a:r>
                      <a:endParaRPr lang="el-GR" sz="1400" dirty="0"/>
                    </a:p>
                  </a:txBody>
                  <a:tcPr/>
                </a:tc>
              </a:tr>
              <a:tr h="370840">
                <a:tc>
                  <a:txBody>
                    <a:bodyPr/>
                    <a:lstStyle/>
                    <a:p>
                      <a:pPr algn="ctr"/>
                      <a:r>
                        <a:rPr lang="el-GR" sz="1400" dirty="0" smtClean="0"/>
                        <a:t>Η θέση μου τυγχάνει</a:t>
                      </a:r>
                      <a:r>
                        <a:rPr lang="el-GR" sz="1400" baseline="0" dirty="0" smtClean="0"/>
                        <a:t> εκτίμησης από τους άλλους μέσα στο νοσοκομείο</a:t>
                      </a:r>
                      <a:endParaRPr lang="el-GR" sz="1400" dirty="0"/>
                    </a:p>
                  </a:txBody>
                  <a:tcPr/>
                </a:tc>
                <a:tc>
                  <a:txBody>
                    <a:bodyPr/>
                    <a:lstStyle/>
                    <a:p>
                      <a:pPr algn="ctr"/>
                      <a:r>
                        <a:rPr lang="el-GR" sz="1400" dirty="0" smtClean="0"/>
                        <a:t>3,57 (1,16)</a:t>
                      </a:r>
                      <a:endParaRPr lang="el-GR" sz="1400" dirty="0"/>
                    </a:p>
                  </a:txBody>
                  <a:tcPr/>
                </a:tc>
              </a:tr>
              <a:tr h="370840">
                <a:tc>
                  <a:txBody>
                    <a:bodyPr/>
                    <a:lstStyle/>
                    <a:p>
                      <a:pPr algn="ctr"/>
                      <a:r>
                        <a:rPr lang="el-GR" sz="1400" dirty="0" smtClean="0"/>
                        <a:t>Ευκαιρίες</a:t>
                      </a:r>
                      <a:r>
                        <a:rPr lang="el-GR" sz="1400" baseline="0" dirty="0" smtClean="0"/>
                        <a:t> να κάνω φίλους και να αποτελώ μέλος ομάδας</a:t>
                      </a:r>
                      <a:endParaRPr lang="el-GR" sz="1400" dirty="0"/>
                    </a:p>
                  </a:txBody>
                  <a:tcPr/>
                </a:tc>
                <a:tc>
                  <a:txBody>
                    <a:bodyPr/>
                    <a:lstStyle/>
                    <a:p>
                      <a:pPr algn="ctr"/>
                      <a:r>
                        <a:rPr lang="el-GR" sz="1400" dirty="0" smtClean="0"/>
                        <a:t>3,50 (1,21)</a:t>
                      </a:r>
                      <a:endParaRPr lang="el-GR" sz="1400" dirty="0"/>
                    </a:p>
                  </a:txBody>
                  <a:tcPr/>
                </a:tc>
              </a:tr>
            </a:tbl>
          </a:graphicData>
        </a:graphic>
      </p:graphicFrame>
      <p:sp>
        <p:nvSpPr>
          <p:cNvPr id="32" name="Rectangle 31"/>
          <p:cNvSpPr/>
          <p:nvPr/>
        </p:nvSpPr>
        <p:spPr>
          <a:xfrm>
            <a:off x="2843808" y="5661248"/>
            <a:ext cx="3384376" cy="648072"/>
          </a:xfrm>
          <a:prstGeom prst="rect">
            <a:avLst/>
          </a:prstGeom>
          <a:solidFill>
            <a:schemeClr val="accent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Γενικότερη μέση βαθμολογία: 3,74 (0,83) – Σχετικά υψηλός βαθμός παρακίνησης</a:t>
            </a:r>
            <a:endParaRPr lang="el-GR" sz="1400" b="1" dirty="0">
              <a:solidFill>
                <a:schemeClr val="bg1"/>
              </a:solidFill>
            </a:endParaRPr>
          </a:p>
        </p:txBody>
      </p:sp>
      <p:sp>
        <p:nvSpPr>
          <p:cNvPr id="33" name="Rectangle 32"/>
          <p:cNvSpPr/>
          <p:nvPr/>
        </p:nvSpPr>
        <p:spPr>
          <a:xfrm>
            <a:off x="6300192" y="1340768"/>
            <a:ext cx="2448272" cy="576064"/>
          </a:xfrm>
          <a:prstGeom prst="rect">
            <a:avLst/>
          </a:pr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ΕΠΙΤΕΥΓΜΑΤΑ</a:t>
            </a:r>
          </a:p>
          <a:p>
            <a:pPr algn="ctr"/>
            <a:r>
              <a:rPr lang="el-GR" sz="1400" b="1" dirty="0" smtClean="0">
                <a:solidFill>
                  <a:schemeClr val="bg1"/>
                </a:solidFill>
              </a:rPr>
              <a:t>(ενδογενής παράγοντας)</a:t>
            </a:r>
            <a:endParaRPr lang="el-GR" sz="1400" b="1" dirty="0">
              <a:solidFill>
                <a:schemeClr val="bg1"/>
              </a:solidFill>
            </a:endParaRPr>
          </a:p>
        </p:txBody>
      </p:sp>
      <p:graphicFrame>
        <p:nvGraphicFramePr>
          <p:cNvPr id="34" name="Table 33"/>
          <p:cNvGraphicFramePr>
            <a:graphicFrameLocks noGrp="1"/>
          </p:cNvGraphicFramePr>
          <p:nvPr>
            <p:extLst>
              <p:ext uri="{D42A27DB-BD31-4B8C-83A1-F6EECF244321}">
                <p14:modId xmlns="" xmlns:p14="http://schemas.microsoft.com/office/powerpoint/2010/main" val="1233539181"/>
              </p:ext>
            </p:extLst>
          </p:nvPr>
        </p:nvGraphicFramePr>
        <p:xfrm>
          <a:off x="6300192" y="1988840"/>
          <a:ext cx="2448274" cy="2992120"/>
        </p:xfrm>
        <a:graphic>
          <a:graphicData uri="http://schemas.openxmlformats.org/drawingml/2006/table">
            <a:tbl>
              <a:tblPr firstRow="1" bandRow="1">
                <a:tableStyleId>{F5AB1C69-6EDB-4FF4-983F-18BD219EF322}</a:tableStyleId>
              </a:tblPr>
              <a:tblGrid>
                <a:gridCol w="1368152"/>
                <a:gridCol w="1080122"/>
              </a:tblGrid>
              <a:tr h="370840">
                <a:tc>
                  <a:txBody>
                    <a:bodyPr/>
                    <a:lstStyle/>
                    <a:p>
                      <a:pPr algn="ctr"/>
                      <a:r>
                        <a:rPr lang="el-GR" sz="1400" dirty="0" smtClean="0"/>
                        <a:t>Δήλωση</a:t>
                      </a:r>
                      <a:endParaRPr lang="el-GR" sz="1400" dirty="0"/>
                    </a:p>
                  </a:txBody>
                  <a:tcPr/>
                </a:tc>
                <a:tc>
                  <a:txBody>
                    <a:bodyPr/>
                    <a:lstStyle/>
                    <a:p>
                      <a:pPr algn="ctr"/>
                      <a:r>
                        <a:rPr lang="en-US" sz="1400" dirty="0" smtClean="0"/>
                        <a:t>Mean</a:t>
                      </a:r>
                      <a:r>
                        <a:rPr lang="en-US" sz="1400" baseline="0" dirty="0" smtClean="0"/>
                        <a:t> (SD)</a:t>
                      </a:r>
                      <a:endParaRPr lang="el-GR" sz="1400" dirty="0"/>
                    </a:p>
                  </a:txBody>
                  <a:tcPr/>
                </a:tc>
              </a:tr>
              <a:tr h="370840">
                <a:tc>
                  <a:txBody>
                    <a:bodyPr/>
                    <a:lstStyle/>
                    <a:p>
                      <a:pPr algn="ctr"/>
                      <a:r>
                        <a:rPr lang="el-GR" sz="1400" dirty="0" smtClean="0"/>
                        <a:t>Αίσθηση ότι η δουλειά</a:t>
                      </a:r>
                      <a:r>
                        <a:rPr lang="el-GR" sz="1400" baseline="0" dirty="0" smtClean="0"/>
                        <a:t> μου είναι σημαντική</a:t>
                      </a:r>
                      <a:endParaRPr lang="el-GR" sz="1400" dirty="0"/>
                    </a:p>
                  </a:txBody>
                  <a:tcPr/>
                </a:tc>
                <a:tc>
                  <a:txBody>
                    <a:bodyPr/>
                    <a:lstStyle/>
                    <a:p>
                      <a:pPr algn="ctr"/>
                      <a:r>
                        <a:rPr lang="el-GR" sz="1400" dirty="0" smtClean="0"/>
                        <a:t>4,28 (0,91)</a:t>
                      </a:r>
                      <a:endParaRPr lang="el-GR" sz="1400" dirty="0"/>
                    </a:p>
                  </a:txBody>
                  <a:tcPr/>
                </a:tc>
              </a:tr>
              <a:tr h="370840">
                <a:tc>
                  <a:txBody>
                    <a:bodyPr/>
                    <a:lstStyle/>
                    <a:p>
                      <a:pPr algn="ctr"/>
                      <a:r>
                        <a:rPr lang="el-GR" sz="1400" dirty="0" smtClean="0"/>
                        <a:t>Σεβασμός προς το άτομό μου</a:t>
                      </a:r>
                      <a:endParaRPr lang="el-GR" sz="1400" dirty="0"/>
                    </a:p>
                  </a:txBody>
                  <a:tcPr/>
                </a:tc>
                <a:tc>
                  <a:txBody>
                    <a:bodyPr/>
                    <a:lstStyle/>
                    <a:p>
                      <a:pPr algn="ctr"/>
                      <a:r>
                        <a:rPr lang="el-GR" sz="1400" dirty="0" smtClean="0"/>
                        <a:t>4,25 (1,07)</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Η δουλειά που κάνω είναι πηγή υπερηφάνειας</a:t>
                      </a:r>
                      <a:r>
                        <a:rPr lang="el-GR" sz="1400" baseline="0" dirty="0" smtClean="0"/>
                        <a:t> και τυγχάνει σεβασμού από τους άλλους</a:t>
                      </a:r>
                      <a:endParaRPr lang="el-GR" sz="1400" dirty="0" smtClean="0"/>
                    </a:p>
                  </a:txBody>
                  <a:tcPr/>
                </a:tc>
                <a:tc>
                  <a:txBody>
                    <a:bodyPr/>
                    <a:lstStyle/>
                    <a:p>
                      <a:pPr algn="ctr"/>
                      <a:r>
                        <a:rPr lang="el-GR" sz="1400" dirty="0" smtClean="0"/>
                        <a:t>3,71 (1,16)</a:t>
                      </a:r>
                      <a:endParaRPr lang="el-GR" sz="1400" dirty="0"/>
                    </a:p>
                  </a:txBody>
                  <a:tcPr/>
                </a:tc>
              </a:tr>
            </a:tbl>
          </a:graphicData>
        </a:graphic>
      </p:graphicFrame>
      <p:sp>
        <p:nvSpPr>
          <p:cNvPr id="35" name="Rectangle 34"/>
          <p:cNvSpPr/>
          <p:nvPr/>
        </p:nvSpPr>
        <p:spPr>
          <a:xfrm>
            <a:off x="6300192" y="5229200"/>
            <a:ext cx="2448272" cy="720080"/>
          </a:xfrm>
          <a:prstGeom prst="rect">
            <a:avLst/>
          </a:pr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Γενικότερη μέση βαθμολογία: 4,08 (0,82) – Υψηλός βαθμός παρακίνησης</a:t>
            </a:r>
            <a:endParaRPr lang="el-GR" sz="1400" b="1" dirty="0">
              <a:solidFill>
                <a:schemeClr val="bg1"/>
              </a:solidFill>
            </a:endParaRPr>
          </a:p>
        </p:txBody>
      </p:sp>
      <p:sp>
        <p:nvSpPr>
          <p:cNvPr id="36" name="Rectangle 35"/>
          <p:cNvSpPr/>
          <p:nvPr/>
        </p:nvSpPr>
        <p:spPr>
          <a:xfrm>
            <a:off x="6300192" y="2348880"/>
            <a:ext cx="2448272" cy="720080"/>
          </a:xfrm>
          <a:prstGeom prst="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ectangle 36"/>
          <p:cNvSpPr/>
          <p:nvPr/>
        </p:nvSpPr>
        <p:spPr>
          <a:xfrm>
            <a:off x="2915816" y="2276872"/>
            <a:ext cx="3384376" cy="504056"/>
          </a:xfrm>
          <a:prstGeom prst="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Rectangle 37"/>
          <p:cNvSpPr/>
          <p:nvPr/>
        </p:nvSpPr>
        <p:spPr>
          <a:xfrm>
            <a:off x="179512" y="3645024"/>
            <a:ext cx="2592288" cy="18722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30" name="Rectangle 29"/>
          <p:cNvSpPr/>
          <p:nvPr/>
        </p:nvSpPr>
        <p:spPr>
          <a:xfrm>
            <a:off x="323528" y="1412776"/>
            <a:ext cx="8424936" cy="576064"/>
          </a:xfrm>
          <a:prstGeom prst="rect">
            <a:avLst/>
          </a:prstGeom>
          <a:solidFill>
            <a:schemeClr val="accent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ΧΑΡΑΚΤΗΡΙΣΤΙΚΑ ΕΡΓΑΣΙΑΣ</a:t>
            </a:r>
          </a:p>
          <a:p>
            <a:pPr algn="ctr"/>
            <a:r>
              <a:rPr lang="el-GR" sz="1400" b="1" dirty="0" smtClean="0">
                <a:solidFill>
                  <a:schemeClr val="bg1"/>
                </a:solidFill>
              </a:rPr>
              <a:t>(ενδογενής παράγοντας)</a:t>
            </a:r>
            <a:endParaRPr lang="el-GR" sz="1400" b="1" dirty="0">
              <a:solidFill>
                <a:schemeClr val="bg1"/>
              </a:solidFill>
            </a:endParaRPr>
          </a:p>
        </p:txBody>
      </p:sp>
      <p:graphicFrame>
        <p:nvGraphicFramePr>
          <p:cNvPr id="31" name="Table 30"/>
          <p:cNvGraphicFramePr>
            <a:graphicFrameLocks noGrp="1"/>
          </p:cNvGraphicFramePr>
          <p:nvPr/>
        </p:nvGraphicFramePr>
        <p:xfrm>
          <a:off x="323528" y="1988840"/>
          <a:ext cx="8424936" cy="3261360"/>
        </p:xfrm>
        <a:graphic>
          <a:graphicData uri="http://schemas.openxmlformats.org/drawingml/2006/table">
            <a:tbl>
              <a:tblPr firstRow="1" bandRow="1">
                <a:tableStyleId>{00A15C55-8517-42AA-B614-E9B94910E393}</a:tableStyleId>
              </a:tblPr>
              <a:tblGrid>
                <a:gridCol w="4708049"/>
                <a:gridCol w="3716887"/>
              </a:tblGrid>
              <a:tr h="370840">
                <a:tc>
                  <a:txBody>
                    <a:bodyPr/>
                    <a:lstStyle/>
                    <a:p>
                      <a:pPr algn="ctr"/>
                      <a:r>
                        <a:rPr lang="el-GR" sz="1400" dirty="0" smtClean="0"/>
                        <a:t>Δήλωση</a:t>
                      </a:r>
                      <a:endParaRPr lang="el-GR" sz="1400" dirty="0"/>
                    </a:p>
                  </a:txBody>
                  <a:tcPr/>
                </a:tc>
                <a:tc>
                  <a:txBody>
                    <a:bodyPr/>
                    <a:lstStyle/>
                    <a:p>
                      <a:pPr algn="ctr"/>
                      <a:r>
                        <a:rPr lang="en-US" sz="1400" dirty="0" smtClean="0"/>
                        <a:t>Mean</a:t>
                      </a:r>
                      <a:r>
                        <a:rPr lang="en-US" sz="1400" baseline="0" dirty="0" smtClean="0"/>
                        <a:t> (SD)</a:t>
                      </a:r>
                      <a:endParaRPr lang="el-GR" sz="1400" dirty="0"/>
                    </a:p>
                  </a:txBody>
                  <a:tcPr/>
                </a:tc>
              </a:tr>
              <a:tr h="370840">
                <a:tc>
                  <a:txBody>
                    <a:bodyPr/>
                    <a:lstStyle/>
                    <a:p>
                      <a:pPr algn="ctr"/>
                      <a:r>
                        <a:rPr lang="el-GR" sz="1400" dirty="0" smtClean="0"/>
                        <a:t>Ευκαιρίες να χρησιμοποιήσω τις ικανότητές μου</a:t>
                      </a:r>
                      <a:endParaRPr lang="el-GR" sz="1400" dirty="0"/>
                    </a:p>
                  </a:txBody>
                  <a:tcPr/>
                </a:tc>
                <a:tc>
                  <a:txBody>
                    <a:bodyPr/>
                    <a:lstStyle/>
                    <a:p>
                      <a:pPr algn="ctr"/>
                      <a:r>
                        <a:rPr lang="el-GR" sz="1400" dirty="0" smtClean="0"/>
                        <a:t>3,65 (1,12)</a:t>
                      </a:r>
                      <a:endParaRPr lang="el-GR" sz="1400" dirty="0"/>
                    </a:p>
                  </a:txBody>
                  <a:tcPr/>
                </a:tc>
              </a:tr>
              <a:tr h="370840">
                <a:tc>
                  <a:txBody>
                    <a:bodyPr/>
                    <a:lstStyle/>
                    <a:p>
                      <a:pPr algn="ctr"/>
                      <a:r>
                        <a:rPr lang="el-GR" sz="1400" dirty="0" smtClean="0"/>
                        <a:t>Ευκαιρίες να χρησιμοποιήσω τη δημιουργικότητα και τη φαντασία μου στη δουλειά μου</a:t>
                      </a:r>
                      <a:endParaRPr lang="el-GR" sz="1400" dirty="0"/>
                    </a:p>
                  </a:txBody>
                  <a:tcPr/>
                </a:tc>
                <a:tc>
                  <a:txBody>
                    <a:bodyPr/>
                    <a:lstStyle/>
                    <a:p>
                      <a:pPr algn="ctr"/>
                      <a:r>
                        <a:rPr lang="el-GR" sz="1400" dirty="0" smtClean="0"/>
                        <a:t>3,45 (1,12)</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Σαφώς προγραμματισμένοι</a:t>
                      </a:r>
                      <a:r>
                        <a:rPr lang="el-GR" sz="1400" baseline="0" dirty="0" smtClean="0"/>
                        <a:t> στόχοι και καθήκοντα</a:t>
                      </a:r>
                      <a:endParaRPr lang="el-GR" sz="1400" dirty="0" smtClean="0"/>
                    </a:p>
                  </a:txBody>
                  <a:tcPr/>
                </a:tc>
                <a:tc>
                  <a:txBody>
                    <a:bodyPr/>
                    <a:lstStyle/>
                    <a:p>
                      <a:pPr algn="ctr"/>
                      <a:r>
                        <a:rPr lang="el-GR" sz="1400" dirty="0" smtClean="0"/>
                        <a:t>3,43 (1,26)</a:t>
                      </a:r>
                      <a:endParaRPr lang="el-GR" sz="1400" dirty="0"/>
                    </a:p>
                  </a:txBody>
                  <a:tcPr/>
                </a:tc>
              </a:tr>
              <a:tr h="370840">
                <a:tc>
                  <a:txBody>
                    <a:bodyPr/>
                    <a:lstStyle/>
                    <a:p>
                      <a:pPr algn="ctr"/>
                      <a:r>
                        <a:rPr lang="el-GR" sz="1400" dirty="0" smtClean="0"/>
                        <a:t>Συμμετοχή στη λήψη αποφάσεων σχετικά</a:t>
                      </a:r>
                      <a:r>
                        <a:rPr lang="el-GR" sz="1400" baseline="0" dirty="0" smtClean="0"/>
                        <a:t> με αλλαγές που γίνονται και επηρεάζουν την εργασιακή μου δραστηριότητα</a:t>
                      </a:r>
                      <a:endParaRPr lang="el-GR" sz="1400" dirty="0"/>
                    </a:p>
                  </a:txBody>
                  <a:tcPr/>
                </a:tc>
                <a:tc>
                  <a:txBody>
                    <a:bodyPr/>
                    <a:lstStyle/>
                    <a:p>
                      <a:pPr algn="ctr"/>
                      <a:r>
                        <a:rPr lang="el-GR" sz="1400" dirty="0" smtClean="0"/>
                        <a:t>3,29 (1,25)</a:t>
                      </a:r>
                      <a:endParaRPr lang="el-GR" sz="1400" dirty="0"/>
                    </a:p>
                  </a:txBody>
                  <a:tcPr/>
                </a:tc>
              </a:tr>
              <a:tr h="370840">
                <a:tc>
                  <a:txBody>
                    <a:bodyPr/>
                    <a:lstStyle/>
                    <a:p>
                      <a:pPr algn="ctr"/>
                      <a:r>
                        <a:rPr lang="el-GR" sz="1400" dirty="0" smtClean="0"/>
                        <a:t>Συμμετοχή του</a:t>
                      </a:r>
                      <a:r>
                        <a:rPr lang="el-GR" sz="1400" baseline="0" dirty="0" smtClean="0"/>
                        <a:t> προσωπικού στις σημαντικές αποφάσεις</a:t>
                      </a:r>
                      <a:endParaRPr lang="el-GR" sz="1400" dirty="0"/>
                    </a:p>
                  </a:txBody>
                  <a:tcPr/>
                </a:tc>
                <a:tc>
                  <a:txBody>
                    <a:bodyPr/>
                    <a:lstStyle/>
                    <a:p>
                      <a:pPr algn="ctr"/>
                      <a:r>
                        <a:rPr lang="el-GR" sz="1400" dirty="0" smtClean="0"/>
                        <a:t>3,20 (1,25)</a:t>
                      </a:r>
                      <a:endParaRPr lang="el-GR" sz="1400" dirty="0"/>
                    </a:p>
                  </a:txBody>
                  <a:tcPr/>
                </a:tc>
              </a:tr>
              <a:tr h="370840">
                <a:tc>
                  <a:txBody>
                    <a:bodyPr/>
                    <a:lstStyle/>
                    <a:p>
                      <a:pPr algn="ctr"/>
                      <a:r>
                        <a:rPr lang="el-GR" sz="1400" dirty="0" smtClean="0"/>
                        <a:t>Ευκαιρίες</a:t>
                      </a:r>
                      <a:r>
                        <a:rPr lang="el-GR" sz="1400" baseline="0" dirty="0" smtClean="0"/>
                        <a:t> για επιτυχίες και υλοποίηση σημαντικών στόχων</a:t>
                      </a:r>
                      <a:endParaRPr lang="el-GR" sz="1400" dirty="0"/>
                    </a:p>
                  </a:txBody>
                  <a:tcPr/>
                </a:tc>
                <a:tc>
                  <a:txBody>
                    <a:bodyPr/>
                    <a:lstStyle/>
                    <a:p>
                      <a:pPr algn="ctr"/>
                      <a:r>
                        <a:rPr lang="el-GR" sz="1400" dirty="0" smtClean="0"/>
                        <a:t>3,06 (1,35)</a:t>
                      </a:r>
                      <a:endParaRPr lang="el-GR" sz="1400" dirty="0"/>
                    </a:p>
                  </a:txBody>
                  <a:tcPr/>
                </a:tc>
              </a:tr>
              <a:tr h="370840">
                <a:tc>
                  <a:txBody>
                    <a:bodyPr/>
                    <a:lstStyle/>
                    <a:p>
                      <a:pPr algn="ctr"/>
                      <a:r>
                        <a:rPr lang="el-GR" sz="1400" dirty="0" smtClean="0"/>
                        <a:t>Εξουσία</a:t>
                      </a:r>
                      <a:r>
                        <a:rPr lang="el-GR" sz="1400" baseline="0" dirty="0" smtClean="0"/>
                        <a:t> που απορρέει από την θέση εργασίας που κατέχω</a:t>
                      </a:r>
                      <a:endParaRPr lang="el-GR" sz="1400" dirty="0"/>
                    </a:p>
                  </a:txBody>
                  <a:tcPr/>
                </a:tc>
                <a:tc>
                  <a:txBody>
                    <a:bodyPr/>
                    <a:lstStyle/>
                    <a:p>
                      <a:pPr algn="ctr"/>
                      <a:r>
                        <a:rPr lang="el-GR" sz="1400" dirty="0" smtClean="0"/>
                        <a:t>2,39 (1,25)</a:t>
                      </a:r>
                      <a:endParaRPr lang="el-GR" sz="1400" dirty="0"/>
                    </a:p>
                  </a:txBody>
                  <a:tcPr/>
                </a:tc>
              </a:tr>
            </a:tbl>
          </a:graphicData>
        </a:graphic>
      </p:graphicFrame>
      <p:sp>
        <p:nvSpPr>
          <p:cNvPr id="32" name="Rectangle 31"/>
          <p:cNvSpPr/>
          <p:nvPr/>
        </p:nvSpPr>
        <p:spPr>
          <a:xfrm>
            <a:off x="323528" y="5301208"/>
            <a:ext cx="8424936" cy="504056"/>
          </a:xfrm>
          <a:prstGeom prst="rect">
            <a:avLst/>
          </a:prstGeom>
          <a:solidFill>
            <a:schemeClr val="accent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Γενικότερη μέση βαθμολογία: 3,22 (0,93) – Μέτριος βαθμός παρακίνησης</a:t>
            </a:r>
            <a:endParaRPr lang="el-GR" sz="1400" b="1" dirty="0">
              <a:solidFill>
                <a:schemeClr val="bg1"/>
              </a:solidFill>
            </a:endParaRPr>
          </a:p>
        </p:txBody>
      </p:sp>
      <p:sp>
        <p:nvSpPr>
          <p:cNvPr id="15" name="TextBox 14"/>
          <p:cNvSpPr txBox="1">
            <a:spLocks noChangeArrowheads="1"/>
          </p:cNvSpPr>
          <p:nvPr/>
        </p:nvSpPr>
        <p:spPr bwMode="auto">
          <a:xfrm>
            <a:off x="323528" y="836712"/>
            <a:ext cx="8352928" cy="369332"/>
          </a:xfrm>
          <a:prstGeom prst="rect">
            <a:avLst/>
          </a:prstGeom>
          <a:solidFill>
            <a:schemeClr val="accent1">
              <a:lumMod val="20000"/>
              <a:lumOff val="80000"/>
            </a:schemeClr>
          </a:solidFill>
          <a:ln w="9525">
            <a:solidFill>
              <a:schemeClr val="accent1"/>
            </a:solidFill>
            <a:miter lim="800000"/>
            <a:headEnd/>
            <a:tailEnd/>
          </a:ln>
        </p:spPr>
        <p:txBody>
          <a:bodyPr wrap="square">
            <a:spAutoFit/>
          </a:bodyPr>
          <a:lstStyle/>
          <a:p>
            <a:pPr algn="ctr"/>
            <a:r>
              <a:rPr lang="el-GR" b="1" dirty="0" smtClean="0">
                <a:solidFill>
                  <a:schemeClr val="accent1"/>
                </a:solidFill>
                <a:latin typeface="Calibri" pitchFamily="34" charset="0"/>
              </a:rPr>
              <a:t>ΑΠΟΤΕΛΕΣΜΑΤΑ ΕΜΠΕΙΡΙΚΗΣ ΜΕΛΕΤΗΣ</a:t>
            </a:r>
            <a:endParaRPr lang="en-US" b="1" dirty="0">
              <a:solidFill>
                <a:schemeClr val="accent1"/>
              </a:solidFill>
              <a:latin typeface="Calibri" pitchFamily="34" charset="0"/>
            </a:endParaRPr>
          </a:p>
        </p:txBody>
      </p:sp>
      <p:sp>
        <p:nvSpPr>
          <p:cNvPr id="19" name="Title 1"/>
          <p:cNvSpPr>
            <a:spLocks noGrp="1"/>
          </p:cNvSpPr>
          <p:nvPr>
            <p:ph type="title"/>
          </p:nvPr>
        </p:nvSpPr>
        <p:spPr>
          <a:xfrm>
            <a:off x="0" y="0"/>
            <a:ext cx="9144000" cy="778098"/>
          </a:xfrm>
        </p:spPr>
        <p:txBody>
          <a:bodyPr>
            <a:normAutofit fontScale="90000"/>
          </a:bodyPr>
          <a:lstStyle/>
          <a:p>
            <a:pPr eaLnBrk="1" hangingPunct="1"/>
            <a:r>
              <a:rPr lang="el-GR" dirty="0" smtClean="0">
                <a:ea typeface="ＭＳ Ｐゴシック" pitchFamily="34" charset="-128"/>
              </a:rPr>
              <a:t>ΜΕΛΕΤΗ ΠΕΡΙΠΤΩΣΗΣ 1 – ΔΗΜΟΣΙΟ Γ.Ν.</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10" name="Rounded Rectangle 9"/>
          <p:cNvSpPr/>
          <p:nvPr/>
        </p:nvSpPr>
        <p:spPr>
          <a:xfrm>
            <a:off x="323528" y="1268760"/>
            <a:ext cx="8568952" cy="79208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bg1"/>
                </a:solidFill>
              </a:rPr>
              <a:t> </a:t>
            </a:r>
            <a:r>
              <a:rPr lang="el-GR" sz="1600" b="1" u="sng" dirty="0" smtClean="0">
                <a:solidFill>
                  <a:schemeClr val="bg1"/>
                </a:solidFill>
              </a:rPr>
              <a:t>Επιτεύγματα</a:t>
            </a:r>
            <a:r>
              <a:rPr lang="el-GR" sz="1600" b="1" dirty="0" smtClean="0">
                <a:solidFill>
                  <a:schemeClr val="bg1"/>
                </a:solidFill>
              </a:rPr>
              <a:t> (παράγοντας που καλύπτει ανάγκες όπως η υπερηφάνεια, η εκτίμηση, ο σεβασμός, η κοινωνική αποδοχή) και </a:t>
            </a:r>
            <a:r>
              <a:rPr lang="el-GR" sz="1600" b="1" u="sng" dirty="0" smtClean="0">
                <a:solidFill>
                  <a:schemeClr val="bg1"/>
                </a:solidFill>
              </a:rPr>
              <a:t>Συνάδελφοι</a:t>
            </a:r>
            <a:r>
              <a:rPr lang="el-GR" sz="1600" b="1" dirty="0" smtClean="0">
                <a:solidFill>
                  <a:schemeClr val="bg1"/>
                </a:solidFill>
              </a:rPr>
              <a:t> φαίνεται ότι παρακινούν περισσότερο τους εργαζόμενους.</a:t>
            </a:r>
            <a:endParaRPr lang="el-GR" sz="1600" b="1" dirty="0">
              <a:solidFill>
                <a:schemeClr val="bg1"/>
              </a:solidFill>
            </a:endParaRPr>
          </a:p>
        </p:txBody>
      </p:sp>
      <p:sp>
        <p:nvSpPr>
          <p:cNvPr id="11" name="Rounded Rectangle 10"/>
          <p:cNvSpPr/>
          <p:nvPr/>
        </p:nvSpPr>
        <p:spPr>
          <a:xfrm>
            <a:off x="323528" y="2132856"/>
            <a:ext cx="4176464" cy="72008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accent1"/>
                </a:solidFill>
              </a:rPr>
              <a:t>Οι νοσηλευτές/</a:t>
            </a:r>
            <a:r>
              <a:rPr lang="el-GR" sz="1600" dirty="0" err="1" smtClean="0">
                <a:solidFill>
                  <a:schemeClr val="accent1"/>
                </a:solidFill>
              </a:rPr>
              <a:t>τριες</a:t>
            </a:r>
            <a:r>
              <a:rPr lang="el-GR" sz="1600" dirty="0" smtClean="0">
                <a:solidFill>
                  <a:schemeClr val="accent1"/>
                </a:solidFill>
              </a:rPr>
              <a:t> παρακινούνται από τον παράγοντα Συνάδελφοι σε μεγαλύτερο βαθμό απ’ ότι οι διοικητικοί υπάλληλοι και οι ιατροί. </a:t>
            </a:r>
          </a:p>
        </p:txBody>
      </p:sp>
      <p:sp>
        <p:nvSpPr>
          <p:cNvPr id="12" name="Rounded Rectangle 11"/>
          <p:cNvSpPr/>
          <p:nvPr/>
        </p:nvSpPr>
        <p:spPr>
          <a:xfrm>
            <a:off x="4716016" y="2132856"/>
            <a:ext cx="4176464" cy="72008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1600" dirty="0" smtClean="0">
                <a:solidFill>
                  <a:schemeClr val="accent1"/>
                </a:solidFill>
              </a:rPr>
              <a:t>Όσο μεγαλύτεροι σε ηλικία είναι οι εργαζόμενοι τόσο περισσότερο παρακινούνται από τον παράγοντα Επιτεύγματα.</a:t>
            </a:r>
          </a:p>
        </p:txBody>
      </p:sp>
      <p:sp>
        <p:nvSpPr>
          <p:cNvPr id="15" name="Rounded Rectangle 14"/>
          <p:cNvSpPr/>
          <p:nvPr/>
        </p:nvSpPr>
        <p:spPr>
          <a:xfrm>
            <a:off x="323528" y="2996952"/>
            <a:ext cx="4176464" cy="1080120"/>
          </a:xfrm>
          <a:prstGeom prst="roundRect">
            <a:avLst>
              <a:gd name="adj" fmla="val 1666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accent1"/>
                </a:solidFill>
              </a:rPr>
              <a:t>Όσο υψηλότερο το μορφωτικό επίπεδο των εργαζομένων τόσο μεγαλύτερη είναι η παρακίνηση που οφείλεται στον παράγοντα Συνάδελφοι. </a:t>
            </a:r>
          </a:p>
        </p:txBody>
      </p:sp>
      <p:sp>
        <p:nvSpPr>
          <p:cNvPr id="16" name="Rounded Rectangle 15"/>
          <p:cNvSpPr/>
          <p:nvPr/>
        </p:nvSpPr>
        <p:spPr>
          <a:xfrm>
            <a:off x="4716016" y="2996952"/>
            <a:ext cx="4176464" cy="1152128"/>
          </a:xfrm>
          <a:prstGeom prst="roundRect">
            <a:avLst>
              <a:gd name="adj" fmla="val 1666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accent1"/>
                </a:solidFill>
              </a:rPr>
              <a:t>Όσο περισσότερα έτη εργάζονται τα άτομα στη νοσηλευτική τόσο περισσότερο παρακινούνται από τον παράγοντα Συνάδελφοι και Επιτεύγματα. </a:t>
            </a:r>
          </a:p>
        </p:txBody>
      </p:sp>
      <p:sp>
        <p:nvSpPr>
          <p:cNvPr id="17" name="Rounded Rectangle 16"/>
          <p:cNvSpPr/>
          <p:nvPr/>
        </p:nvSpPr>
        <p:spPr>
          <a:xfrm>
            <a:off x="323528" y="4221088"/>
            <a:ext cx="8568952" cy="792088"/>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bg1"/>
                </a:solidFill>
              </a:rPr>
              <a:t>Όσοι διοικούν άλλα άτομα μέσα στη νοσηλευτική μονάδα παρακινούνται από τους παράγοντες που σχετίζονται με τα Επιτεύγματα και τα Χαρακτηριστικά της εργασίας.</a:t>
            </a:r>
            <a:endParaRPr lang="el-GR" sz="1600" b="1" dirty="0">
              <a:solidFill>
                <a:schemeClr val="bg1"/>
              </a:solidFill>
            </a:endParaRPr>
          </a:p>
        </p:txBody>
      </p:sp>
      <p:sp>
        <p:nvSpPr>
          <p:cNvPr id="18" name="Rounded Rectangle 17"/>
          <p:cNvSpPr/>
          <p:nvPr/>
        </p:nvSpPr>
        <p:spPr>
          <a:xfrm>
            <a:off x="323528" y="5157192"/>
            <a:ext cx="8568952" cy="792088"/>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Όσον αφορά στο φύλο και τους επιμέρους τομείς εργασίας (π.χ. χειρουργικός, παθολογικός, εργαστηριακός) δεν παρατηρήθηκαν στατιστικά σημαντικές διαφορές σε κανέναν από τους παράγοντες παρακίνησης. </a:t>
            </a:r>
            <a:endParaRPr lang="el-GR" sz="1600" b="1" dirty="0">
              <a:solidFill>
                <a:schemeClr val="bg1"/>
              </a:solidFill>
            </a:endParaRPr>
          </a:p>
        </p:txBody>
      </p:sp>
      <p:sp>
        <p:nvSpPr>
          <p:cNvPr id="20" name="Title 1"/>
          <p:cNvSpPr>
            <a:spLocks noGrp="1"/>
          </p:cNvSpPr>
          <p:nvPr>
            <p:ph type="title"/>
          </p:nvPr>
        </p:nvSpPr>
        <p:spPr>
          <a:xfrm>
            <a:off x="0" y="202630"/>
            <a:ext cx="9144000" cy="778098"/>
          </a:xfrm>
        </p:spPr>
        <p:txBody>
          <a:bodyPr>
            <a:normAutofit fontScale="90000"/>
          </a:bodyPr>
          <a:lstStyle/>
          <a:p>
            <a:pPr eaLnBrk="1" hangingPunct="1"/>
            <a:r>
              <a:rPr lang="el-GR" dirty="0" smtClean="0">
                <a:ea typeface="ＭＳ Ｐゴシック" pitchFamily="34" charset="-128"/>
              </a:rPr>
              <a:t>ΜΕΛΕΤΗ ΠΕΡΙΠΤΩΣΗΣ 1 – ΔΗΜΟΣΙΟ Γ.Ν.</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2362274"/>
          </a:xfrm>
        </p:spPr>
        <p:txBody>
          <a:bodyPr>
            <a:normAutofit/>
          </a:bodyPr>
          <a:lstStyle/>
          <a:p>
            <a:pPr eaLnBrk="1" hangingPunct="1"/>
            <a:r>
              <a:rPr lang="el-GR" sz="2800" dirty="0" smtClean="0">
                <a:ea typeface="ＭＳ Ｐゴシック" pitchFamily="34" charset="-128"/>
              </a:rPr>
              <a:t>ΜΕΛΕΤΗ ΠΕΡΙΠΤΩΣΗΣ 2</a:t>
            </a:r>
            <a:r>
              <a:rPr lang="en-US" sz="2800" dirty="0" smtClean="0">
                <a:ea typeface="ＭＳ Ｐゴシック" pitchFamily="34" charset="-128"/>
              </a:rPr>
              <a:t>: </a:t>
            </a:r>
            <a:r>
              <a:rPr lang="el-GR" sz="2800" dirty="0" smtClean="0">
                <a:ea typeface="ＭＳ Ｐゴシック" pitchFamily="34" charset="-128"/>
              </a:rPr>
              <a:t>ΔΙΕΡΕΥΝΗΣΗ ΠΑΡΑΓΟΝΤΩΝ ΠΑΡΑΚΙΝΗΣΗΣ ΕΡΓΑΖΟΜΕΝΩΝ ΣΕ ΔΗΜΟΣΙΟ ΝΟΣΟΚΟΜΕΙΟ</a:t>
            </a:r>
            <a:br>
              <a:rPr lang="el-GR" sz="2800" dirty="0" smtClean="0">
                <a:ea typeface="ＭＳ Ｐゴシック" pitchFamily="34" charset="-128"/>
              </a:rPr>
            </a:br>
            <a:r>
              <a:rPr lang="el-GR" sz="1600" dirty="0" smtClean="0">
                <a:ea typeface="ＭＳ Ｐゴシック" pitchFamily="34" charset="-128"/>
              </a:rPr>
              <a:t>(</a:t>
            </a:r>
            <a:r>
              <a:rPr lang="el-GR" sz="1600" dirty="0" err="1" smtClean="0">
                <a:ea typeface="ＭＳ Ｐゴシック" pitchFamily="34" charset="-128"/>
              </a:rPr>
              <a:t>Σταμέλου</a:t>
            </a:r>
            <a:r>
              <a:rPr lang="el-GR" sz="1600" dirty="0" smtClean="0">
                <a:ea typeface="ＭＳ Ｐゴシック" pitchFamily="34" charset="-128"/>
              </a:rPr>
              <a:t> Χρυσούλα. 2014. Διπλωματική Εργασία, Πρόγραμμα Σπουδών: Διοίκηση Μονάδων Υγείας. Ελληνικό Ανοικτό Πανεπιστήμιο, Σχολή Κοινωνικών Επιστημών.)</a:t>
            </a:r>
            <a:endParaRPr lang="el-GR" sz="2400" dirty="0" smtClean="0">
              <a:ea typeface="ＭＳ Ｐゴシック" pitchFamily="34" charset="-128"/>
            </a:endParaRPr>
          </a:p>
        </p:txBody>
      </p:sp>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8" name="TextBox 7"/>
          <p:cNvSpPr txBox="1">
            <a:spLocks noChangeArrowheads="1"/>
          </p:cNvSpPr>
          <p:nvPr/>
        </p:nvSpPr>
        <p:spPr bwMode="auto">
          <a:xfrm>
            <a:off x="827584" y="2924944"/>
            <a:ext cx="7559675" cy="2585323"/>
          </a:xfrm>
          <a:prstGeom prst="rect">
            <a:avLst/>
          </a:prstGeom>
          <a:noFill/>
          <a:ln w="9525">
            <a:noFill/>
            <a:miter lim="800000"/>
            <a:headEnd/>
            <a:tailEnd/>
          </a:ln>
        </p:spPr>
        <p:txBody>
          <a:bodyPr>
            <a:spAutoFit/>
          </a:bodyPr>
          <a:lstStyle/>
          <a:p>
            <a:r>
              <a:rPr lang="el-GR" u="sng" dirty="0" smtClean="0">
                <a:latin typeface="Calibri" pitchFamily="34" charset="0"/>
              </a:rPr>
              <a:t>Σκοπός</a:t>
            </a:r>
            <a:r>
              <a:rPr lang="el-GR" dirty="0" smtClean="0">
                <a:latin typeface="Calibri" pitchFamily="34" charset="0"/>
              </a:rPr>
              <a:t>: μελέτη παραγόντων παρακίνησης του ιατρικού, νοσηλευτικού και διοικητικού προσωπικού του Γ.Ν. Νοσημάτων Θώρακας Αθηνών «Σωτηρία» και ικανοποίησης από την εργασία τους. </a:t>
            </a:r>
          </a:p>
          <a:p>
            <a:endParaRPr lang="el-GR" dirty="0" smtClean="0">
              <a:latin typeface="Calibri" pitchFamily="34" charset="0"/>
            </a:endParaRPr>
          </a:p>
          <a:p>
            <a:r>
              <a:rPr lang="el-GR" u="sng" dirty="0" smtClean="0">
                <a:latin typeface="Calibri" pitchFamily="34" charset="0"/>
              </a:rPr>
              <a:t>Μέθοδος</a:t>
            </a:r>
            <a:r>
              <a:rPr lang="el-GR" dirty="0" smtClean="0">
                <a:latin typeface="Calibri" pitchFamily="34" charset="0"/>
              </a:rPr>
              <a:t>: Διανομή ερωτηματολόγιου (συλλογή δημογραφικών στοιχείων, ερωτήσεις σχετικά με τους παράγοντες παρακίνησης, την ικανοποίηση από την εργασία και την ικανοποίηση από τη ζωή. Συνολικά συμμετείχαν  360 εργαζόμενοι: 63 (17,5%) ιατροί, 275 (76,4%) νοσηλευτές, 22 (6,1%) διοικητικοί υπάλληλοι.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3"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8" name="TextBox 7"/>
          <p:cNvSpPr txBox="1">
            <a:spLocks noChangeArrowheads="1"/>
          </p:cNvSpPr>
          <p:nvPr/>
        </p:nvSpPr>
        <p:spPr bwMode="auto">
          <a:xfrm>
            <a:off x="323528" y="836712"/>
            <a:ext cx="8352928" cy="369332"/>
          </a:xfrm>
          <a:prstGeom prst="rect">
            <a:avLst/>
          </a:prstGeom>
          <a:solidFill>
            <a:schemeClr val="accent1">
              <a:lumMod val="20000"/>
              <a:lumOff val="80000"/>
            </a:schemeClr>
          </a:solidFill>
          <a:ln w="9525">
            <a:solidFill>
              <a:schemeClr val="accent1"/>
            </a:solidFill>
            <a:miter lim="800000"/>
            <a:headEnd/>
            <a:tailEnd/>
          </a:ln>
        </p:spPr>
        <p:txBody>
          <a:bodyPr wrap="square">
            <a:spAutoFit/>
          </a:bodyPr>
          <a:lstStyle/>
          <a:p>
            <a:pPr algn="ctr"/>
            <a:r>
              <a:rPr lang="el-GR" b="1" dirty="0" smtClean="0">
                <a:solidFill>
                  <a:schemeClr val="accent1"/>
                </a:solidFill>
                <a:latin typeface="Calibri" pitchFamily="34" charset="0"/>
              </a:rPr>
              <a:t>ΑΠΟΤΕΛΕΣΜΑΤΑ ΕΜΠΕΙΡΙΚΗΣ ΜΕΛΕΤΗΣ</a:t>
            </a:r>
            <a:endParaRPr lang="en-US" b="1" dirty="0">
              <a:solidFill>
                <a:schemeClr val="accent1"/>
              </a:solidFill>
              <a:latin typeface="Calibri" pitchFamily="34" charset="0"/>
            </a:endParaRPr>
          </a:p>
        </p:txBody>
      </p:sp>
      <p:sp>
        <p:nvSpPr>
          <p:cNvPr id="23" name="Rectangle 22"/>
          <p:cNvSpPr/>
          <p:nvPr/>
        </p:nvSpPr>
        <p:spPr>
          <a:xfrm>
            <a:off x="251520" y="1340768"/>
            <a:ext cx="2448272" cy="576064"/>
          </a:xfrm>
          <a:prstGeom prst="rect">
            <a:avLst/>
          </a:prstGeom>
          <a:solidFill>
            <a:schemeClr val="accent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ΑΜΟΙΒΕΣ</a:t>
            </a:r>
          </a:p>
          <a:p>
            <a:pPr algn="ctr"/>
            <a:r>
              <a:rPr lang="el-GR" sz="1400" b="1" dirty="0" smtClean="0">
                <a:solidFill>
                  <a:schemeClr val="bg1"/>
                </a:solidFill>
              </a:rPr>
              <a:t>(εξωγενής παράγοντας)</a:t>
            </a:r>
            <a:endParaRPr lang="el-GR" sz="1400" b="1" dirty="0">
              <a:solidFill>
                <a:schemeClr val="bg1"/>
              </a:solidFill>
            </a:endParaRPr>
          </a:p>
        </p:txBody>
      </p:sp>
      <p:graphicFrame>
        <p:nvGraphicFramePr>
          <p:cNvPr id="28" name="Table 27"/>
          <p:cNvGraphicFramePr>
            <a:graphicFrameLocks noGrp="1"/>
          </p:cNvGraphicFramePr>
          <p:nvPr/>
        </p:nvGraphicFramePr>
        <p:xfrm>
          <a:off x="251520" y="1988840"/>
          <a:ext cx="2448274" cy="3723640"/>
        </p:xfrm>
        <a:graphic>
          <a:graphicData uri="http://schemas.openxmlformats.org/drawingml/2006/table">
            <a:tbl>
              <a:tblPr firstRow="1" bandRow="1">
                <a:tableStyleId>{21E4AEA4-8DFA-4A89-87EB-49C32662AFE0}</a:tableStyleId>
              </a:tblPr>
              <a:tblGrid>
                <a:gridCol w="1368152"/>
                <a:gridCol w="1080122"/>
              </a:tblGrid>
              <a:tr h="370840">
                <a:tc>
                  <a:txBody>
                    <a:bodyPr/>
                    <a:lstStyle/>
                    <a:p>
                      <a:pPr algn="ctr"/>
                      <a:r>
                        <a:rPr lang="el-GR" sz="1400" dirty="0" smtClean="0"/>
                        <a:t>Δήλωση</a:t>
                      </a:r>
                      <a:endParaRPr lang="el-GR" sz="1400" dirty="0"/>
                    </a:p>
                  </a:txBody>
                  <a:tcPr/>
                </a:tc>
                <a:tc>
                  <a:txBody>
                    <a:bodyPr/>
                    <a:lstStyle/>
                    <a:p>
                      <a:pPr algn="ctr"/>
                      <a:r>
                        <a:rPr lang="en-US" sz="1400" dirty="0" smtClean="0"/>
                        <a:t>Mean</a:t>
                      </a:r>
                      <a:r>
                        <a:rPr lang="en-US" sz="1400" baseline="0" dirty="0" smtClean="0"/>
                        <a:t> (SD)</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Ικανοποιητικό</a:t>
                      </a:r>
                      <a:r>
                        <a:rPr lang="el-GR" sz="1400" baseline="0" dirty="0" smtClean="0"/>
                        <a:t> πρόγραμμα αδειών</a:t>
                      </a: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3,2 (0,58)</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Καλές συνθήκες</a:t>
                      </a:r>
                      <a:r>
                        <a:rPr lang="el-GR" sz="1400" baseline="0" dirty="0" smtClean="0"/>
                        <a:t> εργασίας</a:t>
                      </a: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2,9</a:t>
                      </a:r>
                      <a:r>
                        <a:rPr lang="el-GR" sz="1400" baseline="0" dirty="0" smtClean="0"/>
                        <a:t> (0,61)</a:t>
                      </a:r>
                      <a:endParaRPr lang="el-GR" sz="1400" dirty="0" smtClean="0"/>
                    </a:p>
                    <a:p>
                      <a:pPr algn="ct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Σύνταξη</a:t>
                      </a:r>
                      <a:r>
                        <a:rPr lang="el-GR" sz="1400" baseline="0" dirty="0" smtClean="0"/>
                        <a:t> και άλλες ασφαλιστικές παροχές</a:t>
                      </a: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2,9 (0,79)</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Καλές αποδοχές και άλλες οικονομικές παροχές</a:t>
                      </a:r>
                    </a:p>
                    <a:p>
                      <a:pPr algn="ctr"/>
                      <a:endParaRPr lang="el-G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2,1 (0,77)</a:t>
                      </a:r>
                    </a:p>
                    <a:p>
                      <a:pPr algn="ctr"/>
                      <a:endParaRPr lang="el-GR" sz="1400" dirty="0"/>
                    </a:p>
                  </a:txBody>
                  <a:tcPr/>
                </a:tc>
              </a:tr>
            </a:tbl>
          </a:graphicData>
        </a:graphic>
      </p:graphicFrame>
      <p:sp>
        <p:nvSpPr>
          <p:cNvPr id="29" name="Rectangle 28"/>
          <p:cNvSpPr/>
          <p:nvPr/>
        </p:nvSpPr>
        <p:spPr>
          <a:xfrm>
            <a:off x="251520" y="5517232"/>
            <a:ext cx="2448272" cy="648072"/>
          </a:xfrm>
          <a:prstGeom prst="rect">
            <a:avLst/>
          </a:prstGeom>
          <a:solidFill>
            <a:schemeClr val="accent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Γενικότερη μέση βαθμολογία: 2,8 (0,56) – Χαμηλός βαθμός παρακίνησης </a:t>
            </a:r>
            <a:endParaRPr lang="el-GR" sz="1400" b="1" dirty="0">
              <a:solidFill>
                <a:schemeClr val="bg1"/>
              </a:solidFill>
            </a:endParaRPr>
          </a:p>
        </p:txBody>
      </p:sp>
      <p:sp>
        <p:nvSpPr>
          <p:cNvPr id="30" name="Rectangle 29"/>
          <p:cNvSpPr/>
          <p:nvPr/>
        </p:nvSpPr>
        <p:spPr>
          <a:xfrm>
            <a:off x="2843808" y="1340768"/>
            <a:ext cx="3384376" cy="576064"/>
          </a:xfrm>
          <a:prstGeom prst="rect">
            <a:avLst/>
          </a:prstGeom>
          <a:solidFill>
            <a:schemeClr val="accent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ΣΥΝΑΔΕΛΦΟΙ</a:t>
            </a:r>
          </a:p>
          <a:p>
            <a:pPr algn="ctr"/>
            <a:r>
              <a:rPr lang="el-GR" sz="1400" b="1" dirty="0" smtClean="0">
                <a:solidFill>
                  <a:schemeClr val="bg1"/>
                </a:solidFill>
              </a:rPr>
              <a:t>(εξωγενής παράγοντας)</a:t>
            </a:r>
            <a:endParaRPr lang="el-GR" sz="1400" b="1" dirty="0">
              <a:solidFill>
                <a:schemeClr val="bg1"/>
              </a:solidFill>
            </a:endParaRPr>
          </a:p>
        </p:txBody>
      </p:sp>
      <p:graphicFrame>
        <p:nvGraphicFramePr>
          <p:cNvPr id="31" name="Table 30"/>
          <p:cNvGraphicFramePr>
            <a:graphicFrameLocks noGrp="1"/>
          </p:cNvGraphicFramePr>
          <p:nvPr/>
        </p:nvGraphicFramePr>
        <p:xfrm>
          <a:off x="2843808" y="1988840"/>
          <a:ext cx="3384376" cy="3667760"/>
        </p:xfrm>
        <a:graphic>
          <a:graphicData uri="http://schemas.openxmlformats.org/drawingml/2006/table">
            <a:tbl>
              <a:tblPr firstRow="1" bandRow="1">
                <a:tableStyleId>{93296810-A885-4BE3-A3E7-6D5BEEA58F35}</a:tableStyleId>
              </a:tblPr>
              <a:tblGrid>
                <a:gridCol w="2256251"/>
                <a:gridCol w="1128125"/>
              </a:tblGrid>
              <a:tr h="370840">
                <a:tc>
                  <a:txBody>
                    <a:bodyPr/>
                    <a:lstStyle/>
                    <a:p>
                      <a:pPr algn="ctr"/>
                      <a:r>
                        <a:rPr lang="el-GR" sz="1400" dirty="0" smtClean="0"/>
                        <a:t>Δήλωση</a:t>
                      </a:r>
                      <a:endParaRPr lang="el-GR" sz="1400" dirty="0"/>
                    </a:p>
                  </a:txBody>
                  <a:tcPr/>
                </a:tc>
                <a:tc>
                  <a:txBody>
                    <a:bodyPr/>
                    <a:lstStyle/>
                    <a:p>
                      <a:pPr algn="ctr"/>
                      <a:r>
                        <a:rPr lang="en-US" sz="1400" dirty="0" smtClean="0"/>
                        <a:t>Mean</a:t>
                      </a:r>
                      <a:r>
                        <a:rPr lang="en-US" sz="1400" baseline="0" dirty="0" smtClean="0"/>
                        <a:t> (SD)</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Εκτίμηση</a:t>
                      </a:r>
                      <a:r>
                        <a:rPr lang="el-GR" sz="1400" baseline="0" dirty="0" smtClean="0"/>
                        <a:t> και καλή μεταχείριση από τον Προϊστάμενο</a:t>
                      </a: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3,5 (0,72)</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Καλές ανθρώπινες σχέσεις</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3,3 (0,54)</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Υποστήριξη και καθοδήγηση από τον άμεσο Προϊστάμενο</a:t>
                      </a:r>
                    </a:p>
                  </a:txBody>
                  <a:tcPr/>
                </a:tc>
                <a:tc>
                  <a:txBody>
                    <a:bodyPr/>
                    <a:lstStyle/>
                    <a:p>
                      <a:pPr algn="ctr"/>
                      <a:r>
                        <a:rPr lang="el-GR" sz="1400" dirty="0" smtClean="0"/>
                        <a:t>3,2</a:t>
                      </a:r>
                      <a:r>
                        <a:rPr lang="el-GR" sz="1400" baseline="0" dirty="0" smtClean="0"/>
                        <a:t> (0,49)</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Ευκαιρίες</a:t>
                      </a:r>
                      <a:r>
                        <a:rPr lang="el-GR" sz="1400" baseline="0" dirty="0" smtClean="0"/>
                        <a:t> να κάνω φίλους και να αποτελώ μέλος ομάδας</a:t>
                      </a: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3,2 (0,47)</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Η θέση μου τυγχάνει</a:t>
                      </a:r>
                      <a:r>
                        <a:rPr lang="el-GR" sz="1400" baseline="0" dirty="0" smtClean="0"/>
                        <a:t> εκτίμησης από τους άλλους μέσα στο νοσοκομείο</a:t>
                      </a: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3,1 (0,46)</a:t>
                      </a:r>
                    </a:p>
                  </a:txBody>
                  <a:tcPr/>
                </a:tc>
              </a:tr>
            </a:tbl>
          </a:graphicData>
        </a:graphic>
      </p:graphicFrame>
      <p:sp>
        <p:nvSpPr>
          <p:cNvPr id="32" name="Rectangle 31"/>
          <p:cNvSpPr/>
          <p:nvPr/>
        </p:nvSpPr>
        <p:spPr>
          <a:xfrm>
            <a:off x="2843808" y="5661248"/>
            <a:ext cx="3384376" cy="648072"/>
          </a:xfrm>
          <a:prstGeom prst="rect">
            <a:avLst/>
          </a:prstGeom>
          <a:solidFill>
            <a:schemeClr val="accent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Γενικότερη μέση βαθμολογία: 3,3 (0,) – Μέτριος βαθμός παρακίνησης</a:t>
            </a:r>
            <a:endParaRPr lang="el-GR" sz="1400" b="1" dirty="0">
              <a:solidFill>
                <a:schemeClr val="bg1"/>
              </a:solidFill>
            </a:endParaRPr>
          </a:p>
        </p:txBody>
      </p:sp>
      <p:sp>
        <p:nvSpPr>
          <p:cNvPr id="33" name="Rectangle 32"/>
          <p:cNvSpPr/>
          <p:nvPr/>
        </p:nvSpPr>
        <p:spPr>
          <a:xfrm>
            <a:off x="6300192" y="1340768"/>
            <a:ext cx="2448272" cy="576064"/>
          </a:xfrm>
          <a:prstGeom prst="rect">
            <a:avLst/>
          </a:pr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ΕΠΙΤΕΥΓΜΑΤΑ</a:t>
            </a:r>
          </a:p>
          <a:p>
            <a:pPr algn="ctr"/>
            <a:r>
              <a:rPr lang="el-GR" sz="1400" b="1" dirty="0" smtClean="0">
                <a:solidFill>
                  <a:schemeClr val="bg1"/>
                </a:solidFill>
              </a:rPr>
              <a:t>(ενδογενής παράγοντας)</a:t>
            </a:r>
            <a:endParaRPr lang="el-GR" sz="1400" b="1" dirty="0">
              <a:solidFill>
                <a:schemeClr val="bg1"/>
              </a:solidFill>
            </a:endParaRPr>
          </a:p>
        </p:txBody>
      </p:sp>
      <p:graphicFrame>
        <p:nvGraphicFramePr>
          <p:cNvPr id="34" name="Table 33"/>
          <p:cNvGraphicFramePr>
            <a:graphicFrameLocks noGrp="1"/>
          </p:cNvGraphicFramePr>
          <p:nvPr/>
        </p:nvGraphicFramePr>
        <p:xfrm>
          <a:off x="6300192" y="1988840"/>
          <a:ext cx="2448274" cy="2992120"/>
        </p:xfrm>
        <a:graphic>
          <a:graphicData uri="http://schemas.openxmlformats.org/drawingml/2006/table">
            <a:tbl>
              <a:tblPr firstRow="1" bandRow="1">
                <a:tableStyleId>{F5AB1C69-6EDB-4FF4-983F-18BD219EF322}</a:tableStyleId>
              </a:tblPr>
              <a:tblGrid>
                <a:gridCol w="1368152"/>
                <a:gridCol w="1080122"/>
              </a:tblGrid>
              <a:tr h="370840">
                <a:tc>
                  <a:txBody>
                    <a:bodyPr/>
                    <a:lstStyle/>
                    <a:p>
                      <a:pPr algn="ctr"/>
                      <a:r>
                        <a:rPr lang="el-GR" sz="1400" dirty="0" smtClean="0"/>
                        <a:t>Δήλωση</a:t>
                      </a:r>
                      <a:endParaRPr lang="el-GR" sz="1400" dirty="0"/>
                    </a:p>
                  </a:txBody>
                  <a:tcPr/>
                </a:tc>
                <a:tc>
                  <a:txBody>
                    <a:bodyPr/>
                    <a:lstStyle/>
                    <a:p>
                      <a:pPr algn="ctr"/>
                      <a:r>
                        <a:rPr lang="en-US" sz="1400" dirty="0" smtClean="0"/>
                        <a:t>Mean</a:t>
                      </a:r>
                      <a:r>
                        <a:rPr lang="en-US" sz="1400" baseline="0" dirty="0" smtClean="0"/>
                        <a:t> (SD)</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Σεβασμός προς το άτομό μου</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aseline="0" dirty="0" smtClean="0"/>
                        <a:t>3,6 </a:t>
                      </a:r>
                      <a:r>
                        <a:rPr lang="el-GR" sz="1400" dirty="0" smtClean="0"/>
                        <a:t>(0,67)</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Αίσθηση ότι η δουλειά</a:t>
                      </a:r>
                      <a:r>
                        <a:rPr lang="el-GR" sz="1400" baseline="0" dirty="0" smtClean="0"/>
                        <a:t> μου είναι σημαντική</a:t>
                      </a: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3,3 (0,56)</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Η δουλειά που κάνω είναι πηγή υπερηφάνειας</a:t>
                      </a:r>
                      <a:r>
                        <a:rPr lang="el-GR" sz="1400" baseline="0" dirty="0" smtClean="0"/>
                        <a:t> και τυγχάνει σεβασμού από τους άλλου</a:t>
                      </a:r>
                      <a:endParaRPr lang="el-GR" sz="1400" dirty="0" smtClean="0"/>
                    </a:p>
                  </a:txBody>
                  <a:tcPr/>
                </a:tc>
                <a:tc>
                  <a:txBody>
                    <a:bodyPr/>
                    <a:lstStyle/>
                    <a:p>
                      <a:pPr algn="ctr"/>
                      <a:r>
                        <a:rPr lang="el-GR" sz="1400" dirty="0" smtClean="0"/>
                        <a:t>3,2 (0,59)</a:t>
                      </a:r>
                      <a:endParaRPr lang="el-GR" sz="1400" dirty="0"/>
                    </a:p>
                  </a:txBody>
                  <a:tcPr/>
                </a:tc>
              </a:tr>
            </a:tbl>
          </a:graphicData>
        </a:graphic>
      </p:graphicFrame>
      <p:sp>
        <p:nvSpPr>
          <p:cNvPr id="35" name="Rectangle 34"/>
          <p:cNvSpPr/>
          <p:nvPr/>
        </p:nvSpPr>
        <p:spPr>
          <a:xfrm>
            <a:off x="6300192" y="5013176"/>
            <a:ext cx="2448272" cy="648072"/>
          </a:xfrm>
          <a:prstGeom prst="rect">
            <a:avLst/>
          </a:pr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Γενικότερη μέση βαθμολογία: 3,4 (0,40) –Μέτριος βαθμός παρακίνησης</a:t>
            </a:r>
            <a:endParaRPr lang="el-GR" sz="1400" b="1" dirty="0">
              <a:solidFill>
                <a:schemeClr val="bg1"/>
              </a:solidFill>
            </a:endParaRPr>
          </a:p>
        </p:txBody>
      </p:sp>
      <p:sp>
        <p:nvSpPr>
          <p:cNvPr id="18" name="Rectangle 17"/>
          <p:cNvSpPr/>
          <p:nvPr/>
        </p:nvSpPr>
        <p:spPr>
          <a:xfrm>
            <a:off x="179512" y="3068960"/>
            <a:ext cx="2592288" cy="244827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Rectangle 18"/>
          <p:cNvSpPr/>
          <p:nvPr/>
        </p:nvSpPr>
        <p:spPr>
          <a:xfrm>
            <a:off x="6300192" y="2348880"/>
            <a:ext cx="2448272" cy="576064"/>
          </a:xfrm>
          <a:prstGeom prst="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Rectangle 19"/>
          <p:cNvSpPr/>
          <p:nvPr/>
        </p:nvSpPr>
        <p:spPr>
          <a:xfrm>
            <a:off x="2843808" y="2348880"/>
            <a:ext cx="3384376" cy="720080"/>
          </a:xfrm>
          <a:prstGeom prst="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Title 1"/>
          <p:cNvSpPr txBox="1">
            <a:spLocks/>
          </p:cNvSpPr>
          <p:nvPr/>
        </p:nvSpPr>
        <p:spPr>
          <a:xfrm>
            <a:off x="0" y="0"/>
            <a:ext cx="9144000" cy="778098"/>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ＭＳ Ｐゴシック" pitchFamily="34" charset="-128"/>
                <a:cs typeface="+mj-cs"/>
              </a:rPr>
              <a:t>ΜΕΛΕΤΗ ΠΕΡΙΠΤΩΣΗΣ 2 – ΔΗΜΟΣΙΟ Γ.Ν.</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30" name="Rectangle 29"/>
          <p:cNvSpPr/>
          <p:nvPr/>
        </p:nvSpPr>
        <p:spPr>
          <a:xfrm>
            <a:off x="323528" y="1412776"/>
            <a:ext cx="8424936" cy="576064"/>
          </a:xfrm>
          <a:prstGeom prst="rect">
            <a:avLst/>
          </a:prstGeom>
          <a:solidFill>
            <a:schemeClr val="accent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ΧΑΡΑΚΤΗΡΙΣΤΙΚΑ ΕΡΓΑΣΙΑΣ</a:t>
            </a:r>
          </a:p>
          <a:p>
            <a:pPr algn="ctr"/>
            <a:r>
              <a:rPr lang="el-GR" sz="1400" b="1" dirty="0" smtClean="0">
                <a:solidFill>
                  <a:schemeClr val="bg1"/>
                </a:solidFill>
              </a:rPr>
              <a:t>(ενδογενής παράγοντας)</a:t>
            </a:r>
            <a:endParaRPr lang="el-GR" sz="1400" b="1" dirty="0">
              <a:solidFill>
                <a:schemeClr val="bg1"/>
              </a:solidFill>
            </a:endParaRPr>
          </a:p>
        </p:txBody>
      </p:sp>
      <p:graphicFrame>
        <p:nvGraphicFramePr>
          <p:cNvPr id="31" name="Table 30"/>
          <p:cNvGraphicFramePr>
            <a:graphicFrameLocks noGrp="1"/>
          </p:cNvGraphicFramePr>
          <p:nvPr/>
        </p:nvGraphicFramePr>
        <p:xfrm>
          <a:off x="323528" y="1988840"/>
          <a:ext cx="8424936" cy="3408680"/>
        </p:xfrm>
        <a:graphic>
          <a:graphicData uri="http://schemas.openxmlformats.org/drawingml/2006/table">
            <a:tbl>
              <a:tblPr firstRow="1" bandRow="1">
                <a:tableStyleId>{00A15C55-8517-42AA-B614-E9B94910E393}</a:tableStyleId>
              </a:tblPr>
              <a:tblGrid>
                <a:gridCol w="4708049"/>
                <a:gridCol w="3716887"/>
              </a:tblGrid>
              <a:tr h="370840">
                <a:tc>
                  <a:txBody>
                    <a:bodyPr/>
                    <a:lstStyle/>
                    <a:p>
                      <a:pPr algn="ctr"/>
                      <a:r>
                        <a:rPr lang="el-GR" sz="1400" dirty="0" smtClean="0"/>
                        <a:t>Δήλωση</a:t>
                      </a:r>
                      <a:endParaRPr lang="el-GR" sz="1400" dirty="0"/>
                    </a:p>
                  </a:txBody>
                  <a:tcPr/>
                </a:tc>
                <a:tc>
                  <a:txBody>
                    <a:bodyPr/>
                    <a:lstStyle/>
                    <a:p>
                      <a:pPr algn="ctr"/>
                      <a:r>
                        <a:rPr lang="en-US" sz="1400" dirty="0" smtClean="0"/>
                        <a:t>Mean</a:t>
                      </a:r>
                      <a:r>
                        <a:rPr lang="en-US" sz="1400" baseline="0" dirty="0" smtClean="0"/>
                        <a:t> (SD)</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Συμμετοχή του</a:t>
                      </a:r>
                      <a:r>
                        <a:rPr lang="el-GR" sz="1400" baseline="0" dirty="0" smtClean="0"/>
                        <a:t> προσωπικού στις σημαντικές αποφάσεις</a:t>
                      </a: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3,4 (0,61)</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Ευκαιρίες να χρησιμοποιήσω τη δημιουργικότητα και τη φαντασία μου στη δουλειά μου</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3,3 (0,60)</a:t>
                      </a:r>
                    </a:p>
                    <a:p>
                      <a:pPr algn="ctr"/>
                      <a:endParaRPr lang="el-GR" sz="1400" dirty="0"/>
                    </a:p>
                  </a:txBody>
                  <a:tcPr/>
                </a:tc>
              </a:tr>
              <a:tr h="370840">
                <a:tc>
                  <a:txBody>
                    <a:bodyPr/>
                    <a:lstStyle/>
                    <a:p>
                      <a:pPr algn="ctr"/>
                      <a:r>
                        <a:rPr lang="el-GR" sz="1400" dirty="0" smtClean="0"/>
                        <a:t>Συμμετοχή στη λήψη αποφάσεων σχετικά</a:t>
                      </a:r>
                      <a:r>
                        <a:rPr lang="el-GR" sz="1400" baseline="0" dirty="0" smtClean="0"/>
                        <a:t> με αλλαγές που γίνονται και επηρεάζουν την εργασιακή μου δραστηριότητα</a:t>
                      </a:r>
                      <a:endParaRPr lang="el-GR" sz="1400" dirty="0"/>
                    </a:p>
                  </a:txBody>
                  <a:tcPr/>
                </a:tc>
                <a:tc>
                  <a:txBody>
                    <a:bodyPr/>
                    <a:lstStyle/>
                    <a:p>
                      <a:pPr algn="ctr"/>
                      <a:r>
                        <a:rPr lang="el-GR" sz="1400" dirty="0" smtClean="0"/>
                        <a:t>3,3 (0,60)</a:t>
                      </a:r>
                      <a:endParaRPr lang="el-GR" sz="1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Ευκαιρίες να χρησιμοποιήσω τις ικανότητές μου</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3,2 (0,50)</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dirty="0" smtClean="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Σαφώς προγραμματισμένοι</a:t>
                      </a:r>
                      <a:r>
                        <a:rPr lang="el-GR" sz="1400" baseline="0" dirty="0" smtClean="0"/>
                        <a:t> στόχοι και καθήκοντα</a:t>
                      </a:r>
                      <a:endParaRPr lang="el-GR"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3,1 (0,63)</a:t>
                      </a:r>
                    </a:p>
                  </a:txBody>
                  <a:tcPr/>
                </a:tc>
              </a:tr>
              <a:tr h="370840">
                <a:tc>
                  <a:txBody>
                    <a:bodyPr/>
                    <a:lstStyle/>
                    <a:p>
                      <a:pPr algn="ctr"/>
                      <a:r>
                        <a:rPr lang="el-GR" sz="1400" dirty="0" smtClean="0"/>
                        <a:t>Ευκαιρίες</a:t>
                      </a:r>
                      <a:r>
                        <a:rPr lang="el-GR" sz="1400" baseline="0" dirty="0" smtClean="0"/>
                        <a:t> για επιτυχίες και υλοποίηση σημαντικών στόχων</a:t>
                      </a:r>
                      <a:endParaRPr lang="el-GR" sz="1400" dirty="0"/>
                    </a:p>
                  </a:txBody>
                  <a:tcPr/>
                </a:tc>
                <a:tc>
                  <a:txBody>
                    <a:bodyPr/>
                    <a:lstStyle/>
                    <a:p>
                      <a:pPr algn="ctr"/>
                      <a:r>
                        <a:rPr lang="el-GR" sz="1400" dirty="0" smtClean="0"/>
                        <a:t>3,1 (0,51)</a:t>
                      </a:r>
                      <a:endParaRPr lang="el-GR" sz="1400" dirty="0"/>
                    </a:p>
                  </a:txBody>
                  <a:tcPr/>
                </a:tc>
              </a:tr>
              <a:tr h="370840">
                <a:tc>
                  <a:txBody>
                    <a:bodyPr/>
                    <a:lstStyle/>
                    <a:p>
                      <a:pPr algn="ctr"/>
                      <a:r>
                        <a:rPr lang="el-GR" sz="1400" dirty="0" smtClean="0"/>
                        <a:t>Εξουσία</a:t>
                      </a:r>
                      <a:r>
                        <a:rPr lang="el-GR" sz="1400" baseline="0" dirty="0" smtClean="0"/>
                        <a:t> που απορρέει από την θέση εργασίας που κατέχω</a:t>
                      </a:r>
                      <a:endParaRPr lang="el-GR" sz="1400" dirty="0"/>
                    </a:p>
                  </a:txBody>
                  <a:tcPr/>
                </a:tc>
                <a:tc>
                  <a:txBody>
                    <a:bodyPr/>
                    <a:lstStyle/>
                    <a:p>
                      <a:pPr algn="ctr"/>
                      <a:r>
                        <a:rPr lang="el-GR" sz="1400" dirty="0" smtClean="0"/>
                        <a:t>3,0 (0,97)</a:t>
                      </a:r>
                      <a:endParaRPr lang="el-GR" sz="1400" dirty="0"/>
                    </a:p>
                  </a:txBody>
                  <a:tcPr/>
                </a:tc>
              </a:tr>
            </a:tbl>
          </a:graphicData>
        </a:graphic>
      </p:graphicFrame>
      <p:sp>
        <p:nvSpPr>
          <p:cNvPr id="32" name="Rectangle 31"/>
          <p:cNvSpPr/>
          <p:nvPr/>
        </p:nvSpPr>
        <p:spPr>
          <a:xfrm>
            <a:off x="323528" y="5301208"/>
            <a:ext cx="8424936" cy="504056"/>
          </a:xfrm>
          <a:prstGeom prst="rect">
            <a:avLst/>
          </a:prstGeom>
          <a:solidFill>
            <a:schemeClr val="accent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Γενικότερη μέση βαθμολογία: 3,2 (0,95) – Μέτριος βαθμός παρακίνησης </a:t>
            </a:r>
            <a:endParaRPr lang="el-GR" sz="1400" b="1" dirty="0">
              <a:solidFill>
                <a:schemeClr val="bg1"/>
              </a:solidFill>
            </a:endParaRPr>
          </a:p>
        </p:txBody>
      </p:sp>
      <p:sp>
        <p:nvSpPr>
          <p:cNvPr id="15" name="TextBox 14"/>
          <p:cNvSpPr txBox="1">
            <a:spLocks noChangeArrowheads="1"/>
          </p:cNvSpPr>
          <p:nvPr/>
        </p:nvSpPr>
        <p:spPr bwMode="auto">
          <a:xfrm>
            <a:off x="323528" y="836712"/>
            <a:ext cx="8352928" cy="369332"/>
          </a:xfrm>
          <a:prstGeom prst="rect">
            <a:avLst/>
          </a:prstGeom>
          <a:solidFill>
            <a:schemeClr val="accent1">
              <a:lumMod val="20000"/>
              <a:lumOff val="80000"/>
            </a:schemeClr>
          </a:solidFill>
          <a:ln w="9525">
            <a:solidFill>
              <a:schemeClr val="accent1"/>
            </a:solidFill>
            <a:miter lim="800000"/>
            <a:headEnd/>
            <a:tailEnd/>
          </a:ln>
        </p:spPr>
        <p:txBody>
          <a:bodyPr wrap="square">
            <a:spAutoFit/>
          </a:bodyPr>
          <a:lstStyle/>
          <a:p>
            <a:pPr algn="ctr"/>
            <a:r>
              <a:rPr lang="el-GR" b="1" dirty="0" smtClean="0">
                <a:solidFill>
                  <a:schemeClr val="accent1"/>
                </a:solidFill>
                <a:latin typeface="Calibri" pitchFamily="34" charset="0"/>
              </a:rPr>
              <a:t>ΑΠΟΤΕΛΕΣΜΑΤΑ ΕΜΠΕΙΡΙΚΗΣ ΜΕΛΕΤΗΣ</a:t>
            </a:r>
            <a:endParaRPr lang="en-US" b="1" dirty="0">
              <a:solidFill>
                <a:schemeClr val="accent1"/>
              </a:solidFill>
              <a:latin typeface="Calibri" pitchFamily="34" charset="0"/>
            </a:endParaRPr>
          </a:p>
        </p:txBody>
      </p:sp>
      <p:sp>
        <p:nvSpPr>
          <p:cNvPr id="12" name="Rectangle 11"/>
          <p:cNvSpPr/>
          <p:nvPr/>
        </p:nvSpPr>
        <p:spPr>
          <a:xfrm>
            <a:off x="323528" y="2348880"/>
            <a:ext cx="8424936" cy="360040"/>
          </a:xfrm>
          <a:prstGeom prst="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p:cNvSpPr txBox="1">
            <a:spLocks/>
          </p:cNvSpPr>
          <p:nvPr/>
        </p:nvSpPr>
        <p:spPr>
          <a:xfrm>
            <a:off x="0" y="0"/>
            <a:ext cx="9144000" cy="778098"/>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ＭＳ Ｐゴシック" pitchFamily="34" charset="-128"/>
                <a:cs typeface="+mj-cs"/>
              </a:rPr>
              <a:t>ΜΕΛΕΤΗ ΠΕΡΙΠΤΩΣΗΣ 2 – ΔΗΜΟΣΙΟ Γ.Ν.</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10" name="Rounded Rectangle 9"/>
          <p:cNvSpPr/>
          <p:nvPr/>
        </p:nvSpPr>
        <p:spPr>
          <a:xfrm>
            <a:off x="323528" y="1196752"/>
            <a:ext cx="8568952" cy="79208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bg1"/>
                </a:solidFill>
              </a:rPr>
              <a:t> </a:t>
            </a:r>
            <a:r>
              <a:rPr lang="el-GR" sz="1600" b="1" dirty="0" smtClean="0"/>
              <a:t> Συνολικά, οι παράγοντες που παρακινούν περισσότερο το προσωπικό είναι  τα </a:t>
            </a:r>
            <a:r>
              <a:rPr lang="el-GR" sz="1600" b="1" u="sng" dirty="0" smtClean="0"/>
              <a:t>Επιτεύγματα</a:t>
            </a:r>
            <a:r>
              <a:rPr lang="el-GR" sz="1600" b="1" dirty="0" smtClean="0"/>
              <a:t> και οι </a:t>
            </a:r>
            <a:r>
              <a:rPr lang="el-GR" sz="1600" b="1" u="sng" dirty="0" smtClean="0"/>
              <a:t>Συνάδελφοι</a:t>
            </a:r>
            <a:r>
              <a:rPr lang="el-GR" sz="1600" b="1" dirty="0" smtClean="0"/>
              <a:t>, ενώ οι αμοιβές αποτελούν τον λιγότερο σημαντικό παράγοντα παρακίνησης. </a:t>
            </a:r>
          </a:p>
        </p:txBody>
      </p:sp>
      <p:sp>
        <p:nvSpPr>
          <p:cNvPr id="17" name="Rounded Rectangle 16"/>
          <p:cNvSpPr/>
          <p:nvPr/>
        </p:nvSpPr>
        <p:spPr>
          <a:xfrm>
            <a:off x="323528" y="2132856"/>
            <a:ext cx="8568952" cy="1368152"/>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Ιατροί  &amp; Νοσηλευτές– σημαντικότεροι παράγοντες παρακίνησης είναι ο σεβασμός και η εκτίμηση από τους ανωτέρους.</a:t>
            </a:r>
          </a:p>
          <a:p>
            <a:pPr algn="ctr"/>
            <a:r>
              <a:rPr lang="el-GR" sz="1600" b="1" dirty="0" smtClean="0"/>
              <a:t>Διοικητικό προσωπικό – σημαντικότερος παράγοντας παρακίνησης αποδείχθηκε ότι είναι ο σεβασμός. Οι αποδοχές και οι ασφαλιστικές παροχές ήταν περισσότερο σημαντικές γι’ αυτούς απ’ ότι για ιατρούς και νοσηλευτές</a:t>
            </a:r>
          </a:p>
        </p:txBody>
      </p:sp>
      <p:sp>
        <p:nvSpPr>
          <p:cNvPr id="18" name="Rounded Rectangle 17"/>
          <p:cNvSpPr/>
          <p:nvPr/>
        </p:nvSpPr>
        <p:spPr>
          <a:xfrm>
            <a:off x="323528" y="4437112"/>
            <a:ext cx="8568952" cy="792088"/>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Όσον αφορά στο φύλο, στην ηλικία των εργαζομένων και στη θέση ευθύνης των ιατρών δεν παρατηρήθηκαν στατιστικά σημαντικές διαφορές σε κανέναν από τους παράγοντες παρακίνησης. </a:t>
            </a:r>
          </a:p>
        </p:txBody>
      </p:sp>
      <p:sp>
        <p:nvSpPr>
          <p:cNvPr id="19" name="Rounded Rectangle 18"/>
          <p:cNvSpPr/>
          <p:nvPr/>
        </p:nvSpPr>
        <p:spPr>
          <a:xfrm>
            <a:off x="323528" y="3645024"/>
            <a:ext cx="8568952" cy="648072"/>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Υψηλότερο μορφωτικό επίπεδο σχετίζεται με μεγαλύτερη παρακίνηση μέσω των παραγόντων των Συναδέλφων και των Χαρακτηριστικών εργασίας.</a:t>
            </a:r>
          </a:p>
        </p:txBody>
      </p:sp>
      <p:sp>
        <p:nvSpPr>
          <p:cNvPr id="23" name="Title 1"/>
          <p:cNvSpPr txBox="1">
            <a:spLocks/>
          </p:cNvSpPr>
          <p:nvPr/>
        </p:nvSpPr>
        <p:spPr>
          <a:xfrm>
            <a:off x="0" y="202630"/>
            <a:ext cx="9144000" cy="778098"/>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ＭＳ Ｐゴシック" pitchFamily="34" charset="-128"/>
                <a:cs typeface="+mj-cs"/>
              </a:rPr>
              <a:t>ΜΕΛΕΤΗ ΠΕΡΙΠΤΩΣΗΣ 2 – ΔΗΜΟΣΙΟ Γ.Ν.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9" name="Content Placeholder 2"/>
          <p:cNvSpPr>
            <a:spLocks noGrp="1"/>
          </p:cNvSpPr>
          <p:nvPr>
            <p:ph idx="1"/>
          </p:nvPr>
        </p:nvSpPr>
        <p:spPr>
          <a:xfrm>
            <a:off x="285720" y="0"/>
            <a:ext cx="8215370" cy="1444721"/>
          </a:xfrm>
        </p:spPr>
        <p:txBody>
          <a:bodyPr>
            <a:normAutofit fontScale="92500" lnSpcReduction="10000"/>
          </a:bodyPr>
          <a:lstStyle/>
          <a:p>
            <a:pPr algn="ctr"/>
            <a:endParaRPr lang="en-US" i="1" dirty="0" smtClean="0"/>
          </a:p>
          <a:p>
            <a:pPr algn="ctr">
              <a:buNone/>
            </a:pPr>
            <a:r>
              <a:rPr lang="el-GR" b="1" i="1" dirty="0" smtClean="0">
                <a:solidFill>
                  <a:srgbClr val="FF0000"/>
                </a:solidFill>
              </a:rPr>
              <a:t>ΓΙΑΤΙ ΜΕΛΕΤΑΜΕ ΤΗΝ ΠΑΡΑΚΙΝΗΣΗ ΣΤΟΝ ΚΛΑΔΟ ΤΗΣ ΥΓΕΙΑΣ;</a:t>
            </a:r>
            <a:endParaRPr lang="el-GR" b="1" i="1" dirty="0">
              <a:solidFill>
                <a:srgbClr val="FF0000"/>
              </a:solidFill>
            </a:endParaRPr>
          </a:p>
        </p:txBody>
      </p:sp>
      <p:pic>
        <p:nvPicPr>
          <p:cNvPr id="6" name="Picture 2"/>
          <p:cNvPicPr>
            <a:picLocks noChangeAspect="1" noChangeArrowheads="1"/>
          </p:cNvPicPr>
          <p:nvPr/>
        </p:nvPicPr>
        <p:blipFill>
          <a:blip r:embed="rId3" cstate="print"/>
          <a:srcRect/>
          <a:stretch>
            <a:fillRect/>
          </a:stretch>
        </p:blipFill>
        <p:spPr bwMode="auto">
          <a:xfrm>
            <a:off x="1643042" y="1428736"/>
            <a:ext cx="5572164" cy="2319201"/>
          </a:xfrm>
          <a:prstGeom prst="rect">
            <a:avLst/>
          </a:prstGeom>
          <a:noFill/>
          <a:ln w="9525">
            <a:noFill/>
            <a:miter lim="800000"/>
            <a:headEnd/>
            <a:tailEnd/>
          </a:ln>
          <a:effectLst/>
        </p:spPr>
      </p:pic>
      <p:sp>
        <p:nvSpPr>
          <p:cNvPr id="7" name="Content Placeholder 2"/>
          <p:cNvSpPr txBox="1">
            <a:spLocks/>
          </p:cNvSpPr>
          <p:nvPr/>
        </p:nvSpPr>
        <p:spPr>
          <a:xfrm>
            <a:off x="571472" y="3786190"/>
            <a:ext cx="8143932" cy="257176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600" dirty="0" smtClean="0"/>
              <a:t>Παραγωγικότητα – κόστος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600" dirty="0" smtClean="0"/>
              <a:t>Αδικαιολόγητη αποχή από την εργασία (</a:t>
            </a:r>
            <a:r>
              <a:rPr lang="en-US" sz="2600" dirty="0" smtClean="0"/>
              <a:t>“Italian-jacket system”!)</a:t>
            </a:r>
            <a:r>
              <a:rPr lang="el-GR" sz="26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Ποιότητα παραγόμενου έργου</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600" dirty="0" smtClean="0"/>
              <a:t>Ασφάλεια ασθενών</a:t>
            </a:r>
            <a:r>
              <a:rPr lang="en-US" sz="2600" dirty="0" smtClean="0"/>
              <a:t> (</a:t>
            </a:r>
            <a:r>
              <a:rPr lang="el-GR" sz="2600" dirty="0" smtClean="0"/>
              <a:t>και εργαζομένων)</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600" dirty="0" smtClean="0"/>
              <a:t>Εργαζόμενοι στους οποίους επενδύσαμε φεύγουν από τον οργανισμό</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600" dirty="0" smtClean="0"/>
              <a:t>Φήμη του οργανισμού</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2362274"/>
          </a:xfrm>
        </p:spPr>
        <p:txBody>
          <a:bodyPr>
            <a:normAutofit/>
          </a:bodyPr>
          <a:lstStyle/>
          <a:p>
            <a:pPr eaLnBrk="1" hangingPunct="1"/>
            <a:r>
              <a:rPr lang="el-GR" sz="2800" dirty="0" smtClean="0">
                <a:ea typeface="ＭＳ Ｐゴシック" pitchFamily="34" charset="-128"/>
              </a:rPr>
              <a:t>ΜΕΛΕΤΗ ΠΕΡΙΠΤΩΣΗΣ 3</a:t>
            </a:r>
            <a:r>
              <a:rPr lang="en-US" sz="2800" dirty="0" smtClean="0">
                <a:ea typeface="ＭＳ Ｐゴシック" pitchFamily="34" charset="-128"/>
              </a:rPr>
              <a:t>: </a:t>
            </a:r>
            <a:r>
              <a:rPr lang="el-GR" sz="2800" dirty="0" smtClean="0">
                <a:ea typeface="ＭＳ Ｐゴシック" pitchFamily="34" charset="-128"/>
              </a:rPr>
              <a:t>ΔΙΕΡΕΥΝΗΣΗ ΚΑΙ ΕΚΤΙΜΗΣΗ ΤΩΝ ΠΑΡΑΓΟΝΤΩΝ ΠΑΡΑΚΙΝΗΣΗΣ ΤΩΝ ΕΡΓΑΖΟΜΕΝΩΝ ΕΝΟΣ ΙΔΙΩΤΙΚΟΥ ΝΟΣΟΚΟΜΕΙΟΥ – </a:t>
            </a:r>
            <a:r>
              <a:rPr lang="en-US" sz="2800" dirty="0" smtClean="0">
                <a:ea typeface="ＭＳ Ｐゴシック" pitchFamily="34" charset="-128"/>
              </a:rPr>
              <a:t/>
            </a:r>
            <a:br>
              <a:rPr lang="en-US" sz="2800" dirty="0" smtClean="0">
                <a:ea typeface="ＭＳ Ｐゴシック" pitchFamily="34" charset="-128"/>
              </a:rPr>
            </a:br>
            <a:r>
              <a:rPr lang="en-US" sz="2800" dirty="0" smtClean="0">
                <a:ea typeface="ＭＳ Ｐゴシック" pitchFamily="34" charset="-128"/>
              </a:rPr>
              <a:t>MEDITERRANEO HOSPITAL</a:t>
            </a:r>
            <a:r>
              <a:rPr lang="el-GR" sz="2800" dirty="0" smtClean="0">
                <a:ea typeface="ＭＳ Ｐゴシック" pitchFamily="34" charset="-128"/>
              </a:rPr>
              <a:t/>
            </a:r>
            <a:br>
              <a:rPr lang="el-GR" sz="2800" dirty="0" smtClean="0">
                <a:ea typeface="ＭＳ Ｐゴシック" pitchFamily="34" charset="-128"/>
              </a:rPr>
            </a:br>
            <a:r>
              <a:rPr lang="el-GR" sz="1600" dirty="0" smtClean="0">
                <a:ea typeface="ＭＳ Ｐゴシック" pitchFamily="34" charset="-128"/>
              </a:rPr>
              <a:t>(Νικολάου Γεώργιος. 2015. Διπλωματική Εργασία, Πρόγραμμα Σπουδών: Διοίκηση Μονάδων Υγείας. Ελληνικό Ανοικτό Πανεπιστήμιο, Σχολή Κοινωνικών Επιστημών.)</a:t>
            </a:r>
            <a:endParaRPr lang="el-GR" sz="2400" dirty="0" smtClean="0">
              <a:ea typeface="ＭＳ Ｐゴシック" pitchFamily="34" charset="-128"/>
            </a:endParaRPr>
          </a:p>
        </p:txBody>
      </p:sp>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8" name="TextBox 7"/>
          <p:cNvSpPr txBox="1">
            <a:spLocks noChangeArrowheads="1"/>
          </p:cNvSpPr>
          <p:nvPr/>
        </p:nvSpPr>
        <p:spPr bwMode="auto">
          <a:xfrm>
            <a:off x="827584" y="2924944"/>
            <a:ext cx="7559675" cy="1754326"/>
          </a:xfrm>
          <a:prstGeom prst="rect">
            <a:avLst/>
          </a:prstGeom>
          <a:noFill/>
          <a:ln w="9525">
            <a:noFill/>
            <a:miter lim="800000"/>
            <a:headEnd/>
            <a:tailEnd/>
          </a:ln>
        </p:spPr>
        <p:txBody>
          <a:bodyPr>
            <a:spAutoFit/>
          </a:bodyPr>
          <a:lstStyle/>
          <a:p>
            <a:r>
              <a:rPr lang="el-GR" u="sng" dirty="0" smtClean="0">
                <a:latin typeface="Calibri" pitchFamily="34" charset="0"/>
              </a:rPr>
              <a:t>Σκοπός</a:t>
            </a:r>
            <a:r>
              <a:rPr lang="el-GR" dirty="0" smtClean="0">
                <a:latin typeface="Calibri" pitchFamily="34" charset="0"/>
              </a:rPr>
              <a:t>: διερεύνηση παραγόντων παρακίνησης του ιατρικού, νοσηλευτικού και διοικητικού προσωπικού ενός ιδιωτικού </a:t>
            </a:r>
            <a:r>
              <a:rPr lang="el-GR" dirty="0" err="1" smtClean="0">
                <a:latin typeface="Calibri" pitchFamily="34" charset="0"/>
              </a:rPr>
              <a:t>νοσκομείου</a:t>
            </a:r>
            <a:r>
              <a:rPr lang="el-GR" dirty="0" smtClean="0">
                <a:latin typeface="Calibri" pitchFamily="34" charset="0"/>
              </a:rPr>
              <a:t>. </a:t>
            </a:r>
          </a:p>
          <a:p>
            <a:endParaRPr lang="el-GR" dirty="0" smtClean="0">
              <a:latin typeface="Calibri" pitchFamily="34" charset="0"/>
            </a:endParaRPr>
          </a:p>
          <a:p>
            <a:r>
              <a:rPr lang="el-GR" u="sng" dirty="0" smtClean="0">
                <a:latin typeface="Calibri" pitchFamily="34" charset="0"/>
              </a:rPr>
              <a:t>Μέθοδος</a:t>
            </a:r>
            <a:r>
              <a:rPr lang="el-GR" dirty="0" smtClean="0">
                <a:latin typeface="Calibri" pitchFamily="34" charset="0"/>
              </a:rPr>
              <a:t>: Διανομή ερωτηματολόγιου παρακίνησης εργαζομένων στο χώρο της υγείας. Συνολικά συμμετείχαν  188 εργαζόμενοι: 34 (18,1%) ιατροί, 92 (48,9%) νοσηλευτές, 62 (33%) διοικητικοί υπάλληλοι.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3"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8" name="TextBox 7"/>
          <p:cNvSpPr txBox="1">
            <a:spLocks noChangeArrowheads="1"/>
          </p:cNvSpPr>
          <p:nvPr/>
        </p:nvSpPr>
        <p:spPr bwMode="auto">
          <a:xfrm>
            <a:off x="323528" y="836712"/>
            <a:ext cx="8352928" cy="369332"/>
          </a:xfrm>
          <a:prstGeom prst="rect">
            <a:avLst/>
          </a:prstGeom>
          <a:solidFill>
            <a:schemeClr val="accent1">
              <a:lumMod val="20000"/>
              <a:lumOff val="80000"/>
            </a:schemeClr>
          </a:solidFill>
          <a:ln w="9525">
            <a:solidFill>
              <a:schemeClr val="accent1"/>
            </a:solidFill>
            <a:miter lim="800000"/>
            <a:headEnd/>
            <a:tailEnd/>
          </a:ln>
        </p:spPr>
        <p:txBody>
          <a:bodyPr wrap="square">
            <a:spAutoFit/>
          </a:bodyPr>
          <a:lstStyle/>
          <a:p>
            <a:pPr algn="ctr"/>
            <a:r>
              <a:rPr lang="el-GR" b="1" dirty="0" smtClean="0">
                <a:solidFill>
                  <a:schemeClr val="accent1"/>
                </a:solidFill>
                <a:latin typeface="Calibri" pitchFamily="34" charset="0"/>
              </a:rPr>
              <a:t>ΑΠΟΤΕΛΕΣΜΑΤΑ ΕΜΠΕΙΡΙΚΗΣ ΜΕΛΕΤΗΣ</a:t>
            </a:r>
            <a:endParaRPr lang="en-US" b="1" dirty="0">
              <a:solidFill>
                <a:schemeClr val="accent1"/>
              </a:solidFill>
              <a:latin typeface="Calibri" pitchFamily="34" charset="0"/>
            </a:endParaRPr>
          </a:p>
        </p:txBody>
      </p:sp>
      <p:sp>
        <p:nvSpPr>
          <p:cNvPr id="23" name="Rectangle 22"/>
          <p:cNvSpPr/>
          <p:nvPr/>
        </p:nvSpPr>
        <p:spPr>
          <a:xfrm>
            <a:off x="755576" y="1772816"/>
            <a:ext cx="2448272" cy="576064"/>
          </a:xfrm>
          <a:prstGeom prst="rect">
            <a:avLst/>
          </a:prstGeom>
          <a:solidFill>
            <a:schemeClr val="accent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ΑΜΟΙΒΕΣ</a:t>
            </a:r>
          </a:p>
          <a:p>
            <a:pPr algn="ctr"/>
            <a:r>
              <a:rPr lang="el-GR" sz="1400" b="1" dirty="0" smtClean="0">
                <a:solidFill>
                  <a:schemeClr val="bg1"/>
                </a:solidFill>
              </a:rPr>
              <a:t>(εξωγενής παράγοντας)</a:t>
            </a:r>
            <a:endParaRPr lang="el-GR" sz="1400" b="1" dirty="0">
              <a:solidFill>
                <a:schemeClr val="bg1"/>
              </a:solidFill>
            </a:endParaRPr>
          </a:p>
        </p:txBody>
      </p:sp>
      <p:sp>
        <p:nvSpPr>
          <p:cNvPr id="29" name="Rectangle 28"/>
          <p:cNvSpPr/>
          <p:nvPr/>
        </p:nvSpPr>
        <p:spPr>
          <a:xfrm>
            <a:off x="4139952" y="1556792"/>
            <a:ext cx="3816424" cy="936104"/>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accent2"/>
                </a:solidFill>
              </a:rPr>
              <a:t>Γενικότερη μέση βαθμολογία: 3,71 (0,80) – Υψηλός βαθμός παρακίνησης </a:t>
            </a:r>
            <a:endParaRPr lang="el-GR" sz="1600" b="1" dirty="0">
              <a:solidFill>
                <a:schemeClr val="accent2"/>
              </a:solidFill>
            </a:endParaRPr>
          </a:p>
        </p:txBody>
      </p:sp>
      <p:sp>
        <p:nvSpPr>
          <p:cNvPr id="30" name="Rectangle 29"/>
          <p:cNvSpPr/>
          <p:nvPr/>
        </p:nvSpPr>
        <p:spPr>
          <a:xfrm>
            <a:off x="755576" y="2996952"/>
            <a:ext cx="2448272" cy="576064"/>
          </a:xfrm>
          <a:prstGeom prst="rect">
            <a:avLst/>
          </a:prstGeom>
          <a:solidFill>
            <a:schemeClr val="accent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ΣΥΝΑΔΕΛΦΟΙ</a:t>
            </a:r>
          </a:p>
          <a:p>
            <a:pPr algn="ctr"/>
            <a:r>
              <a:rPr lang="el-GR" sz="1400" b="1" dirty="0" smtClean="0">
                <a:solidFill>
                  <a:schemeClr val="bg1"/>
                </a:solidFill>
              </a:rPr>
              <a:t>(εξωγενής παράγοντας)</a:t>
            </a:r>
            <a:endParaRPr lang="el-GR" sz="1400" b="1" dirty="0">
              <a:solidFill>
                <a:schemeClr val="bg1"/>
              </a:solidFill>
            </a:endParaRPr>
          </a:p>
        </p:txBody>
      </p:sp>
      <p:sp>
        <p:nvSpPr>
          <p:cNvPr id="33" name="Rectangle 32"/>
          <p:cNvSpPr/>
          <p:nvPr/>
        </p:nvSpPr>
        <p:spPr>
          <a:xfrm>
            <a:off x="755576" y="4077072"/>
            <a:ext cx="2448272" cy="576064"/>
          </a:xfrm>
          <a:prstGeom prst="rect">
            <a:avLst/>
          </a:prstGeom>
          <a:solidFill>
            <a:schemeClr val="accent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ΕΠΙΤΕΥΓΜΑΤΑ</a:t>
            </a:r>
          </a:p>
          <a:p>
            <a:pPr algn="ctr"/>
            <a:r>
              <a:rPr lang="el-GR" sz="1400" b="1" dirty="0" smtClean="0">
                <a:solidFill>
                  <a:schemeClr val="bg1"/>
                </a:solidFill>
              </a:rPr>
              <a:t>(ενδογενής παράγοντας)</a:t>
            </a:r>
            <a:endParaRPr lang="el-GR" sz="1400" b="1" dirty="0">
              <a:solidFill>
                <a:schemeClr val="bg1"/>
              </a:solidFill>
            </a:endParaRPr>
          </a:p>
        </p:txBody>
      </p:sp>
      <p:sp>
        <p:nvSpPr>
          <p:cNvPr id="17" name="Title 1"/>
          <p:cNvSpPr>
            <a:spLocks noGrp="1"/>
          </p:cNvSpPr>
          <p:nvPr>
            <p:ph type="title"/>
          </p:nvPr>
        </p:nvSpPr>
        <p:spPr>
          <a:xfrm>
            <a:off x="0" y="0"/>
            <a:ext cx="9144000" cy="778098"/>
          </a:xfrm>
        </p:spPr>
        <p:txBody>
          <a:bodyPr>
            <a:normAutofit/>
          </a:bodyPr>
          <a:lstStyle/>
          <a:p>
            <a:pPr eaLnBrk="1" hangingPunct="1"/>
            <a:r>
              <a:rPr lang="el-GR" sz="3200" dirty="0" smtClean="0">
                <a:ea typeface="ＭＳ Ｐゴシック" pitchFamily="34" charset="-128"/>
              </a:rPr>
              <a:t>ΜΕΛΕΤΗ ΠΕΡΙΠΤΩΣΗΣ 3 – ΙΔΙΩΤΙΚΟ ΝΟΣΟΚΟΜΕΙΟ</a:t>
            </a:r>
          </a:p>
        </p:txBody>
      </p:sp>
      <p:cxnSp>
        <p:nvCxnSpPr>
          <p:cNvPr id="22" name="Straight Arrow Connector 21"/>
          <p:cNvCxnSpPr/>
          <p:nvPr/>
        </p:nvCxnSpPr>
        <p:spPr>
          <a:xfrm>
            <a:off x="3347864" y="2060848"/>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139952" y="2780928"/>
            <a:ext cx="3816424" cy="936104"/>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accent6"/>
                </a:solidFill>
              </a:rPr>
              <a:t>Γενικότερη μέση βαθμολογία: 3,99 (0,76) – Υψηλός βαθμός παρακίνησης</a:t>
            </a:r>
            <a:endParaRPr lang="el-GR" sz="1600" b="1" dirty="0">
              <a:solidFill>
                <a:schemeClr val="accent6"/>
              </a:solidFill>
            </a:endParaRPr>
          </a:p>
        </p:txBody>
      </p:sp>
      <p:cxnSp>
        <p:nvCxnSpPr>
          <p:cNvPr id="26" name="Straight Arrow Connector 25"/>
          <p:cNvCxnSpPr/>
          <p:nvPr/>
        </p:nvCxnSpPr>
        <p:spPr>
          <a:xfrm>
            <a:off x="3347864" y="3284984"/>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39952" y="3933056"/>
            <a:ext cx="3816424" cy="936104"/>
          </a:xfrm>
          <a:prstGeom prst="rect">
            <a:avLst/>
          </a:prstGeom>
          <a:solidFill>
            <a:schemeClr val="bg1"/>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accent3"/>
                </a:solidFill>
              </a:rPr>
              <a:t>Γενικότερη μέση βαθμολογία: 4,41  (0,66) – Υψηλός βαθμός παρακίνησης</a:t>
            </a:r>
            <a:endParaRPr lang="el-GR" sz="1600" b="1" dirty="0">
              <a:solidFill>
                <a:schemeClr val="accent3"/>
              </a:solidFill>
            </a:endParaRPr>
          </a:p>
        </p:txBody>
      </p:sp>
      <p:cxnSp>
        <p:nvCxnSpPr>
          <p:cNvPr id="36" name="Straight Arrow Connector 35"/>
          <p:cNvCxnSpPr/>
          <p:nvPr/>
        </p:nvCxnSpPr>
        <p:spPr>
          <a:xfrm>
            <a:off x="3347864" y="4365104"/>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55576" y="5229200"/>
            <a:ext cx="2448272" cy="576064"/>
          </a:xfrm>
          <a:prstGeom prst="rect">
            <a:avLst/>
          </a:prstGeom>
          <a:solidFill>
            <a:schemeClr val="accent4"/>
          </a:solid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bg1"/>
                </a:solidFill>
              </a:rPr>
              <a:t>ΧΑΡΑΚΤΗΡΙΣΤΙΚΑ ΕΡΓΑΣΙΑΣ</a:t>
            </a:r>
          </a:p>
          <a:p>
            <a:pPr algn="ctr"/>
            <a:r>
              <a:rPr lang="el-GR" sz="1400" b="1" dirty="0" smtClean="0">
                <a:solidFill>
                  <a:schemeClr val="bg1"/>
                </a:solidFill>
              </a:rPr>
              <a:t>(ενδογενής παράγοντας)</a:t>
            </a:r>
            <a:endParaRPr lang="el-GR" sz="1400" b="1" dirty="0">
              <a:solidFill>
                <a:schemeClr val="bg1"/>
              </a:solidFill>
            </a:endParaRPr>
          </a:p>
        </p:txBody>
      </p:sp>
      <p:sp>
        <p:nvSpPr>
          <p:cNvPr id="38" name="Rectangle 37"/>
          <p:cNvSpPr/>
          <p:nvPr/>
        </p:nvSpPr>
        <p:spPr>
          <a:xfrm>
            <a:off x="4139952" y="5085184"/>
            <a:ext cx="3816424" cy="936104"/>
          </a:xfrm>
          <a:prstGeom prst="rect">
            <a:avLst/>
          </a:prstGeom>
          <a:solidFill>
            <a:schemeClr val="bg1"/>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accent4"/>
                </a:solidFill>
              </a:rPr>
              <a:t>Γενικότερη μέση βαθμολογία: 4,06  (0,70) – Υψηλός βαθμός παρακίνησης</a:t>
            </a:r>
            <a:endParaRPr lang="el-GR" sz="1600" b="1" dirty="0">
              <a:solidFill>
                <a:schemeClr val="accent4"/>
              </a:solidFill>
            </a:endParaRPr>
          </a:p>
        </p:txBody>
      </p:sp>
      <p:cxnSp>
        <p:nvCxnSpPr>
          <p:cNvPr id="39" name="Straight Arrow Connector 38"/>
          <p:cNvCxnSpPr/>
          <p:nvPr/>
        </p:nvCxnSpPr>
        <p:spPr>
          <a:xfrm>
            <a:off x="3347864" y="551723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
        <p:nvSpPr>
          <p:cNvPr id="9" name="Title 1"/>
          <p:cNvSpPr>
            <a:spLocks noGrp="1"/>
          </p:cNvSpPr>
          <p:nvPr>
            <p:ph type="title"/>
          </p:nvPr>
        </p:nvSpPr>
        <p:spPr>
          <a:xfrm>
            <a:off x="0" y="0"/>
            <a:ext cx="9144000" cy="778098"/>
          </a:xfrm>
        </p:spPr>
        <p:txBody>
          <a:bodyPr>
            <a:normAutofit/>
          </a:bodyPr>
          <a:lstStyle/>
          <a:p>
            <a:pPr eaLnBrk="1" hangingPunct="1"/>
            <a:r>
              <a:rPr lang="el-GR" sz="3200" dirty="0" smtClean="0">
                <a:ea typeface="ＭＳ Ｐゴシック" pitchFamily="34" charset="-128"/>
              </a:rPr>
              <a:t>ΜΕΛΕΤΗ ΠΕΡΙΠΤΩΣΗΣ 3 – ΙΔΙΩΤΙΚΟ ΝΟΣΟΚΟΜΕΙΟ</a:t>
            </a:r>
          </a:p>
        </p:txBody>
      </p:sp>
      <p:sp>
        <p:nvSpPr>
          <p:cNvPr id="10" name="Rounded Rectangle 9"/>
          <p:cNvSpPr/>
          <p:nvPr/>
        </p:nvSpPr>
        <p:spPr>
          <a:xfrm>
            <a:off x="251520" y="836712"/>
            <a:ext cx="8568952" cy="158417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bg1"/>
                </a:solidFill>
              </a:rPr>
              <a:t> </a:t>
            </a:r>
            <a:r>
              <a:rPr lang="el-GR" sz="1600" b="1" dirty="0" smtClean="0"/>
              <a:t> Συνολικά, οι παράγοντες που παρακινούν περισσότερο το προσωπικό είναι  τα </a:t>
            </a:r>
            <a:r>
              <a:rPr lang="el-GR" sz="1600" b="1" u="sng" dirty="0" smtClean="0"/>
              <a:t>Επιτεύγματα</a:t>
            </a:r>
            <a:r>
              <a:rPr lang="el-GR" sz="1600" b="1" dirty="0" smtClean="0"/>
              <a:t> και τα </a:t>
            </a:r>
            <a:r>
              <a:rPr lang="el-GR" sz="1600" b="1" u="sng" dirty="0" smtClean="0"/>
              <a:t>Χαρακτηριστικά της εργασίας</a:t>
            </a:r>
            <a:r>
              <a:rPr lang="el-GR" sz="1600" b="1" dirty="0" smtClean="0"/>
              <a:t>, ενώ οι αμοιβές αποτελούν τον λιγότερο σημαντικό παράγοντα παρακίνησης. </a:t>
            </a:r>
          </a:p>
          <a:p>
            <a:pPr algn="ctr"/>
            <a:endParaRPr lang="el-GR" sz="1600" b="1" dirty="0" smtClean="0"/>
          </a:p>
          <a:p>
            <a:pPr algn="ctr"/>
            <a:r>
              <a:rPr lang="el-GR" sz="1600" b="1" dirty="0" smtClean="0"/>
              <a:t>Στον ιδιωτικό τομέα οι εργαζόμενοι ίσως παρουσιάζουν υψηλότερους βαθμούς παρακίνησης σε σχέση με αυτούς του δημοσίου για τους υπό εξέταση παράγοντες. </a:t>
            </a:r>
          </a:p>
        </p:txBody>
      </p:sp>
      <p:sp>
        <p:nvSpPr>
          <p:cNvPr id="11" name="Rounded Rectangle 10"/>
          <p:cNvSpPr/>
          <p:nvPr/>
        </p:nvSpPr>
        <p:spPr>
          <a:xfrm>
            <a:off x="251520" y="2564904"/>
            <a:ext cx="8568952" cy="792088"/>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Οι γυναίκες παρακινούνται περισσότερο από τους άνδρες από τους παράγοντες που σχετίζονται με τα Χαρακτηριστικά της εργασίας και τις σχέσεις με τους Συναδέρφους.</a:t>
            </a:r>
          </a:p>
        </p:txBody>
      </p:sp>
      <p:sp>
        <p:nvSpPr>
          <p:cNvPr id="12" name="Rounded Rectangle 11"/>
          <p:cNvSpPr/>
          <p:nvPr/>
        </p:nvSpPr>
        <p:spPr>
          <a:xfrm>
            <a:off x="251520" y="3429000"/>
            <a:ext cx="8568952" cy="792088"/>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Όσο υψηλότερο είναι το μορφωτικό επίπεδο των εργαζομένων τόσο μεγαλύτερη είναι η παρακίνηση μέσω παραγόντων που σχετίζονται με τις Αμοιβές και τα Επιτεύγματα. </a:t>
            </a:r>
          </a:p>
        </p:txBody>
      </p:sp>
      <p:sp>
        <p:nvSpPr>
          <p:cNvPr id="13" name="Rounded Rectangle 12"/>
          <p:cNvSpPr/>
          <p:nvPr/>
        </p:nvSpPr>
        <p:spPr>
          <a:xfrm>
            <a:off x="251520" y="4365104"/>
            <a:ext cx="8568952" cy="648072"/>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Όταν τα άτομα διοικούν άλλους τότε φαίνεται να παρακινούνται περισσότερο μέσω παραγόντων που σχετίζονται με τις Αμοιβές και τα Επιτεύγματα. </a:t>
            </a:r>
          </a:p>
        </p:txBody>
      </p:sp>
      <p:sp>
        <p:nvSpPr>
          <p:cNvPr id="14" name="Rounded Rectangle 13"/>
          <p:cNvSpPr/>
          <p:nvPr/>
        </p:nvSpPr>
        <p:spPr>
          <a:xfrm>
            <a:off x="251520" y="5157192"/>
            <a:ext cx="8568952" cy="792088"/>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Όσον αφορά στην ηλικία, την οικογενειακή κατάσταση και τα έτη </a:t>
            </a:r>
            <a:r>
              <a:rPr lang="el-GR" sz="1600" b="1" dirty="0" err="1" smtClean="0"/>
              <a:t>προϋπηρεσίαςδεν</a:t>
            </a:r>
            <a:r>
              <a:rPr lang="el-GR" sz="1600" b="1" dirty="0" smtClean="0"/>
              <a:t> παρατηρήθηκαν στατιστικά σημαντικές διαφορές σε κανέναν από τους παράγοντες παρακίνησης.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21004_Meldung Magnetkrankenhäuser_groß"/>
          <p:cNvPicPr>
            <a:picLocks noChangeAspect="1" noChangeArrowheads="1"/>
          </p:cNvPicPr>
          <p:nvPr/>
        </p:nvPicPr>
        <p:blipFill>
          <a:blip r:embed="rId2" cstate="print"/>
          <a:srcRect/>
          <a:stretch>
            <a:fillRect/>
          </a:stretch>
        </p:blipFill>
        <p:spPr bwMode="auto">
          <a:xfrm>
            <a:off x="611560" y="4293096"/>
            <a:ext cx="4810076" cy="2016224"/>
          </a:xfrm>
          <a:prstGeom prst="rect">
            <a:avLst/>
          </a:prstGeom>
          <a:noFill/>
        </p:spPr>
      </p:pic>
      <p:sp>
        <p:nvSpPr>
          <p:cNvPr id="2" name="1 - Τίτλος"/>
          <p:cNvSpPr>
            <a:spLocks noGrp="1"/>
          </p:cNvSpPr>
          <p:nvPr>
            <p:ph type="title"/>
          </p:nvPr>
        </p:nvSpPr>
        <p:spPr>
          <a:xfrm>
            <a:off x="467544" y="404664"/>
            <a:ext cx="8291264" cy="994122"/>
          </a:xfrm>
        </p:spPr>
        <p:txBody>
          <a:bodyPr>
            <a:normAutofit fontScale="90000"/>
          </a:bodyPr>
          <a:lstStyle/>
          <a:p>
            <a:r>
              <a:rPr lang="el-GR" dirty="0" smtClean="0"/>
              <a:t>Είναι ικανοποιημένοι οι επαγγελματίες υγείας</a:t>
            </a:r>
            <a:r>
              <a:rPr lang="en-US" dirty="0" smtClean="0"/>
              <a:t> </a:t>
            </a:r>
            <a:r>
              <a:rPr lang="el-GR" dirty="0" smtClean="0"/>
              <a:t>στα νοσοκομεία;</a:t>
            </a:r>
            <a:endParaRPr lang="el-GR" dirty="0"/>
          </a:p>
        </p:txBody>
      </p:sp>
      <p:sp>
        <p:nvSpPr>
          <p:cNvPr id="3" name="2 - Θέση περιεχομένου"/>
          <p:cNvSpPr>
            <a:spLocks noGrp="1"/>
          </p:cNvSpPr>
          <p:nvPr>
            <p:ph idx="1"/>
          </p:nvPr>
        </p:nvSpPr>
        <p:spPr>
          <a:xfrm>
            <a:off x="457200" y="1600200"/>
            <a:ext cx="5050904" cy="2980928"/>
          </a:xfrm>
        </p:spPr>
        <p:txBody>
          <a:bodyPr>
            <a:normAutofit fontScale="47500" lnSpcReduction="20000"/>
          </a:bodyPr>
          <a:lstStyle/>
          <a:p>
            <a:r>
              <a:rPr lang="el-GR" sz="3400" dirty="0" smtClean="0"/>
              <a:t>Είναι ικανοποιημένοι οι εργαζόμενοι στα δημόσια νοσοκομεία του ΕΣΥ (</a:t>
            </a:r>
            <a:r>
              <a:rPr lang="en-US" sz="3400" dirty="0" err="1" smtClean="0"/>
              <a:t>Karaferis</a:t>
            </a:r>
            <a:r>
              <a:rPr lang="en-US" sz="3400" dirty="0" smtClean="0"/>
              <a:t>, </a:t>
            </a:r>
            <a:r>
              <a:rPr lang="en-US" sz="3400" dirty="0" err="1" smtClean="0"/>
              <a:t>Aletras</a:t>
            </a:r>
            <a:r>
              <a:rPr lang="en-US" sz="3400" dirty="0" smtClean="0"/>
              <a:t>, </a:t>
            </a:r>
            <a:r>
              <a:rPr lang="en-US" sz="3400" dirty="0" err="1" smtClean="0"/>
              <a:t>Niakas</a:t>
            </a:r>
            <a:r>
              <a:rPr lang="en-US" sz="3400" dirty="0" smtClean="0"/>
              <a:t>, 2022)</a:t>
            </a:r>
            <a:r>
              <a:rPr lang="el-GR" sz="3400" dirty="0" smtClean="0"/>
              <a:t>;</a:t>
            </a:r>
            <a:endParaRPr lang="en-US" sz="3400" dirty="0" smtClean="0"/>
          </a:p>
          <a:p>
            <a:endParaRPr lang="el-GR" sz="3400" dirty="0" smtClean="0"/>
          </a:p>
          <a:p>
            <a:r>
              <a:rPr lang="el-GR" sz="3400" dirty="0" smtClean="0"/>
              <a:t>Έρευνα των </a:t>
            </a:r>
            <a:r>
              <a:rPr lang="en-US" sz="3400" dirty="0" err="1" smtClean="0"/>
              <a:t>Karaferis</a:t>
            </a:r>
            <a:r>
              <a:rPr lang="en-US" sz="3400" dirty="0" smtClean="0"/>
              <a:t>, </a:t>
            </a:r>
            <a:r>
              <a:rPr lang="en-US" sz="3400" dirty="0" err="1" smtClean="0"/>
              <a:t>Aletras</a:t>
            </a:r>
            <a:r>
              <a:rPr lang="en-US" sz="3400" dirty="0" smtClean="0"/>
              <a:t> </a:t>
            </a:r>
            <a:r>
              <a:rPr lang="en-US" sz="3400" dirty="0" smtClean="0"/>
              <a:t>&amp; </a:t>
            </a:r>
            <a:r>
              <a:rPr lang="en-US" sz="3400" dirty="0" err="1" smtClean="0"/>
              <a:t>Niakas</a:t>
            </a:r>
            <a:r>
              <a:rPr lang="en-US" sz="3400" dirty="0" smtClean="0"/>
              <a:t> (2022) </a:t>
            </a:r>
            <a:r>
              <a:rPr lang="el-GR" sz="3400" dirty="0" smtClean="0"/>
              <a:t>μέτρησε την εργασιακή ικανοποίηση σε νοσοκομεία του ΕΣΥ και είχε </a:t>
            </a:r>
            <a:r>
              <a:rPr lang="el-GR" sz="3400" dirty="0" smtClean="0"/>
              <a:t>ποσοστό </a:t>
            </a:r>
            <a:r>
              <a:rPr lang="el-GR" sz="3400" dirty="0" smtClean="0"/>
              <a:t>ανταπόκρισης 81,95%</a:t>
            </a:r>
          </a:p>
          <a:p>
            <a:endParaRPr lang="el-GR" sz="3400" dirty="0" smtClean="0"/>
          </a:p>
          <a:p>
            <a:r>
              <a:rPr lang="el-GR" sz="3400" dirty="0" smtClean="0"/>
              <a:t>3.278 </a:t>
            </a:r>
            <a:r>
              <a:rPr lang="el-GR" sz="3400" dirty="0" smtClean="0"/>
              <a:t>ερωτηματολόγια, εκ των οποίων το </a:t>
            </a:r>
            <a:r>
              <a:rPr lang="el-GR" sz="3400" dirty="0" smtClean="0"/>
              <a:t>52,96% </a:t>
            </a:r>
            <a:r>
              <a:rPr lang="el-GR" sz="3400" dirty="0" smtClean="0"/>
              <a:t>προήλθε από το νοσηλευτικό προσωπικό, το </a:t>
            </a:r>
            <a:r>
              <a:rPr lang="el-GR" sz="3400" dirty="0" smtClean="0"/>
              <a:t>24,50% </a:t>
            </a:r>
            <a:r>
              <a:rPr lang="el-GR" sz="3400" dirty="0" smtClean="0"/>
              <a:t>από το ιατρικό προσωπικό και το </a:t>
            </a:r>
            <a:r>
              <a:rPr lang="el-GR" sz="3400" dirty="0" smtClean="0"/>
              <a:t>22,54% </a:t>
            </a:r>
            <a:r>
              <a:rPr lang="el-GR" sz="3400" dirty="0" smtClean="0"/>
              <a:t>από άλλους επαγγελματίες </a:t>
            </a:r>
            <a:r>
              <a:rPr lang="el-GR" sz="3400" dirty="0" smtClean="0"/>
              <a:t>υγείας </a:t>
            </a:r>
            <a:br>
              <a:rPr lang="el-GR" sz="3400" dirty="0" smtClean="0"/>
            </a:br>
            <a:endParaRPr lang="el-GR" sz="3400" dirty="0" smtClean="0"/>
          </a:p>
          <a:p>
            <a:pPr>
              <a:buNone/>
            </a:pPr>
            <a:endParaRPr lang="el-GR" dirty="0"/>
          </a:p>
        </p:txBody>
      </p:sp>
      <p:sp>
        <p:nvSpPr>
          <p:cNvPr id="5" name="2 - Θέση περιεχομένου"/>
          <p:cNvSpPr txBox="1">
            <a:spLocks/>
          </p:cNvSpPr>
          <p:nvPr/>
        </p:nvSpPr>
        <p:spPr>
          <a:xfrm>
            <a:off x="5652120" y="1484784"/>
            <a:ext cx="3024336" cy="475252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200" b="0" i="0" u="none" strike="noStrike" kern="1200" cap="none" spc="0" normalizeH="0" baseline="0" noProof="0" dirty="0" smtClean="0">
                <a:ln>
                  <a:noFill/>
                </a:ln>
                <a:solidFill>
                  <a:srgbClr val="002060"/>
                </a:solidFill>
                <a:effectLst/>
                <a:uLnTx/>
                <a:uFillTx/>
                <a:latin typeface="+mn-lt"/>
                <a:ea typeface="+mn-ea"/>
                <a:cs typeface="+mn-cs"/>
              </a:rPr>
              <a:t>Ο μέσος όρος </a:t>
            </a:r>
            <a:r>
              <a:rPr kumimoji="0" lang="el-GR" sz="1200" b="0" i="0" u="none" strike="noStrike" kern="1200" cap="none" spc="0" normalizeH="0" baseline="0" noProof="0" dirty="0" smtClean="0">
                <a:ln>
                  <a:noFill/>
                </a:ln>
                <a:solidFill>
                  <a:srgbClr val="FF0000"/>
                </a:solidFill>
                <a:effectLst/>
                <a:uLnTx/>
                <a:uFillTx/>
                <a:latin typeface="+mn-lt"/>
                <a:ea typeface="+mn-ea"/>
                <a:cs typeface="+mn-cs"/>
              </a:rPr>
              <a:t>συνολικής ικανοποίησης </a:t>
            </a:r>
            <a:r>
              <a:rPr kumimoji="0" lang="el-GR" sz="1200" b="0" i="0" u="none" strike="noStrike" kern="1200" cap="none" spc="0" normalizeH="0" baseline="0" noProof="0" dirty="0" smtClean="0">
                <a:ln>
                  <a:noFill/>
                </a:ln>
                <a:solidFill>
                  <a:srgbClr val="002060"/>
                </a:solidFill>
                <a:effectLst/>
                <a:uLnTx/>
                <a:uFillTx/>
                <a:latin typeface="+mn-lt"/>
                <a:ea typeface="+mn-ea"/>
                <a:cs typeface="+mn-cs"/>
              </a:rPr>
              <a:t>από την εργασία ήταν μέτριος (3,33 σε κλίμακα έως 6)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200" b="0" i="0" u="none" strike="noStrike" kern="1200" cap="none" spc="0" normalizeH="0" baseline="0" noProof="0" dirty="0" smtClean="0">
                <a:ln>
                  <a:noFill/>
                </a:ln>
                <a:solidFill>
                  <a:srgbClr val="002060"/>
                </a:solidFill>
                <a:effectLst/>
                <a:uLnTx/>
                <a:uFillTx/>
                <a:latin typeface="+mn-lt"/>
                <a:ea typeface="+mn-ea"/>
                <a:cs typeface="+mn-cs"/>
              </a:rPr>
              <a:t>Η κατηγορία με τη χαμηλότερη βαθμολογία στην ικανοποίηση από την εργασία ήταν αυτή που αφορά τους </a:t>
            </a:r>
            <a:r>
              <a:rPr kumimoji="0" lang="el-GR" sz="1200" b="0" i="0" u="none" strike="noStrike" kern="1200" cap="none" spc="0" normalizeH="0" baseline="0" noProof="0" dirty="0" smtClean="0">
                <a:ln>
                  <a:noFill/>
                </a:ln>
                <a:solidFill>
                  <a:srgbClr val="FF0000"/>
                </a:solidFill>
                <a:effectLst/>
                <a:uLnTx/>
                <a:uFillTx/>
                <a:latin typeface="+mn-lt"/>
                <a:ea typeface="+mn-ea"/>
                <a:cs typeface="+mn-cs"/>
              </a:rPr>
              <a:t>μισθούς </a:t>
            </a:r>
            <a:r>
              <a:rPr kumimoji="0" lang="el-GR" sz="1200" b="0" i="0" u="none" strike="noStrike" kern="1200" cap="none" spc="0" normalizeH="0" baseline="0" noProof="0" dirty="0" smtClean="0">
                <a:ln>
                  <a:noFill/>
                </a:ln>
                <a:solidFill>
                  <a:srgbClr val="002060"/>
                </a:solidFill>
                <a:effectLst/>
                <a:uLnTx/>
                <a:uFillTx/>
                <a:latin typeface="+mn-lt"/>
                <a:ea typeface="+mn-ea"/>
                <a:cs typeface="+mn-cs"/>
              </a:rPr>
              <a:t>(2,12)</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200" b="0" i="0" u="none" strike="noStrike" kern="1200" cap="none" spc="0" normalizeH="0" baseline="0" noProof="0" dirty="0" smtClean="0">
              <a:ln>
                <a:noFill/>
              </a:ln>
              <a:solidFill>
                <a:srgbClr val="00206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200" b="0" i="0" u="none" strike="noStrike" kern="1200" cap="none" spc="0" normalizeH="0" baseline="0" noProof="0" dirty="0" smtClean="0">
                <a:ln>
                  <a:noFill/>
                </a:ln>
                <a:solidFill>
                  <a:srgbClr val="002060"/>
                </a:solidFill>
                <a:effectLst/>
                <a:uLnTx/>
                <a:uFillTx/>
                <a:latin typeface="+mn-lt"/>
                <a:ea typeface="+mn-ea"/>
                <a:cs typeface="+mn-cs"/>
              </a:rPr>
              <a:t>Ερωτήσεις σχετικές με την </a:t>
            </a:r>
            <a:r>
              <a:rPr kumimoji="0" lang="el-GR" sz="1200" b="0" i="0" u="none" strike="noStrike" kern="1200" cap="none" spc="0" normalizeH="0" baseline="0" noProof="0" dirty="0" smtClean="0">
                <a:ln>
                  <a:noFill/>
                </a:ln>
                <a:solidFill>
                  <a:srgbClr val="FF0000"/>
                </a:solidFill>
                <a:effectLst/>
                <a:uLnTx/>
                <a:uFillTx/>
                <a:latin typeface="+mn-lt"/>
                <a:ea typeface="+mn-ea"/>
                <a:cs typeface="+mn-cs"/>
              </a:rPr>
              <a:t>προαγωγή</a:t>
            </a:r>
            <a:r>
              <a:rPr kumimoji="0" lang="el-GR" sz="1200" b="0" i="0" u="none" strike="noStrike" kern="1200" cap="none" spc="0" normalizeH="0" baseline="0" noProof="0" dirty="0" smtClean="0">
                <a:ln>
                  <a:noFill/>
                </a:ln>
                <a:solidFill>
                  <a:srgbClr val="002060"/>
                </a:solidFill>
                <a:effectLst/>
                <a:uLnTx/>
                <a:uFillTx/>
                <a:latin typeface="+mn-lt"/>
                <a:ea typeface="+mn-ea"/>
                <a:cs typeface="+mn-cs"/>
              </a:rPr>
              <a:t> (2,45), τα </a:t>
            </a:r>
            <a:r>
              <a:rPr kumimoji="0" lang="el-GR" sz="1200" b="0" i="0" u="none" strike="noStrike" kern="1200" cap="none" spc="0" normalizeH="0" baseline="0" noProof="0" dirty="0" smtClean="0">
                <a:ln>
                  <a:noFill/>
                </a:ln>
                <a:solidFill>
                  <a:srgbClr val="FF0000"/>
                </a:solidFill>
                <a:effectLst/>
                <a:uLnTx/>
                <a:uFillTx/>
                <a:latin typeface="+mn-lt"/>
                <a:ea typeface="+mn-ea"/>
                <a:cs typeface="+mn-cs"/>
              </a:rPr>
              <a:t>πρόσθετα οφέλη </a:t>
            </a:r>
            <a:r>
              <a:rPr kumimoji="0" lang="el-GR" sz="1200" b="0" i="0" u="none" strike="noStrike" kern="1200" cap="none" spc="0" normalizeH="0" baseline="0" noProof="0" dirty="0" smtClean="0">
                <a:ln>
                  <a:noFill/>
                </a:ln>
                <a:solidFill>
                  <a:srgbClr val="002060"/>
                </a:solidFill>
                <a:effectLst/>
                <a:uLnTx/>
                <a:uFillTx/>
                <a:latin typeface="+mn-lt"/>
                <a:ea typeface="+mn-ea"/>
                <a:cs typeface="+mn-cs"/>
              </a:rPr>
              <a:t>(2,67), τις </a:t>
            </a:r>
            <a:r>
              <a:rPr kumimoji="0" lang="el-GR" sz="1200" b="0" i="0" u="none" strike="noStrike" kern="1200" cap="none" spc="0" normalizeH="0" baseline="0" noProof="0" dirty="0" smtClean="0">
                <a:ln>
                  <a:noFill/>
                </a:ln>
                <a:solidFill>
                  <a:srgbClr val="FF0000"/>
                </a:solidFill>
                <a:effectLst/>
                <a:uLnTx/>
                <a:uFillTx/>
                <a:latin typeface="+mn-lt"/>
                <a:ea typeface="+mn-ea"/>
                <a:cs typeface="+mn-cs"/>
              </a:rPr>
              <a:t>διαδικασίες λειτουργίας </a:t>
            </a:r>
            <a:r>
              <a:rPr kumimoji="0" lang="el-GR" sz="1200" b="0" i="0" u="none" strike="noStrike" kern="1200" cap="none" spc="0" normalizeH="0" baseline="0" noProof="0" dirty="0" smtClean="0">
                <a:ln>
                  <a:noFill/>
                </a:ln>
                <a:solidFill>
                  <a:srgbClr val="002060"/>
                </a:solidFill>
                <a:effectLst/>
                <a:uLnTx/>
                <a:uFillTx/>
                <a:latin typeface="+mn-lt"/>
                <a:ea typeface="+mn-ea"/>
                <a:cs typeface="+mn-cs"/>
              </a:rPr>
              <a:t>(2,82) έλαβαν χαμηλές βαθμολογίες ικανοποίησης</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200" b="0" i="0" u="none" strike="noStrike" kern="1200" cap="none" spc="0" normalizeH="0" baseline="0" noProof="0" dirty="0" smtClean="0">
              <a:ln>
                <a:noFill/>
              </a:ln>
              <a:solidFill>
                <a:srgbClr val="00206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200" b="0" i="0" u="none" strike="noStrike" kern="1200" cap="none" spc="0" normalizeH="0" baseline="0" noProof="0" dirty="0" smtClean="0">
                <a:ln>
                  <a:noFill/>
                </a:ln>
                <a:solidFill>
                  <a:srgbClr val="002060"/>
                </a:solidFill>
                <a:effectLst/>
                <a:uLnTx/>
                <a:uFillTx/>
                <a:latin typeface="+mn-lt"/>
                <a:ea typeface="+mn-ea"/>
                <a:cs typeface="+mn-cs"/>
              </a:rPr>
              <a:t>Αντίθετα, οι κατηγορίες που συγκέντρωσαν θετικές αξιολογήσεις στην ικανοποίηση από την εργασία αφορούσαν ερωτήσεις σχετικές με την </a:t>
            </a:r>
            <a:r>
              <a:rPr kumimoji="0" lang="el-GR" sz="1200" b="0" i="0" u="none" strike="noStrike" kern="1200" cap="none" spc="0" normalizeH="0" baseline="0" noProof="0" dirty="0" smtClean="0">
                <a:ln>
                  <a:noFill/>
                </a:ln>
                <a:solidFill>
                  <a:srgbClr val="FF0000"/>
                </a:solidFill>
                <a:effectLst/>
                <a:uLnTx/>
                <a:uFillTx/>
                <a:latin typeface="+mn-lt"/>
                <a:ea typeface="+mn-ea"/>
                <a:cs typeface="+mn-cs"/>
              </a:rPr>
              <a:t>εποπτεία</a:t>
            </a:r>
            <a:r>
              <a:rPr kumimoji="0" lang="el-GR" sz="1200" b="0" i="0" u="none" strike="noStrike" kern="1200" cap="none" spc="0" normalizeH="0" baseline="0" noProof="0" dirty="0" smtClean="0">
                <a:ln>
                  <a:noFill/>
                </a:ln>
                <a:solidFill>
                  <a:srgbClr val="002060"/>
                </a:solidFill>
                <a:effectLst/>
                <a:uLnTx/>
                <a:uFillTx/>
                <a:latin typeface="+mn-lt"/>
                <a:ea typeface="+mn-ea"/>
                <a:cs typeface="+mn-cs"/>
              </a:rPr>
              <a:t> (4,66), τη </a:t>
            </a:r>
            <a:r>
              <a:rPr kumimoji="0" lang="el-GR" sz="1200" b="0" i="0" u="none" strike="noStrike" kern="1200" cap="none" spc="0" normalizeH="0" baseline="0" noProof="0" dirty="0" smtClean="0">
                <a:ln>
                  <a:noFill/>
                </a:ln>
                <a:solidFill>
                  <a:srgbClr val="FF0000"/>
                </a:solidFill>
                <a:effectLst/>
                <a:uLnTx/>
                <a:uFillTx/>
                <a:latin typeface="+mn-lt"/>
                <a:ea typeface="+mn-ea"/>
                <a:cs typeface="+mn-cs"/>
              </a:rPr>
              <a:t>φύση της εργασίας</a:t>
            </a:r>
            <a:r>
              <a:rPr kumimoji="0" lang="el-GR" sz="1200" b="0" i="0" u="none" strike="noStrike" kern="1200" cap="none" spc="0" normalizeH="0" baseline="0" noProof="0" dirty="0" smtClean="0">
                <a:ln>
                  <a:noFill/>
                </a:ln>
                <a:solidFill>
                  <a:srgbClr val="002060"/>
                </a:solidFill>
                <a:effectLst/>
                <a:uLnTx/>
                <a:uFillTx/>
                <a:latin typeface="+mn-lt"/>
                <a:ea typeface="+mn-ea"/>
                <a:cs typeface="+mn-cs"/>
              </a:rPr>
              <a:t> (4,34) και τους </a:t>
            </a:r>
            <a:r>
              <a:rPr kumimoji="0" lang="el-GR" sz="1200" b="0" i="0" u="none" strike="noStrike" kern="1200" cap="none" spc="0" normalizeH="0" baseline="0" noProof="0" dirty="0" smtClean="0">
                <a:ln>
                  <a:noFill/>
                </a:ln>
                <a:solidFill>
                  <a:srgbClr val="FF0000"/>
                </a:solidFill>
                <a:effectLst/>
                <a:uLnTx/>
                <a:uFillTx/>
                <a:latin typeface="+mn-lt"/>
                <a:ea typeface="+mn-ea"/>
                <a:cs typeface="+mn-cs"/>
              </a:rPr>
              <a:t>συναδέλφους </a:t>
            </a:r>
            <a:r>
              <a:rPr kumimoji="0" lang="el-GR" sz="1200" b="0" i="0" u="none" strike="noStrike" kern="1200" cap="none" spc="0" normalizeH="0" baseline="0" noProof="0" dirty="0" smtClean="0">
                <a:ln>
                  <a:noFill/>
                </a:ln>
                <a:solidFill>
                  <a:srgbClr val="002060"/>
                </a:solidFill>
                <a:effectLst/>
                <a:uLnTx/>
                <a:uFillTx/>
                <a:latin typeface="+mn-lt"/>
                <a:ea typeface="+mn-ea"/>
                <a:cs typeface="+mn-cs"/>
              </a:rPr>
              <a:t>(4,25).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200" b="0" i="0" u="none" strike="noStrike" kern="1200" cap="none" spc="0" normalizeH="0" baseline="0" noProof="0" dirty="0" smtClean="0">
              <a:ln>
                <a:noFill/>
              </a:ln>
              <a:solidFill>
                <a:srgbClr val="00206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200" b="0" i="0" u="none" strike="noStrike" kern="1200" cap="none" spc="0" normalizeH="0" baseline="0" noProof="0" dirty="0" smtClean="0">
                <a:ln>
                  <a:noFill/>
                </a:ln>
                <a:solidFill>
                  <a:srgbClr val="002060"/>
                </a:solidFill>
                <a:effectLst/>
                <a:uLnTx/>
                <a:uFillTx/>
                <a:latin typeface="+mn-lt"/>
                <a:ea typeface="+mn-ea"/>
                <a:cs typeface="+mn-cs"/>
              </a:rPr>
              <a:t>Οι ερωτήσεις που αφορούσαν την </a:t>
            </a:r>
            <a:r>
              <a:rPr kumimoji="0" lang="el-GR" sz="1200" b="0" i="0" u="none" strike="noStrike" kern="1200" cap="none" spc="0" normalizeH="0" baseline="0" noProof="0" dirty="0" smtClean="0">
                <a:ln>
                  <a:noFill/>
                </a:ln>
                <a:solidFill>
                  <a:srgbClr val="FF0000"/>
                </a:solidFill>
                <a:effectLst/>
                <a:uLnTx/>
                <a:uFillTx/>
                <a:latin typeface="+mn-lt"/>
                <a:ea typeface="+mn-ea"/>
                <a:cs typeface="+mn-cs"/>
              </a:rPr>
              <a:t>επικοινωνία</a:t>
            </a:r>
            <a:r>
              <a:rPr kumimoji="0" lang="el-GR" sz="1200" b="0" i="0" u="none" strike="noStrike" kern="1200" cap="none" spc="0" normalizeH="0" baseline="0" noProof="0" dirty="0" smtClean="0">
                <a:ln>
                  <a:noFill/>
                </a:ln>
                <a:solidFill>
                  <a:srgbClr val="002060"/>
                </a:solidFill>
                <a:effectLst/>
                <a:uLnTx/>
                <a:uFillTx/>
                <a:latin typeface="+mn-lt"/>
                <a:ea typeface="+mn-ea"/>
                <a:cs typeface="+mn-cs"/>
              </a:rPr>
              <a:t> έλαβαν 3,79.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Είναι ικανοποιημένοι οι επαγγελματίες υγείας</a:t>
            </a:r>
            <a:r>
              <a:rPr lang="en-US" sz="3600" dirty="0" smtClean="0"/>
              <a:t> </a:t>
            </a:r>
            <a:r>
              <a:rPr lang="el-GR" sz="3600" dirty="0" smtClean="0"/>
              <a:t>στην πρωτοβάθμια φροντίδα;</a:t>
            </a:r>
            <a:endParaRPr lang="el-GR" sz="3600" dirty="0"/>
          </a:p>
        </p:txBody>
      </p:sp>
      <p:sp>
        <p:nvSpPr>
          <p:cNvPr id="4" name="2 - Θέση περιεχομένου"/>
          <p:cNvSpPr>
            <a:spLocks noGrp="1"/>
          </p:cNvSpPr>
          <p:nvPr>
            <p:ph idx="1"/>
          </p:nvPr>
        </p:nvSpPr>
        <p:spPr>
          <a:xfrm>
            <a:off x="467544" y="1700808"/>
            <a:ext cx="5112568" cy="1872208"/>
          </a:xfrm>
        </p:spPr>
        <p:txBody>
          <a:bodyPr>
            <a:normAutofit fontScale="32500" lnSpcReduction="20000"/>
          </a:bodyPr>
          <a:lstStyle/>
          <a:p>
            <a:r>
              <a:rPr lang="el-GR" sz="3700" dirty="0" smtClean="0"/>
              <a:t>Είναι ικανοποιημένοι οι εργαζόμενοι στα κέντρα υγείας του ΕΣΥ (</a:t>
            </a:r>
            <a:r>
              <a:rPr lang="en-US" sz="3700" dirty="0" err="1" smtClean="0"/>
              <a:t>Karaferis</a:t>
            </a:r>
            <a:r>
              <a:rPr lang="en-US" sz="3700" dirty="0" smtClean="0"/>
              <a:t>, </a:t>
            </a:r>
            <a:r>
              <a:rPr lang="en-US" sz="3700" dirty="0" err="1" smtClean="0"/>
              <a:t>Aletras</a:t>
            </a:r>
            <a:r>
              <a:rPr lang="en-US" sz="3700" dirty="0" smtClean="0"/>
              <a:t>, </a:t>
            </a:r>
            <a:r>
              <a:rPr lang="en-US" sz="3700" dirty="0" err="1" smtClean="0"/>
              <a:t>Niakas</a:t>
            </a:r>
            <a:r>
              <a:rPr lang="en-US" sz="3700" dirty="0" smtClean="0"/>
              <a:t>, 202</a:t>
            </a:r>
            <a:r>
              <a:rPr lang="el-GR" sz="3700" dirty="0" smtClean="0"/>
              <a:t>3</a:t>
            </a:r>
            <a:r>
              <a:rPr lang="en-US" sz="3700" dirty="0" smtClean="0"/>
              <a:t>)</a:t>
            </a:r>
            <a:r>
              <a:rPr lang="el-GR" sz="3700" dirty="0" smtClean="0"/>
              <a:t>;</a:t>
            </a:r>
          </a:p>
          <a:p>
            <a:pPr>
              <a:buNone/>
            </a:pPr>
            <a:endParaRPr lang="en-US" sz="3700" dirty="0" smtClean="0"/>
          </a:p>
          <a:p>
            <a:r>
              <a:rPr lang="el-GR" sz="3700" dirty="0" smtClean="0"/>
              <a:t>1.007 </a:t>
            </a:r>
            <a:r>
              <a:rPr lang="el-GR" sz="3700" dirty="0" smtClean="0"/>
              <a:t>επαγγελματίες υγείας συμπλήρωσαν το ερωτηματολόγιο (ποσοστό ανταπόκρισης 83,92</a:t>
            </a:r>
            <a:r>
              <a:rPr lang="el-GR" sz="3700" dirty="0" smtClean="0"/>
              <a:t>%)</a:t>
            </a:r>
          </a:p>
          <a:p>
            <a:endParaRPr lang="el-GR" sz="3700" dirty="0" smtClean="0"/>
          </a:p>
          <a:p>
            <a:r>
              <a:rPr lang="el-GR" sz="3700" dirty="0" smtClean="0"/>
              <a:t>51,04</a:t>
            </a:r>
            <a:r>
              <a:rPr lang="el-GR" sz="3700" dirty="0" smtClean="0"/>
              <a:t>% ήταν νοσηλευτές, </a:t>
            </a:r>
            <a:r>
              <a:rPr lang="el-GR" sz="3700" dirty="0" smtClean="0"/>
              <a:t>27,61</a:t>
            </a:r>
            <a:r>
              <a:rPr lang="el-GR" sz="3700" dirty="0" smtClean="0"/>
              <a:t>% ιατροί και </a:t>
            </a:r>
            <a:r>
              <a:rPr lang="el-GR" sz="3700" dirty="0" smtClean="0"/>
              <a:t>21,35</a:t>
            </a:r>
            <a:r>
              <a:rPr lang="el-GR" sz="3700" dirty="0" smtClean="0"/>
              <a:t>% άλλοι επαγγελματίες </a:t>
            </a:r>
            <a:r>
              <a:rPr lang="el-GR" sz="3700" dirty="0" smtClean="0"/>
              <a:t>υγείας</a:t>
            </a:r>
          </a:p>
          <a:p>
            <a:endParaRPr lang="el-GR" sz="3700" dirty="0" smtClean="0"/>
          </a:p>
          <a:p>
            <a:r>
              <a:rPr lang="el-GR" sz="3700" dirty="0" smtClean="0"/>
              <a:t>Η έρευνα πραγματοποιήθηκε σε 32 Κέντρα Υγείας της χώρας</a:t>
            </a:r>
            <a:endParaRPr lang="el-GR" sz="3700" dirty="0" smtClean="0"/>
          </a:p>
          <a:p>
            <a:endParaRPr lang="el-GR" sz="3400" dirty="0" smtClean="0"/>
          </a:p>
          <a:p>
            <a:endParaRPr lang="el-GR" sz="3400" dirty="0" smtClean="0"/>
          </a:p>
          <a:p>
            <a:pPr>
              <a:buNone/>
            </a:pPr>
            <a:endParaRPr lang="el-GR" dirty="0"/>
          </a:p>
        </p:txBody>
      </p:sp>
      <p:sp>
        <p:nvSpPr>
          <p:cNvPr id="6" name="5 - Ορθογώνιο"/>
          <p:cNvSpPr/>
          <p:nvPr/>
        </p:nvSpPr>
        <p:spPr>
          <a:xfrm>
            <a:off x="5652120" y="1628800"/>
            <a:ext cx="3312368" cy="5047536"/>
          </a:xfrm>
          <a:prstGeom prst="rect">
            <a:avLst/>
          </a:prstGeom>
        </p:spPr>
        <p:txBody>
          <a:bodyPr wrap="square">
            <a:spAutoFit/>
          </a:bodyPr>
          <a:lstStyle/>
          <a:p>
            <a:pPr>
              <a:buFont typeface="Arial" pitchFamily="34" charset="0"/>
              <a:buChar char="•"/>
            </a:pPr>
            <a:r>
              <a:rPr lang="el-GR" sz="1400" dirty="0" smtClean="0">
                <a:solidFill>
                  <a:srgbClr val="0070C0"/>
                </a:solidFill>
              </a:rPr>
              <a:t> Η </a:t>
            </a:r>
            <a:r>
              <a:rPr lang="el-GR" sz="1400" dirty="0" smtClean="0">
                <a:solidFill>
                  <a:srgbClr val="FF0000"/>
                </a:solidFill>
              </a:rPr>
              <a:t>μέση συνολική βαθμολογία </a:t>
            </a:r>
            <a:r>
              <a:rPr lang="el-GR" sz="1400" dirty="0" smtClean="0">
                <a:solidFill>
                  <a:srgbClr val="0070C0"/>
                </a:solidFill>
              </a:rPr>
              <a:t>ικανοποίησης από την εργασία υποδηλώνει αμφιθυμία (3,63 σε κλίμακα έως 6</a:t>
            </a:r>
            <a:r>
              <a:rPr lang="el-GR" sz="1400" dirty="0" smtClean="0">
                <a:solidFill>
                  <a:srgbClr val="0070C0"/>
                </a:solidFill>
              </a:rPr>
              <a:t>)  </a:t>
            </a:r>
          </a:p>
          <a:p>
            <a:pPr>
              <a:buFont typeface="Arial" pitchFamily="34" charset="0"/>
              <a:buChar char="•"/>
            </a:pPr>
            <a:endParaRPr lang="el-GR" sz="1400" dirty="0" smtClean="0">
              <a:solidFill>
                <a:srgbClr val="0070C0"/>
              </a:solidFill>
            </a:endParaRPr>
          </a:p>
          <a:p>
            <a:pPr>
              <a:buFont typeface="Arial" pitchFamily="34" charset="0"/>
              <a:buChar char="•"/>
            </a:pPr>
            <a:r>
              <a:rPr lang="el-GR" sz="1400" dirty="0" smtClean="0">
                <a:solidFill>
                  <a:srgbClr val="0070C0"/>
                </a:solidFill>
              </a:rPr>
              <a:t> Δήλωσαν </a:t>
            </a:r>
            <a:r>
              <a:rPr lang="el-GR" sz="1400" dirty="0" smtClean="0">
                <a:solidFill>
                  <a:srgbClr val="0070C0"/>
                </a:solidFill>
              </a:rPr>
              <a:t>δυσαρέσκεια για τους </a:t>
            </a:r>
            <a:r>
              <a:rPr lang="el-GR" sz="1400" dirty="0" smtClean="0">
                <a:solidFill>
                  <a:srgbClr val="FF0000"/>
                </a:solidFill>
              </a:rPr>
              <a:t>μισθούς </a:t>
            </a:r>
            <a:r>
              <a:rPr lang="el-GR" sz="1400" dirty="0" smtClean="0">
                <a:solidFill>
                  <a:srgbClr val="0070C0"/>
                </a:solidFill>
              </a:rPr>
              <a:t>(2,38) και τις </a:t>
            </a:r>
            <a:r>
              <a:rPr lang="el-GR" sz="1400" dirty="0" smtClean="0">
                <a:solidFill>
                  <a:srgbClr val="FF0000"/>
                </a:solidFill>
              </a:rPr>
              <a:t>δυνατότητες προαγωγής </a:t>
            </a:r>
            <a:r>
              <a:rPr lang="el-GR" sz="1400" dirty="0" smtClean="0">
                <a:solidFill>
                  <a:srgbClr val="0070C0"/>
                </a:solidFill>
              </a:rPr>
              <a:t>(</a:t>
            </a:r>
            <a:r>
              <a:rPr lang="el-GR" sz="1400" dirty="0" smtClean="0">
                <a:solidFill>
                  <a:srgbClr val="0070C0"/>
                </a:solidFill>
              </a:rPr>
              <a:t>2,84)</a:t>
            </a:r>
          </a:p>
          <a:p>
            <a:pPr>
              <a:buFont typeface="Arial" pitchFamily="34" charset="0"/>
              <a:buChar char="•"/>
            </a:pPr>
            <a:endParaRPr lang="el-GR" sz="1400" dirty="0" smtClean="0">
              <a:solidFill>
                <a:srgbClr val="0070C0"/>
              </a:solidFill>
            </a:endParaRPr>
          </a:p>
          <a:p>
            <a:pPr>
              <a:buFont typeface="Arial" pitchFamily="34" charset="0"/>
              <a:buChar char="•"/>
            </a:pPr>
            <a:r>
              <a:rPr lang="el-GR" sz="1400" dirty="0" smtClean="0">
                <a:solidFill>
                  <a:srgbClr val="0070C0"/>
                </a:solidFill>
              </a:rPr>
              <a:t> </a:t>
            </a:r>
            <a:r>
              <a:rPr lang="el-GR" sz="1400" dirty="0" smtClean="0">
                <a:solidFill>
                  <a:srgbClr val="0070C0"/>
                </a:solidFill>
              </a:rPr>
              <a:t>Έδειξαν </a:t>
            </a:r>
            <a:r>
              <a:rPr lang="el-GR" sz="1400" dirty="0" smtClean="0">
                <a:solidFill>
                  <a:srgbClr val="0070C0"/>
                </a:solidFill>
              </a:rPr>
              <a:t>αμφιθυμία όσον αφορά τα </a:t>
            </a:r>
            <a:r>
              <a:rPr lang="el-GR" sz="1400" dirty="0" smtClean="0">
                <a:solidFill>
                  <a:srgbClr val="FF0000"/>
                </a:solidFill>
              </a:rPr>
              <a:t>πρόσθετα οφέλη </a:t>
            </a:r>
            <a:r>
              <a:rPr lang="el-GR" sz="1400" dirty="0" smtClean="0">
                <a:solidFill>
                  <a:srgbClr val="0070C0"/>
                </a:solidFill>
              </a:rPr>
              <a:t>(3,04), τις </a:t>
            </a:r>
            <a:r>
              <a:rPr lang="el-GR" sz="1400" dirty="0" smtClean="0">
                <a:solidFill>
                  <a:srgbClr val="FF0000"/>
                </a:solidFill>
              </a:rPr>
              <a:t>διαδικασίες λειτουργίας</a:t>
            </a:r>
            <a:r>
              <a:rPr lang="el-GR" sz="1400" dirty="0" smtClean="0">
                <a:solidFill>
                  <a:srgbClr val="0070C0"/>
                </a:solidFill>
              </a:rPr>
              <a:t> (3,23) και τις </a:t>
            </a:r>
            <a:r>
              <a:rPr lang="el-GR" sz="1400" dirty="0" smtClean="0">
                <a:solidFill>
                  <a:srgbClr val="FF0000"/>
                </a:solidFill>
              </a:rPr>
              <a:t>απολαβές βάσει απόδοσης </a:t>
            </a:r>
            <a:r>
              <a:rPr lang="el-GR" sz="1400" dirty="0" smtClean="0">
                <a:solidFill>
                  <a:srgbClr val="0070C0"/>
                </a:solidFill>
              </a:rPr>
              <a:t>(3,30</a:t>
            </a:r>
            <a:r>
              <a:rPr lang="el-GR" sz="1400" dirty="0" smtClean="0">
                <a:solidFill>
                  <a:srgbClr val="0070C0"/>
                </a:solidFill>
              </a:rPr>
              <a:t>)</a:t>
            </a:r>
          </a:p>
          <a:p>
            <a:pPr>
              <a:buFont typeface="Arial" pitchFamily="34" charset="0"/>
              <a:buChar char="•"/>
            </a:pPr>
            <a:endParaRPr lang="el-GR" sz="1400" dirty="0" smtClean="0">
              <a:solidFill>
                <a:srgbClr val="0070C0"/>
              </a:solidFill>
            </a:endParaRPr>
          </a:p>
          <a:p>
            <a:pPr>
              <a:buFont typeface="Arial" pitchFamily="34" charset="0"/>
              <a:buChar char="•"/>
            </a:pPr>
            <a:r>
              <a:rPr lang="el-GR" sz="1400" dirty="0" smtClean="0">
                <a:solidFill>
                  <a:srgbClr val="0070C0"/>
                </a:solidFill>
              </a:rPr>
              <a:t> </a:t>
            </a:r>
            <a:r>
              <a:rPr lang="el-GR" sz="1400" dirty="0" smtClean="0">
                <a:solidFill>
                  <a:srgbClr val="0070C0"/>
                </a:solidFill>
              </a:rPr>
              <a:t>Μέτρια </a:t>
            </a:r>
            <a:r>
              <a:rPr lang="el-GR" sz="1400" dirty="0" smtClean="0">
                <a:solidFill>
                  <a:srgbClr val="0070C0"/>
                </a:solidFill>
              </a:rPr>
              <a:t>ικανοποίηση αναφέρθηκε για τη </a:t>
            </a:r>
            <a:r>
              <a:rPr lang="el-GR" sz="1400" dirty="0" smtClean="0">
                <a:solidFill>
                  <a:srgbClr val="FF0000"/>
                </a:solidFill>
              </a:rPr>
              <a:t>φύση της εργασίας </a:t>
            </a:r>
            <a:r>
              <a:rPr lang="el-GR" sz="1400" dirty="0" smtClean="0">
                <a:solidFill>
                  <a:srgbClr val="0070C0"/>
                </a:solidFill>
              </a:rPr>
              <a:t>(4,53), την </a:t>
            </a:r>
            <a:r>
              <a:rPr lang="el-GR" sz="1400" dirty="0" smtClean="0">
                <a:solidFill>
                  <a:srgbClr val="FF0000"/>
                </a:solidFill>
              </a:rPr>
              <a:t>εποπτεία</a:t>
            </a:r>
            <a:r>
              <a:rPr lang="el-GR" sz="1400" dirty="0" smtClean="0">
                <a:solidFill>
                  <a:srgbClr val="0070C0"/>
                </a:solidFill>
              </a:rPr>
              <a:t> (4,52), τους </a:t>
            </a:r>
            <a:r>
              <a:rPr lang="el-GR" sz="1400" dirty="0" smtClean="0">
                <a:solidFill>
                  <a:srgbClr val="FF0000"/>
                </a:solidFill>
              </a:rPr>
              <a:t>συναδέλφους</a:t>
            </a:r>
            <a:r>
              <a:rPr lang="el-GR" sz="1400" dirty="0" smtClean="0">
                <a:solidFill>
                  <a:srgbClr val="0070C0"/>
                </a:solidFill>
              </a:rPr>
              <a:t> (4,37) και την </a:t>
            </a:r>
            <a:r>
              <a:rPr lang="el-GR" sz="1400" dirty="0" smtClean="0">
                <a:solidFill>
                  <a:srgbClr val="FF0000"/>
                </a:solidFill>
              </a:rPr>
              <a:t>επικοινωνία</a:t>
            </a:r>
            <a:r>
              <a:rPr lang="el-GR" sz="1400" dirty="0" smtClean="0">
                <a:solidFill>
                  <a:srgbClr val="0070C0"/>
                </a:solidFill>
              </a:rPr>
              <a:t> (4,22</a:t>
            </a:r>
            <a:r>
              <a:rPr lang="el-GR" sz="1400" dirty="0" smtClean="0">
                <a:solidFill>
                  <a:srgbClr val="0070C0"/>
                </a:solidFill>
              </a:rPr>
              <a:t>).</a:t>
            </a:r>
          </a:p>
          <a:p>
            <a:pPr>
              <a:buFont typeface="Arial" pitchFamily="34" charset="0"/>
              <a:buChar char="•"/>
            </a:pPr>
            <a:endParaRPr lang="el-GR" sz="1400" dirty="0" smtClean="0">
              <a:solidFill>
                <a:srgbClr val="0070C0"/>
              </a:solidFill>
            </a:endParaRPr>
          </a:p>
          <a:p>
            <a:pPr>
              <a:buFont typeface="Arial" pitchFamily="34" charset="0"/>
              <a:buChar char="•"/>
            </a:pPr>
            <a:r>
              <a:rPr lang="el-GR" sz="1400" dirty="0" smtClean="0">
                <a:solidFill>
                  <a:srgbClr val="0070C0"/>
                </a:solidFill>
              </a:rPr>
              <a:t> Οι </a:t>
            </a:r>
            <a:r>
              <a:rPr lang="el-GR" sz="1400" dirty="0" smtClean="0">
                <a:solidFill>
                  <a:srgbClr val="FF0000"/>
                </a:solidFill>
              </a:rPr>
              <a:t>νοσηλευτές</a:t>
            </a:r>
            <a:r>
              <a:rPr lang="el-GR" sz="1400" dirty="0" smtClean="0">
                <a:solidFill>
                  <a:srgbClr val="0070C0"/>
                </a:solidFill>
              </a:rPr>
              <a:t> ανέφεραν κατά πολύ τα χαμηλότερα επίπεδα ικανοποίησης σε όλες τις διαστάσεις, εκτός από την </a:t>
            </a:r>
            <a:r>
              <a:rPr lang="el-GR" sz="1400" dirty="0" smtClean="0">
                <a:solidFill>
                  <a:srgbClr val="0070C0"/>
                </a:solidFill>
              </a:rPr>
              <a:t>επικοινωνία</a:t>
            </a:r>
            <a:endParaRPr lang="el-GR" sz="1400" dirty="0" smtClean="0">
              <a:solidFill>
                <a:srgbClr val="0070C0"/>
              </a:solidFill>
            </a:endParaRPr>
          </a:p>
        </p:txBody>
      </p:sp>
      <p:pic>
        <p:nvPicPr>
          <p:cNvPr id="73730" name="Picture 2" descr="https://static.wixstatic.com/media/11062b_f8d46fb60cde47afaa42adf0f5d2b750~mv2.jpg/v1/fill/w_740,h_539,al_c,q_85,usm_0.66_1.00_0.01,enc_avif,quality_auto/11062b_f8d46fb60cde47afaa42adf0f5d2b750~mv2.jpg"/>
          <p:cNvPicPr>
            <a:picLocks noChangeAspect="1" noChangeArrowheads="1"/>
          </p:cNvPicPr>
          <p:nvPr/>
        </p:nvPicPr>
        <p:blipFill>
          <a:blip r:embed="rId2" cstate="print"/>
          <a:srcRect/>
          <a:stretch>
            <a:fillRect/>
          </a:stretch>
        </p:blipFill>
        <p:spPr bwMode="auto">
          <a:xfrm>
            <a:off x="1187624" y="3717032"/>
            <a:ext cx="3744416" cy="272735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artoonstock.com/newscartoons/cartoonists/ksc/lowres/business-commerce-manager-management-management_skill-employee-motivation-kscn3418l.jpg"/>
          <p:cNvPicPr>
            <a:picLocks noChangeAspect="1" noChangeArrowheads="1"/>
          </p:cNvPicPr>
          <p:nvPr/>
        </p:nvPicPr>
        <p:blipFill>
          <a:blip r:embed="rId2" cstate="print"/>
          <a:srcRect/>
          <a:stretch>
            <a:fillRect/>
          </a:stretch>
        </p:blipFill>
        <p:spPr bwMode="auto">
          <a:xfrm>
            <a:off x="5697056" y="4221088"/>
            <a:ext cx="3446944" cy="2636912"/>
          </a:xfrm>
          <a:prstGeom prst="rect">
            <a:avLst/>
          </a:prstGeom>
          <a:noFill/>
        </p:spPr>
      </p:pic>
      <p:sp>
        <p:nvSpPr>
          <p:cNvPr id="2" name="Title 1"/>
          <p:cNvSpPr>
            <a:spLocks noGrp="1"/>
          </p:cNvSpPr>
          <p:nvPr>
            <p:ph type="title"/>
          </p:nvPr>
        </p:nvSpPr>
        <p:spPr/>
        <p:txBody>
          <a:bodyPr>
            <a:normAutofit fontScale="90000"/>
          </a:bodyPr>
          <a:lstStyle/>
          <a:p>
            <a:r>
              <a:rPr lang="el-GR" dirty="0" smtClean="0"/>
              <a:t>Προ</a:t>
            </a:r>
            <a:r>
              <a:rPr lang="el-GR" dirty="0" smtClean="0"/>
              <a:t>αιρετική πρόσθετη</a:t>
            </a:r>
            <a:r>
              <a:rPr lang="el-GR" dirty="0" smtClean="0"/>
              <a:t> </a:t>
            </a:r>
            <a:r>
              <a:rPr lang="el-GR" dirty="0" smtClean="0"/>
              <a:t>Βιβλιογραφία</a:t>
            </a:r>
            <a:endParaRPr lang="el-GR" dirty="0"/>
          </a:p>
        </p:txBody>
      </p:sp>
      <p:sp>
        <p:nvSpPr>
          <p:cNvPr id="8" name="TextBox 7"/>
          <p:cNvSpPr txBox="1"/>
          <p:nvPr/>
        </p:nvSpPr>
        <p:spPr>
          <a:xfrm>
            <a:off x="899592" y="1340768"/>
            <a:ext cx="7560840" cy="4801314"/>
          </a:xfrm>
          <a:prstGeom prst="rect">
            <a:avLst/>
          </a:prstGeom>
          <a:noFill/>
        </p:spPr>
        <p:txBody>
          <a:bodyPr wrap="square" rtlCol="0">
            <a:spAutoFit/>
          </a:bodyPr>
          <a:lstStyle/>
          <a:p>
            <a:r>
              <a:rPr lang="en-US" dirty="0" smtClean="0"/>
              <a:t>Burgess S, </a:t>
            </a:r>
            <a:r>
              <a:rPr lang="en-US" dirty="0" err="1" smtClean="0"/>
              <a:t>Ratto</a:t>
            </a:r>
            <a:r>
              <a:rPr lang="en-US" dirty="0" smtClean="0"/>
              <a:t> M. 2003. The role of incentives in the public sector: issues and evidence. </a:t>
            </a:r>
            <a:r>
              <a:rPr lang="en-US" i="1" dirty="0" smtClean="0"/>
              <a:t>Oxford Review of Economic Policy</a:t>
            </a:r>
            <a:r>
              <a:rPr lang="en-US" dirty="0" smtClean="0"/>
              <a:t>. 19(2):285-300</a:t>
            </a:r>
            <a:endParaRPr lang="el-GR" dirty="0" smtClean="0"/>
          </a:p>
          <a:p>
            <a:endParaRPr lang="el-GR" dirty="0" smtClean="0"/>
          </a:p>
          <a:p>
            <a:r>
              <a:rPr lang="en-US" dirty="0" smtClean="0"/>
              <a:t>Gillian SJ, </a:t>
            </a:r>
            <a:r>
              <a:rPr lang="en-US" dirty="0" err="1" smtClean="0"/>
              <a:t>Siriwardena</a:t>
            </a:r>
            <a:r>
              <a:rPr lang="en-US" dirty="0" smtClean="0"/>
              <a:t> AN, Steel N. 2012. Pay-for-performance in the United Kingdom: Impact of the Quality and Outcomes Framework - A systematic review. </a:t>
            </a:r>
            <a:r>
              <a:rPr lang="en-US" i="1" dirty="0" smtClean="0"/>
              <a:t>Annals of Family Medicine</a:t>
            </a:r>
            <a:r>
              <a:rPr lang="en-US" dirty="0" smtClean="0"/>
              <a:t>. 10(5): 461-468</a:t>
            </a:r>
            <a:endParaRPr lang="el-GR" dirty="0" smtClean="0"/>
          </a:p>
          <a:p>
            <a:endParaRPr lang="el-GR" dirty="0" smtClean="0"/>
          </a:p>
          <a:p>
            <a:r>
              <a:rPr lang="en-US" dirty="0" err="1" smtClean="0">
                <a:latin typeface="Calibri" pitchFamily="34" charset="0"/>
              </a:rPr>
              <a:t>Gkorezis</a:t>
            </a:r>
            <a:r>
              <a:rPr lang="en-US" dirty="0" smtClean="0">
                <a:latin typeface="Calibri" pitchFamily="34" charset="0"/>
              </a:rPr>
              <a:t> P, </a:t>
            </a:r>
            <a:r>
              <a:rPr lang="en-US" dirty="0" err="1" smtClean="0">
                <a:latin typeface="Calibri" pitchFamily="34" charset="0"/>
              </a:rPr>
              <a:t>Petridou</a:t>
            </a:r>
            <a:r>
              <a:rPr lang="en-US" dirty="0" smtClean="0">
                <a:latin typeface="Calibri" pitchFamily="34" charset="0"/>
              </a:rPr>
              <a:t> E</a:t>
            </a:r>
            <a:r>
              <a:rPr lang="el-GR" dirty="0" smtClean="0">
                <a:latin typeface="Calibri" pitchFamily="34" charset="0"/>
              </a:rPr>
              <a:t>.</a:t>
            </a:r>
            <a:r>
              <a:rPr lang="en-US" dirty="0" smtClean="0">
                <a:latin typeface="Calibri" pitchFamily="34" charset="0"/>
              </a:rPr>
              <a:t> 2011</a:t>
            </a:r>
            <a:r>
              <a:rPr lang="el-GR" dirty="0" smtClean="0">
                <a:latin typeface="Calibri" pitchFamily="34" charset="0"/>
              </a:rPr>
              <a:t>.</a:t>
            </a:r>
            <a:r>
              <a:rPr lang="en-US" dirty="0" smtClean="0">
                <a:latin typeface="Calibri" pitchFamily="34" charset="0"/>
              </a:rPr>
              <a:t> The impact of rewards on empowering public nurses. </a:t>
            </a:r>
            <a:r>
              <a:rPr lang="en-US" i="1" dirty="0" smtClean="0">
                <a:latin typeface="Calibri" pitchFamily="34" charset="0"/>
              </a:rPr>
              <a:t>Health Services Management Research</a:t>
            </a:r>
            <a:r>
              <a:rPr lang="en-US" dirty="0" smtClean="0">
                <a:latin typeface="Calibri" pitchFamily="34" charset="0"/>
              </a:rPr>
              <a:t>. 24: 55-59</a:t>
            </a:r>
            <a:endParaRPr lang="en-US" dirty="0" smtClean="0"/>
          </a:p>
          <a:p>
            <a:endParaRPr lang="el-GR" dirty="0" smtClean="0"/>
          </a:p>
          <a:p>
            <a:r>
              <a:rPr lang="en-US" dirty="0" smtClean="0"/>
              <a:t>Herzberg F. Best of HBR. One more time. How do you motivate employees? </a:t>
            </a:r>
            <a:r>
              <a:rPr lang="en-US" i="1" dirty="0" smtClean="0"/>
              <a:t>Harvard Business Review. </a:t>
            </a:r>
            <a:r>
              <a:rPr lang="en-US" dirty="0" smtClean="0"/>
              <a:t>January </a:t>
            </a:r>
            <a:r>
              <a:rPr lang="en-US" dirty="0" smtClean="0"/>
              <a:t>2003</a:t>
            </a:r>
            <a:endParaRPr lang="el-GR" dirty="0" smtClean="0"/>
          </a:p>
          <a:p>
            <a:endParaRPr lang="el-GR" dirty="0" smtClean="0"/>
          </a:p>
          <a:p>
            <a:r>
              <a:rPr lang="en-US" dirty="0" err="1" smtClean="0"/>
              <a:t>Karaferis</a:t>
            </a:r>
            <a:r>
              <a:rPr lang="en-US" dirty="0" smtClean="0"/>
              <a:t> D, </a:t>
            </a:r>
            <a:r>
              <a:rPr lang="en-US" dirty="0" err="1" smtClean="0"/>
              <a:t>Aletras</a:t>
            </a:r>
            <a:r>
              <a:rPr lang="en-US" dirty="0" smtClean="0"/>
              <a:t> V, </a:t>
            </a:r>
            <a:r>
              <a:rPr lang="en-US" dirty="0" err="1" smtClean="0"/>
              <a:t>Niakas</a:t>
            </a:r>
            <a:r>
              <a:rPr lang="en-US" dirty="0" smtClean="0"/>
              <a:t> D (2022) </a:t>
            </a:r>
            <a:r>
              <a:rPr lang="en-US" dirty="0" smtClean="0"/>
              <a:t>Job satisfaction and associated factors in Greek public </a:t>
            </a:r>
            <a:r>
              <a:rPr lang="en-US" dirty="0" smtClean="0"/>
              <a:t>hospitals. </a:t>
            </a:r>
            <a:r>
              <a:rPr lang="pt-BR" i="1" dirty="0" smtClean="0"/>
              <a:t>Acta </a:t>
            </a:r>
            <a:r>
              <a:rPr lang="pt-BR" i="1" dirty="0" smtClean="0"/>
              <a:t>Biomed </a:t>
            </a:r>
            <a:r>
              <a:rPr lang="pt-BR" dirty="0" smtClean="0"/>
              <a:t>93(5): e2022230</a:t>
            </a:r>
            <a:r>
              <a:rPr lang="pt-BR" dirty="0" smtClean="0"/>
              <a:t>.</a:t>
            </a:r>
          </a:p>
          <a:p>
            <a:r>
              <a:rPr lang="pt-BR" dirty="0" smtClean="0"/>
              <a:t> </a:t>
            </a:r>
            <a:endParaRPr lang="en-US" b="1" dirty="0" smtClean="0"/>
          </a:p>
          <a:p>
            <a:endParaRPr lang="en-US" dirty="0" smtClean="0"/>
          </a:p>
        </p:txBody>
      </p:sp>
      <p:grpSp>
        <p:nvGrpSpPr>
          <p:cNvPr id="3"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3"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ttp://www.cartoonstock.com/newscartoons/cartoonists/ksc/lowres/business-commerce-manager-management-management_skill-employee-motivation-kscn3418l.jpg"/>
          <p:cNvPicPr>
            <a:picLocks noChangeAspect="1" noChangeArrowheads="1"/>
          </p:cNvPicPr>
          <p:nvPr/>
        </p:nvPicPr>
        <p:blipFill>
          <a:blip r:embed="rId2" cstate="print"/>
          <a:srcRect/>
          <a:stretch>
            <a:fillRect/>
          </a:stretch>
        </p:blipFill>
        <p:spPr bwMode="auto">
          <a:xfrm>
            <a:off x="6012160" y="4462142"/>
            <a:ext cx="3131840" cy="2395858"/>
          </a:xfrm>
          <a:prstGeom prst="rect">
            <a:avLst/>
          </a:prstGeom>
          <a:noFill/>
          <a:ln w="9525">
            <a:noFill/>
            <a:miter lim="800000"/>
            <a:headEnd/>
            <a:tailEnd/>
          </a:ln>
        </p:spPr>
      </p:pic>
      <p:sp>
        <p:nvSpPr>
          <p:cNvPr id="50178" name="Title 1"/>
          <p:cNvSpPr>
            <a:spLocks noGrp="1"/>
          </p:cNvSpPr>
          <p:nvPr>
            <p:ph type="title"/>
          </p:nvPr>
        </p:nvSpPr>
        <p:spPr/>
        <p:txBody>
          <a:bodyPr>
            <a:normAutofit fontScale="90000"/>
          </a:bodyPr>
          <a:lstStyle/>
          <a:p>
            <a:pPr eaLnBrk="1" hangingPunct="1"/>
            <a:r>
              <a:rPr lang="el-GR" smtClean="0">
                <a:ea typeface="ＭＳ Ｐゴシック" pitchFamily="34" charset="-128"/>
              </a:rPr>
              <a:t>Προαιρετική Πρόσθετη Βιβλιογραφία</a:t>
            </a:r>
          </a:p>
        </p:txBody>
      </p:sp>
      <p:sp>
        <p:nvSpPr>
          <p:cNvPr id="50179" name="TextBox 7"/>
          <p:cNvSpPr txBox="1">
            <a:spLocks noChangeArrowheads="1"/>
          </p:cNvSpPr>
          <p:nvPr/>
        </p:nvSpPr>
        <p:spPr bwMode="auto">
          <a:xfrm>
            <a:off x="900113" y="1341438"/>
            <a:ext cx="7559675" cy="4524315"/>
          </a:xfrm>
          <a:prstGeom prst="rect">
            <a:avLst/>
          </a:prstGeom>
          <a:noFill/>
          <a:ln w="9525">
            <a:noFill/>
            <a:miter lim="800000"/>
            <a:headEnd/>
            <a:tailEnd/>
          </a:ln>
        </p:spPr>
        <p:txBody>
          <a:bodyPr>
            <a:spAutoFit/>
          </a:bodyPr>
          <a:lstStyle/>
          <a:p>
            <a:r>
              <a:rPr lang="en-US" dirty="0" err="1" smtClean="0">
                <a:latin typeface="Calibri" pitchFamily="34" charset="0"/>
              </a:rPr>
              <a:t>Karaferis</a:t>
            </a:r>
            <a:r>
              <a:rPr lang="en-US" dirty="0" smtClean="0">
                <a:latin typeface="Calibri" pitchFamily="34" charset="0"/>
              </a:rPr>
              <a:t> D, </a:t>
            </a:r>
            <a:r>
              <a:rPr lang="en-US" dirty="0" err="1" smtClean="0">
                <a:latin typeface="Calibri" pitchFamily="34" charset="0"/>
              </a:rPr>
              <a:t>Aletras</a:t>
            </a:r>
            <a:r>
              <a:rPr lang="en-US" dirty="0" smtClean="0">
                <a:latin typeface="Calibri" pitchFamily="34" charset="0"/>
              </a:rPr>
              <a:t> V, </a:t>
            </a:r>
            <a:r>
              <a:rPr lang="en-US" dirty="0" err="1" smtClean="0">
                <a:latin typeface="Calibri" pitchFamily="34" charset="0"/>
              </a:rPr>
              <a:t>Niakas</a:t>
            </a:r>
            <a:r>
              <a:rPr lang="en-US" dirty="0" smtClean="0">
                <a:latin typeface="Calibri" pitchFamily="34" charset="0"/>
              </a:rPr>
              <a:t> D. (2023) </a:t>
            </a:r>
            <a:r>
              <a:rPr lang="en-US" dirty="0" smtClean="0"/>
              <a:t>Job satisfaction of primary healthcare professionals: a cross-sectional survey in </a:t>
            </a:r>
            <a:r>
              <a:rPr lang="en-US" dirty="0" smtClean="0"/>
              <a:t>Greece. </a:t>
            </a:r>
            <a:r>
              <a:rPr lang="pt-BR" i="1" dirty="0" smtClean="0"/>
              <a:t>Acta </a:t>
            </a:r>
            <a:r>
              <a:rPr lang="pt-BR" i="1" dirty="0" smtClean="0"/>
              <a:t>Biomed </a:t>
            </a:r>
            <a:r>
              <a:rPr lang="pt-BR" dirty="0" smtClean="0"/>
              <a:t>94(3):e2023077</a:t>
            </a:r>
            <a:r>
              <a:rPr lang="pt-BR" dirty="0" smtClean="0"/>
              <a:t>.</a:t>
            </a:r>
            <a:endParaRPr lang="en-US" dirty="0" smtClean="0"/>
          </a:p>
          <a:p>
            <a:endParaRPr lang="el-GR" dirty="0" smtClean="0">
              <a:latin typeface="Calibri" pitchFamily="34" charset="0"/>
            </a:endParaRPr>
          </a:p>
          <a:p>
            <a:r>
              <a:rPr lang="en-US" dirty="0" err="1" smtClean="0">
                <a:latin typeface="Calibri" pitchFamily="34" charset="0"/>
              </a:rPr>
              <a:t>Kontodimopoulos</a:t>
            </a:r>
            <a:r>
              <a:rPr lang="en-US" dirty="0" smtClean="0">
                <a:latin typeface="Calibri" pitchFamily="34" charset="0"/>
              </a:rPr>
              <a:t> </a:t>
            </a:r>
            <a:r>
              <a:rPr lang="en-US" dirty="0" smtClean="0">
                <a:latin typeface="Calibri" pitchFamily="34" charset="0"/>
              </a:rPr>
              <a:t>N, </a:t>
            </a:r>
            <a:r>
              <a:rPr lang="en-US" dirty="0" err="1" smtClean="0">
                <a:latin typeface="Calibri" pitchFamily="34" charset="0"/>
              </a:rPr>
              <a:t>Paleologou</a:t>
            </a:r>
            <a:r>
              <a:rPr lang="en-US" dirty="0" smtClean="0">
                <a:latin typeface="Calibri" pitchFamily="34" charset="0"/>
              </a:rPr>
              <a:t> V, </a:t>
            </a:r>
            <a:r>
              <a:rPr lang="en-US" dirty="0" err="1" smtClean="0">
                <a:latin typeface="Calibri" pitchFamily="34" charset="0"/>
              </a:rPr>
              <a:t>Niakas</a:t>
            </a:r>
            <a:r>
              <a:rPr lang="en-US" dirty="0" smtClean="0">
                <a:latin typeface="Calibri" pitchFamily="34" charset="0"/>
              </a:rPr>
              <a:t> D. 2009. Identifying important motivational factors for professionals in Greek hospitals. BMC Health Services Research. 9: 164</a:t>
            </a:r>
          </a:p>
          <a:p>
            <a:endParaRPr lang="en-US" dirty="0" smtClean="0">
              <a:latin typeface="Calibri" pitchFamily="34" charset="0"/>
            </a:endParaRPr>
          </a:p>
          <a:p>
            <a:r>
              <a:rPr lang="en-US" dirty="0" err="1" smtClean="0">
                <a:latin typeface="Calibri" pitchFamily="34" charset="0"/>
              </a:rPr>
              <a:t>Manolopoulos</a:t>
            </a:r>
            <a:r>
              <a:rPr lang="en-US" dirty="0" smtClean="0">
                <a:latin typeface="Calibri" pitchFamily="34" charset="0"/>
              </a:rPr>
              <a:t> D. 2008</a:t>
            </a:r>
            <a:r>
              <a:rPr lang="el-GR" dirty="0" smtClean="0">
                <a:latin typeface="Calibri" pitchFamily="34" charset="0"/>
              </a:rPr>
              <a:t>.</a:t>
            </a:r>
            <a:r>
              <a:rPr lang="en-US" dirty="0" smtClean="0">
                <a:latin typeface="Calibri" pitchFamily="34" charset="0"/>
              </a:rPr>
              <a:t> An evaluation of employee motivation in the extended public sector in Greece. </a:t>
            </a:r>
            <a:r>
              <a:rPr lang="en-US" i="1" dirty="0" smtClean="0">
                <a:latin typeface="Calibri" pitchFamily="34" charset="0"/>
              </a:rPr>
              <a:t>Employee Relations</a:t>
            </a:r>
            <a:r>
              <a:rPr lang="en-US" dirty="0" smtClean="0">
                <a:latin typeface="Calibri" pitchFamily="34" charset="0"/>
              </a:rPr>
              <a:t>. 30</a:t>
            </a:r>
            <a:r>
              <a:rPr lang="el-GR" dirty="0" smtClean="0">
                <a:latin typeface="Calibri" pitchFamily="34" charset="0"/>
              </a:rPr>
              <a:t> </a:t>
            </a:r>
            <a:r>
              <a:rPr lang="en-US" dirty="0" smtClean="0">
                <a:latin typeface="Calibri" pitchFamily="34" charset="0"/>
              </a:rPr>
              <a:t>(1): 63-85</a:t>
            </a:r>
            <a:endParaRPr lang="el-GR" dirty="0" smtClean="0">
              <a:latin typeface="Calibri" pitchFamily="34" charset="0"/>
            </a:endParaRPr>
          </a:p>
          <a:p>
            <a:endParaRPr lang="en-US" dirty="0" smtClean="0">
              <a:latin typeface="Calibri" pitchFamily="34" charset="0"/>
            </a:endParaRPr>
          </a:p>
          <a:p>
            <a:r>
              <a:rPr lang="en-US" dirty="0" err="1" smtClean="0">
                <a:latin typeface="Calibri" pitchFamily="34" charset="0"/>
              </a:rPr>
              <a:t>Paleologou</a:t>
            </a:r>
            <a:r>
              <a:rPr lang="en-US" dirty="0" smtClean="0">
                <a:latin typeface="Calibri" pitchFamily="34" charset="0"/>
              </a:rPr>
              <a:t> V, </a:t>
            </a:r>
            <a:r>
              <a:rPr lang="en-US" dirty="0" err="1" smtClean="0">
                <a:latin typeface="Calibri" pitchFamily="34" charset="0"/>
              </a:rPr>
              <a:t>Kontodimopoulos</a:t>
            </a:r>
            <a:r>
              <a:rPr lang="en-US" dirty="0" smtClean="0">
                <a:latin typeface="Calibri" pitchFamily="34" charset="0"/>
              </a:rPr>
              <a:t> N, </a:t>
            </a:r>
            <a:r>
              <a:rPr lang="en-US" dirty="0" err="1" smtClean="0">
                <a:latin typeface="Calibri" pitchFamily="34" charset="0"/>
              </a:rPr>
              <a:t>Stamouli</a:t>
            </a:r>
            <a:r>
              <a:rPr lang="en-US" dirty="0" smtClean="0">
                <a:latin typeface="Calibri" pitchFamily="34" charset="0"/>
              </a:rPr>
              <a:t> A, </a:t>
            </a:r>
            <a:r>
              <a:rPr lang="en-US" dirty="0" err="1" smtClean="0">
                <a:latin typeface="Calibri" pitchFamily="34" charset="0"/>
              </a:rPr>
              <a:t>Aletras</a:t>
            </a:r>
            <a:r>
              <a:rPr lang="en-US" dirty="0" smtClean="0">
                <a:latin typeface="Calibri" pitchFamily="34" charset="0"/>
              </a:rPr>
              <a:t> V, </a:t>
            </a:r>
            <a:r>
              <a:rPr lang="en-US" dirty="0" err="1" smtClean="0">
                <a:latin typeface="Calibri" pitchFamily="34" charset="0"/>
              </a:rPr>
              <a:t>Niakas</a:t>
            </a:r>
            <a:r>
              <a:rPr lang="en-US" dirty="0" smtClean="0">
                <a:latin typeface="Calibri" pitchFamily="34" charset="0"/>
              </a:rPr>
              <a:t> D. 2006. Developing and testing and instrument for identifying performance incentives in the Greek health care sector. BMC Health Services Research. 6: 118</a:t>
            </a:r>
          </a:p>
          <a:p>
            <a:endParaRPr lang="el-GR" dirty="0" smtClean="0">
              <a:latin typeface="Calibri" pitchFamily="34" charset="0"/>
            </a:endParaRPr>
          </a:p>
          <a:p>
            <a:r>
              <a:rPr lang="en-US" dirty="0" err="1" smtClean="0"/>
              <a:t>Pfeffer</a:t>
            </a:r>
            <a:r>
              <a:rPr lang="en-US" dirty="0" smtClean="0"/>
              <a:t> J. May-June 1998. Six dangerous myths about pay. </a:t>
            </a:r>
            <a:r>
              <a:rPr lang="en-US" i="1" dirty="0" smtClean="0"/>
              <a:t>Harvard Business Review. </a:t>
            </a:r>
            <a:r>
              <a:rPr lang="en-US" dirty="0" smtClean="0"/>
              <a:t>108-119</a:t>
            </a:r>
          </a:p>
        </p:txBody>
      </p:sp>
      <p:grpSp>
        <p:nvGrpSpPr>
          <p:cNvPr id="2" name="Group 7"/>
          <p:cNvGrpSpPr>
            <a:grpSpLocks/>
          </p:cNvGrpSpPr>
          <p:nvPr/>
        </p:nvGrpSpPr>
        <p:grpSpPr bwMode="auto">
          <a:xfrm>
            <a:off x="0" y="6232525"/>
            <a:ext cx="7956550" cy="625475"/>
            <a:chOff x="0" y="6233306"/>
            <a:chExt cx="7956376" cy="624693"/>
          </a:xfrm>
        </p:grpSpPr>
        <p:pic>
          <p:nvPicPr>
            <p:cNvPr id="50181" name="Picture 2" descr="C:\Users\Fenia\Desktop\university_logo.jpg"/>
            <p:cNvPicPr>
              <a:picLocks noChangeAspect="1" noChangeArrowheads="1"/>
            </p:cNvPicPr>
            <p:nvPr/>
          </p:nvPicPr>
          <p:blipFill>
            <a:blip r:embed="rId3" cstate="print"/>
            <a:srcRect/>
            <a:stretch>
              <a:fillRect/>
            </a:stretch>
          </p:blipFill>
          <p:spPr bwMode="auto">
            <a:xfrm>
              <a:off x="0" y="6233306"/>
              <a:ext cx="827584" cy="624693"/>
            </a:xfrm>
            <a:prstGeom prst="rect">
              <a:avLst/>
            </a:prstGeom>
            <a:noFill/>
            <a:ln w="9525">
              <a:noFill/>
              <a:miter lim="800000"/>
              <a:headEnd/>
              <a:tailEnd/>
            </a:ln>
          </p:spPr>
        </p:pic>
        <p:sp>
          <p:nvSpPr>
            <p:cNvPr id="50182" name="TextBox 13"/>
            <p:cNvSpPr txBox="1">
              <a:spLocks noChangeArrowheads="1"/>
            </p:cNvSpPr>
            <p:nvPr/>
          </p:nvSpPr>
          <p:spPr bwMode="auto">
            <a:xfrm>
              <a:off x="827584" y="6381328"/>
              <a:ext cx="7128792" cy="276999"/>
            </a:xfrm>
            <a:prstGeom prst="rect">
              <a:avLst/>
            </a:prstGeom>
            <a:noFill/>
            <a:ln w="9525">
              <a:noFill/>
              <a:miter lim="800000"/>
              <a:headEnd/>
              <a:tailEnd/>
            </a:ln>
          </p:spPr>
          <p:txBody>
            <a:bodyPr>
              <a:spAutoFit/>
            </a:bodyPr>
            <a:lstStyle/>
            <a:p>
              <a:r>
                <a:rPr lang="el-GR" sz="1200">
                  <a:latin typeface="Calibri" pitchFamily="34" charset="0"/>
                </a:rPr>
                <a:t>ΔΙΟΙΚΗΣΗ ΜΟΝΑΔΩΝ ΥΓΕΙΑΣ</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8" name="Title 1"/>
          <p:cNvSpPr>
            <a:spLocks noGrp="1"/>
          </p:cNvSpPr>
          <p:nvPr>
            <p:ph type="title"/>
          </p:nvPr>
        </p:nvSpPr>
        <p:spPr>
          <a:xfrm>
            <a:off x="467544" y="0"/>
            <a:ext cx="8229600" cy="1143000"/>
          </a:xfrm>
        </p:spPr>
        <p:txBody>
          <a:bodyPr>
            <a:noAutofit/>
          </a:bodyPr>
          <a:lstStyle/>
          <a:p>
            <a:r>
              <a:rPr lang="el-GR" sz="2800" dirty="0" smtClean="0"/>
              <a:t>ΓΙΑΤΙ ΜΕΛΕΤΑΜΕ ΤΗΝ ΠΑΡΑΚΙΝΗΣΗ ΣΤΗΝ ΥΓΕΙΑ</a:t>
            </a:r>
            <a:endParaRPr lang="el-GR" sz="2800" dirty="0"/>
          </a:p>
        </p:txBody>
      </p:sp>
      <p:pic>
        <p:nvPicPr>
          <p:cNvPr id="40962" name="Picture 2"/>
          <p:cNvPicPr>
            <a:picLocks noChangeAspect="1" noChangeArrowheads="1"/>
          </p:cNvPicPr>
          <p:nvPr/>
        </p:nvPicPr>
        <p:blipFill>
          <a:blip r:embed="rId3" cstate="print"/>
          <a:srcRect/>
          <a:stretch>
            <a:fillRect/>
          </a:stretch>
        </p:blipFill>
        <p:spPr bwMode="auto">
          <a:xfrm>
            <a:off x="395536" y="836712"/>
            <a:ext cx="8208912" cy="5330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051720" y="260648"/>
            <a:ext cx="4752528" cy="629351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9" name="Content Placeholder 2"/>
          <p:cNvSpPr>
            <a:spLocks noGrp="1"/>
          </p:cNvSpPr>
          <p:nvPr>
            <p:ph idx="1"/>
          </p:nvPr>
        </p:nvSpPr>
        <p:spPr>
          <a:xfrm>
            <a:off x="539552" y="1556792"/>
            <a:ext cx="8229600" cy="2016225"/>
          </a:xfrm>
        </p:spPr>
        <p:txBody>
          <a:bodyPr>
            <a:normAutofit/>
          </a:bodyPr>
          <a:lstStyle/>
          <a:p>
            <a:pPr algn="ctr"/>
            <a:endParaRPr lang="en-US" i="1" dirty="0" smtClean="0"/>
          </a:p>
          <a:p>
            <a:pPr algn="ctr"/>
            <a:endParaRPr lang="en-US" i="1" dirty="0" smtClean="0"/>
          </a:p>
          <a:p>
            <a:pPr algn="ctr">
              <a:buNone/>
            </a:pPr>
            <a:r>
              <a:rPr lang="el-GR" b="1" i="1" dirty="0" smtClean="0">
                <a:solidFill>
                  <a:srgbClr val="FF0000"/>
                </a:solidFill>
              </a:rPr>
              <a:t>ΠΩΣ ΠΑΡΑΚΙΝΕΙΣ ΤΟΥΣ ΕΡΓΑΖΟΜΕΝΟΥΣ;</a:t>
            </a:r>
            <a:endParaRPr lang="el-GR" b="1" i="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6233306"/>
            <a:ext cx="7956376" cy="624693"/>
            <a:chOff x="0" y="6233306"/>
            <a:chExt cx="7956376" cy="624693"/>
          </a:xfrm>
        </p:grpSpPr>
        <p:pic>
          <p:nvPicPr>
            <p:cNvPr id="13" name="Picture 2" descr="C:\Users\Fenia\Desktop\university_logo.jpg"/>
            <p:cNvPicPr>
              <a:picLocks noChangeAspect="1" noChangeArrowheads="1"/>
            </p:cNvPicPr>
            <p:nvPr/>
          </p:nvPicPr>
          <p:blipFill>
            <a:blip r:embed="rId2" cstate="print"/>
            <a:srcRect/>
            <a:stretch>
              <a:fillRect/>
            </a:stretch>
          </p:blipFill>
          <p:spPr bwMode="auto">
            <a:xfrm>
              <a:off x="0" y="6233306"/>
              <a:ext cx="827584" cy="624693"/>
            </a:xfrm>
            <a:prstGeom prst="rect">
              <a:avLst/>
            </a:prstGeom>
            <a:noFill/>
          </p:spPr>
        </p:pic>
        <p:sp>
          <p:nvSpPr>
            <p:cNvPr id="14" name="TextBox 13"/>
            <p:cNvSpPr txBox="1"/>
            <p:nvPr/>
          </p:nvSpPr>
          <p:spPr>
            <a:xfrm>
              <a:off x="827584" y="6381328"/>
              <a:ext cx="7128792" cy="276999"/>
            </a:xfrm>
            <a:prstGeom prst="rect">
              <a:avLst/>
            </a:prstGeom>
            <a:noFill/>
          </p:spPr>
          <p:txBody>
            <a:bodyPr wrap="square" rtlCol="0">
              <a:spAutoFit/>
            </a:bodyPr>
            <a:lstStyle/>
            <a:p>
              <a:r>
                <a:rPr lang="el-GR" sz="1200" dirty="0" smtClean="0"/>
                <a:t>ΔΙΟΙΚΗΣΗ ΜΟΝΑΔΩΝ ΥΓΕΙΑΣ</a:t>
              </a:r>
              <a:endParaRPr lang="el-GR" sz="1200" dirty="0"/>
            </a:p>
          </p:txBody>
        </p:sp>
      </p:grpSp>
      <p:sp>
        <p:nvSpPr>
          <p:cNvPr id="9" name="Content Placeholder 2"/>
          <p:cNvSpPr>
            <a:spLocks noGrp="1"/>
          </p:cNvSpPr>
          <p:nvPr>
            <p:ph idx="1"/>
          </p:nvPr>
        </p:nvSpPr>
        <p:spPr>
          <a:xfrm>
            <a:off x="539552" y="1268760"/>
            <a:ext cx="8229600" cy="2880320"/>
          </a:xfrm>
        </p:spPr>
        <p:txBody>
          <a:bodyPr>
            <a:normAutofit fontScale="70000" lnSpcReduction="20000"/>
          </a:bodyPr>
          <a:lstStyle/>
          <a:p>
            <a:endParaRPr lang="en-US" i="1" dirty="0" smtClean="0"/>
          </a:p>
          <a:p>
            <a:pPr>
              <a:buNone/>
            </a:pPr>
            <a:r>
              <a:rPr lang="el-GR" dirty="0" smtClean="0"/>
              <a:t>«Για ποιο λόγο οι άνθρωποι δεν δημιουργούν ή δεν δουλεύουν? Ο καθένας μπορεί να παρακινηθεί για να δημιουργήσει ή να δουλέψει, κάθε παιδί, κάθε ενήλικας. Αυτό μπορεί κανείς να το υποθέσει με σιγουριά. Αυτό που πρέπει να εξηγηθεί είναι τι σταματάει, τι μπλοκάρει αυτή τη διαδικασία. Τι εμποδίζει την κινητοποίηση αφού τα κίνητρα υπάρχουν σε όλους?»</a:t>
            </a:r>
          </a:p>
          <a:p>
            <a:pPr>
              <a:buNone/>
            </a:pPr>
            <a:endParaRPr lang="el-GR" dirty="0" smtClean="0"/>
          </a:p>
          <a:p>
            <a:pPr algn="r">
              <a:buNone/>
            </a:pPr>
            <a:r>
              <a:rPr lang="en-US" sz="2600" dirty="0" smtClean="0">
                <a:solidFill>
                  <a:srgbClr val="FF0000"/>
                </a:solidFill>
              </a:rPr>
              <a:t>Abraham Maslow</a:t>
            </a:r>
          </a:p>
        </p:txBody>
      </p:sp>
      <p:pic>
        <p:nvPicPr>
          <p:cNvPr id="5122" name="Picture 2"/>
          <p:cNvPicPr>
            <a:picLocks noChangeAspect="1" noChangeArrowheads="1"/>
          </p:cNvPicPr>
          <p:nvPr/>
        </p:nvPicPr>
        <p:blipFill>
          <a:blip r:embed="rId3" cstate="print"/>
          <a:srcRect/>
          <a:stretch>
            <a:fillRect/>
          </a:stretch>
        </p:blipFill>
        <p:spPr bwMode="auto">
          <a:xfrm>
            <a:off x="7072330" y="4143380"/>
            <a:ext cx="1571636" cy="19465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6176</TotalTime>
  <Words>4315</Words>
  <Application>Microsoft Office PowerPoint</Application>
  <PresentationFormat>Προβολή στην οθόνη (4:3)</PresentationFormat>
  <Paragraphs>584</Paragraphs>
  <Slides>56</Slides>
  <Notes>3</Notes>
  <HiddenSlides>1</HiddenSlides>
  <MMClips>0</MMClips>
  <ScaleCrop>false</ScaleCrop>
  <HeadingPairs>
    <vt:vector size="4" baseType="variant">
      <vt:variant>
        <vt:lpstr>Θέμα</vt:lpstr>
      </vt:variant>
      <vt:variant>
        <vt:i4>1</vt:i4>
      </vt:variant>
      <vt:variant>
        <vt:lpstr>Τίτλοι διαφανειών</vt:lpstr>
      </vt:variant>
      <vt:variant>
        <vt:i4>56</vt:i4>
      </vt:variant>
    </vt:vector>
  </HeadingPairs>
  <TitlesOfParts>
    <vt:vector size="57" baseType="lpstr">
      <vt:lpstr>Office Theme</vt:lpstr>
      <vt:lpstr>ΠΑΡΑΚΙΝΗΣΗ ΠΡΟΣΩΠΙΚΟΥ</vt:lpstr>
      <vt:lpstr>Ορισμός Παρακίνησης (Motivation)</vt:lpstr>
      <vt:lpstr>Τι παρακινεί τους φοιτητές;</vt:lpstr>
      <vt:lpstr>Τι παρακινεί τη γενιά Ζ;</vt:lpstr>
      <vt:lpstr>Διαφάνεια 5</vt:lpstr>
      <vt:lpstr>ΓΙΑΤΙ ΜΕΛΕΤΑΜΕ ΤΗΝ ΠΑΡΑΚΙΝΗΣΗ ΣΤΗΝ ΥΓΕΙΑ</vt:lpstr>
      <vt:lpstr>Διαφάνεια 7</vt:lpstr>
      <vt:lpstr>Διαφάνεια 8</vt:lpstr>
      <vt:lpstr>Διαφάνεια 9</vt:lpstr>
      <vt:lpstr>ΠΩΣ ΠΑΡΑΚΙΝΕΙΣ ΤΟΥΣ ΕΡΓΑΖΟΜΕΝΟΥΣ;</vt:lpstr>
      <vt:lpstr>ΠΩΣ ΠΑΡΑΚΙΝΕΙΣ ΤΟΥΣ ΕΡΓΑΖΟΜΕΝΟΥΣ;</vt:lpstr>
      <vt:lpstr>ΘΕΩΡΙΕΣ ΑΝΑΓΚΗΣ</vt:lpstr>
      <vt:lpstr>ΘΕΩΡΙΑ ΙΕΡΑΡΧΗΣΗΣ ΤΩΝ ΑΝΑΓΚΩΝ ΤΟΥ MASLOW (A Theory of Human Motivation, 1943)</vt:lpstr>
      <vt:lpstr>Ιδιότητες πυραμίδας…</vt:lpstr>
      <vt:lpstr>ΘΕΩΡΙΑ ΤΩΝ ΔΥΟ ΠΑΡΑΓΟΝΤΩΝ  ΤΟΥ HERZBERG (1959)</vt:lpstr>
      <vt:lpstr>ΘΕΩΡΙΕΣ ΑΝΑΓΚΗΣ…  ΜΕΡΙΚΕΣ ΔΙΕΥΚΡΙΝΙΣΕΙΣ</vt:lpstr>
      <vt:lpstr>ΠΩΣ ΠΑΡΑΚΙΝΕΙΣ ΤΟΥΣ ΕΡΓΑΖΟΜΕΝΟΥΣ;</vt:lpstr>
      <vt:lpstr>ΘΕΩΡΙΑ ΤΩΝ ΠΡΟΣΔΟΚΙΩΝ (VROOM, 1964)</vt:lpstr>
      <vt:lpstr>Λογική της Θεωρίας…</vt:lpstr>
      <vt:lpstr>ΘΕΩΡΙΑ ΤΩΝ ΠΡΟΣΔΟΚΙΩΝ (VROOM, 1964)</vt:lpstr>
      <vt:lpstr>ΘΕΩΡΙΑ ΠΡΟΣΔΩΚΙΩΝ…  ΜΕΡΙΚΕΣ ΔΙΕΥΚΡΙΝΙΣΕΙΣ</vt:lpstr>
      <vt:lpstr>ΠΩΣ ΠΑΡΑΚΙΝΕΙΣ ΤΟΥΣ ΕΡΓΑΖΟΜΕΝΟΥΣ;</vt:lpstr>
      <vt:lpstr>ΘΕΩΡΙΑ ΤΗΣ ΙΣΟΤΙΜΙΑΣ             (ADAMS; 1963, 1965)</vt:lpstr>
      <vt:lpstr>ΘΕΩΡΙΑ ΤΗΣ ΙΣΟΤΙΜΙΑΣ             (ADAMS; 1963, 1965)</vt:lpstr>
      <vt:lpstr>ΘΕΩΡΙΑ ΤΗΣ ΙΣΟΤΙΜΙΑΣ             (ADAMS; 1963, 1965)</vt:lpstr>
      <vt:lpstr>ΘΕΩΡΙΑ ΙΣΟΤΙΜΙΑΣ…  ΜΕΡΙΚΕΣ ΔΙΕΥΚΡΙΝΙΣΕΙΣ</vt:lpstr>
      <vt:lpstr>ΠΩΣ ΠΑΡΑΚΙΝΕΙΣ ΤΟΥΣ ΕΡΓΑΖΟΜΕΝΟΥΣ;</vt:lpstr>
      <vt:lpstr>ΘΕΩΡΙΑ ΣΤΟΧΟΘΕΤΗΣΗΣ (Locke, 1968)</vt:lpstr>
      <vt:lpstr>ΘΕΩΡΙΑ ΣΤΟΧΟΘΕΤΗΣΗΣ…  ΜΕΡΙΚΕΣ ΔΙΕΥΚΡΙΝΙΣΕΙΣ</vt:lpstr>
      <vt:lpstr>SMART στη νοσηλευτική</vt:lpstr>
      <vt:lpstr>SMART στη νοσηλευτική</vt:lpstr>
      <vt:lpstr>Διαφάνεια 32</vt:lpstr>
      <vt:lpstr>ΟΙΚΟΝΟΜΙΚΑ ΚΙΝΗΤΡΑ ΚΑΙ ΠΑΡΑΚΙΝΗΣΗ…</vt:lpstr>
      <vt:lpstr>ΟΙΚΟΝΟΜΙΚΑ ΚΙΝΗΤΡΑ ΚΑΙ ΠΑΡΑΚΙΝΗΣΗ…</vt:lpstr>
      <vt:lpstr>ΟΙΚΟΝΟΜΙΚΑ ΚΙΝΗΤΡΑ ΚΑΙ ΠΑΡΑΚΙΝΗΣΗ…</vt:lpstr>
      <vt:lpstr>Διαφάνεια 36</vt:lpstr>
      <vt:lpstr>Διαφάνεια 37</vt:lpstr>
      <vt:lpstr>ΔΗΜΟΣΙΕΣ vs. ΙΔΙΩΤΙΚΕΣ ΥΠΗΡΕΣΙΕΣ</vt:lpstr>
      <vt:lpstr>ΔΗΜΟΣΙΕΣ vs. ΙΔΙΩΤΙΚΕΣ ΥΠΗΡΕΣΙΕΣ</vt:lpstr>
      <vt:lpstr>ΕΡΩΤΗΜΑΤΟΛΟΓΙΟ ΠΑΡΑΓΟΝΤΩΝ ΠΑΡΑΚΙΝΗΣΗΣ ΕΡΓΑΖΟΜΕΝΩΝ ΣΤΑ ΕΛΛΗΝΙΚΑ ΝΟΣΟΚΟΜΕΙΑ</vt:lpstr>
      <vt:lpstr>Διαφάνεια 41</vt:lpstr>
      <vt:lpstr>ΜΕΛΕΤΗ ΠΕΡΙΠΤΩΣΗΣ 1: ΜΕΛΕΤΗ ΠΑΡΑΓΟΝΤΩΝ ΠΑΡΑΚΙΝΗΣΗΣ ΚΑΙ ΙΚΑΝΟΠΟΙΗΣΗΣ ΑΠΟ ΤΗΝ ΕΡΓΑΣΙΑ ΚΑΙ ΤΗ ΖΩΗ ΕΡΓΑΖΟΜΕΝΩΝ ΤΟΥ Γ.Ν. ΑΡΓΟΛΙΔΑΣ (Κατσαρός Κωνσταντίνος. 2015. Διπλωματική Εργασία, Πρόγραμμα Σπουδών: Διοίκηση Μονάδων Υγείας. Ελληνικό Ανοικτό Πανεπιστήμιο, Σχολή Κοινωνικών Επιστημών.)</vt:lpstr>
      <vt:lpstr>ΜΕΛΕΤΗ ΠΕΡΙΠΤΩΣΗΣ 1 – ΔΗΜΟΣΙΟ Γ.Ν.</vt:lpstr>
      <vt:lpstr>ΜΕΛΕΤΗ ΠΕΡΙΠΤΩΣΗΣ 1 – ΔΗΜΟΣΙΟ Γ.Ν.</vt:lpstr>
      <vt:lpstr>ΜΕΛΕΤΗ ΠΕΡΙΠΤΩΣΗΣ 1 – ΔΗΜΟΣΙΟ Γ.Ν.</vt:lpstr>
      <vt:lpstr>ΜΕΛΕΤΗ ΠΕΡΙΠΤΩΣΗΣ 2: ΔΙΕΡΕΥΝΗΣΗ ΠΑΡΑΓΟΝΤΩΝ ΠΑΡΑΚΙΝΗΣΗΣ ΕΡΓΑΖΟΜΕΝΩΝ ΣΕ ΔΗΜΟΣΙΟ ΝΟΣΟΚΟΜΕΙΟ (Σταμέλου Χρυσούλα. 2014. Διπλωματική Εργασία, Πρόγραμμα Σπουδών: Διοίκηση Μονάδων Υγείας. Ελληνικό Ανοικτό Πανεπιστήμιο, Σχολή Κοινωνικών Επιστημών.)</vt:lpstr>
      <vt:lpstr>Διαφάνεια 47</vt:lpstr>
      <vt:lpstr>Διαφάνεια 48</vt:lpstr>
      <vt:lpstr>Διαφάνεια 49</vt:lpstr>
      <vt:lpstr>ΜΕΛΕΤΗ ΠΕΡΙΠΤΩΣΗΣ 3: ΔΙΕΡΕΥΝΗΣΗ ΚΑΙ ΕΚΤΙΜΗΣΗ ΤΩΝ ΠΑΡΑΓΟΝΤΩΝ ΠΑΡΑΚΙΝΗΣΗΣ ΤΩΝ ΕΡΓΑΖΟΜΕΝΩΝ ΕΝΟΣ ΙΔΙΩΤΙΚΟΥ ΝΟΣΟΚΟΜΕΙΟΥ –  MEDITERRANEO HOSPITAL (Νικολάου Γεώργιος. 2015. Διπλωματική Εργασία, Πρόγραμμα Σπουδών: Διοίκηση Μονάδων Υγείας. Ελληνικό Ανοικτό Πανεπιστήμιο, Σχολή Κοινωνικών Επιστημών.)</vt:lpstr>
      <vt:lpstr>ΜΕΛΕΤΗ ΠΕΡΙΠΤΩΣΗΣ 3 – ΙΔΙΩΤΙΚΟ ΝΟΣΟΚΟΜΕΙΟ</vt:lpstr>
      <vt:lpstr>ΜΕΛΕΤΗ ΠΕΡΙΠΤΩΣΗΣ 3 – ΙΔΙΩΤΙΚΟ ΝΟΣΟΚΟΜΕΙΟ</vt:lpstr>
      <vt:lpstr>Είναι ικανοποιημένοι οι επαγγελματίες υγείας στα νοσοκομεία;</vt:lpstr>
      <vt:lpstr>Είναι ικανοποιημένοι οι επαγγελματίες υγείας στην πρωτοβάθμια φροντίδα;</vt:lpstr>
      <vt:lpstr>Προαιρετική πρόσθετη Βιβλιογραφία</vt:lpstr>
      <vt:lpstr>Προαιρετική Πρόσθετη Βιβλιογραφία</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Fenia</dc:creator>
  <cp:lastModifiedBy>user</cp:lastModifiedBy>
  <cp:revision>358</cp:revision>
  <dcterms:created xsi:type="dcterms:W3CDTF">2014-02-26T17:12:01Z</dcterms:created>
  <dcterms:modified xsi:type="dcterms:W3CDTF">2025-05-23T07:04:00Z</dcterms:modified>
</cp:coreProperties>
</file>